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86" r:id="rId4"/>
    <p:sldId id="277" r:id="rId5"/>
    <p:sldId id="290" r:id="rId6"/>
    <p:sldId id="284" r:id="rId7"/>
    <p:sldId id="288" r:id="rId8"/>
    <p:sldId id="289" r:id="rId9"/>
    <p:sldId id="267" r:id="rId10"/>
    <p:sldId id="271" r:id="rId11"/>
    <p:sldId id="270" r:id="rId12"/>
  </p:sldIdLst>
  <p:sldSz cx="9144000" cy="5143500" type="screen16x9"/>
  <p:notesSz cx="6813550" cy="994568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Oswald Light" panose="020B0604020202020204" charset="0"/>
      <p:regular r:id="rId26"/>
    </p:embeddedFont>
    <p:embeddedFont>
      <p:font typeface="Palatino Linotype" panose="020405020505050303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035658-48E7-4075-B3B5-AAF12F90F66C}">
          <p14:sldIdLst>
            <p14:sldId id="256"/>
            <p14:sldId id="278"/>
            <p14:sldId id="286"/>
            <p14:sldId id="277"/>
            <p14:sldId id="290"/>
            <p14:sldId id="284"/>
            <p14:sldId id="288"/>
            <p14:sldId id="289"/>
            <p14:sldId id="267"/>
            <p14:sldId id="271"/>
            <p14:sldId id="270"/>
          </p14:sldIdLst>
        </p14:section>
        <p14:section name="Раздел без заголовка" id="{AF4C6D31-3CCB-4763-B97A-EB7C4834D2F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877727B-EBC9-47B3-AA26-C435BAC88923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BF2"/>
          </a:solidFill>
        </a:fill>
      </a:tcStyle>
    </a:wholeTbl>
    <a:band1H>
      <a:tcStyle>
        <a:tcBdr/>
        <a:fill>
          <a:solidFill>
            <a:srgbClr val="D1D5E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D5E5"/>
          </a:solidFill>
        </a:fill>
      </a:tcStyle>
    </a:band1V>
    <a:band2V>
      <a:tcStyle>
        <a:tcBdr/>
      </a:tcStyle>
    </a:band2V>
    <a:la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2" autoAdjust="0"/>
  </p:normalViewPr>
  <p:slideViewPr>
    <p:cSldViewPr snapToGrid="0" showGuides="1">
      <p:cViewPr varScale="1">
        <p:scale>
          <a:sx n="112" d="100"/>
          <a:sy n="112" d="100"/>
        </p:scale>
        <p:origin x="77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1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9435" y="1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446679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9435" y="9446679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16404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59435" y="9446679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6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6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/>
          <p:cNvSpPr>
            <a:spLocks noGrp="1"/>
          </p:cNvSpPr>
          <p:nvPr>
            <p:ph type="pic" sz="quarter" idx="11"/>
          </p:nvPr>
        </p:nvSpPr>
        <p:spPr>
          <a:xfrm>
            <a:off x="-2856147" y="-1183125"/>
            <a:ext cx="7509749" cy="750974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/>
          <p:cNvSpPr txBox="1"/>
          <p:nvPr userDrawn="1"/>
        </p:nvSpPr>
        <p:spPr>
          <a:xfrm>
            <a:off x="261003" y="4726025"/>
            <a:ext cx="2939143" cy="19736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9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113116" y="-1980589"/>
            <a:ext cx="3166887" cy="275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25598" y="4712370"/>
            <a:ext cx="2057400" cy="21694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9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/>
          <p:nvPr userDrawn="1"/>
        </p:nvSpPr>
        <p:spPr>
          <a:xfrm>
            <a:off x="261003" y="4726025"/>
            <a:ext cx="2939143" cy="19736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9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32238" y="59910"/>
            <a:ext cx="1374876" cy="7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4408" y="-214319"/>
            <a:ext cx="7886700" cy="9814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25598" y="4712370"/>
            <a:ext cx="2057400" cy="21694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9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Рисунок 18"/>
          <p:cNvSpPr>
            <a:spLocks noGrp="1"/>
          </p:cNvSpPr>
          <p:nvPr>
            <p:ph type="pic" sz="quarter" idx="13"/>
          </p:nvPr>
        </p:nvSpPr>
        <p:spPr>
          <a:xfrm>
            <a:off x="332184" y="1791928"/>
            <a:ext cx="1438481" cy="18404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/>
          <p:cNvSpPr>
            <a:spLocks noGrp="1"/>
          </p:cNvSpPr>
          <p:nvPr>
            <p:ph type="pic" sz="quarter" idx="14"/>
          </p:nvPr>
        </p:nvSpPr>
        <p:spPr>
          <a:xfrm>
            <a:off x="3843667" y="890340"/>
            <a:ext cx="1377002" cy="117647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/>
          <p:cNvSpPr>
            <a:spLocks noGrp="1"/>
          </p:cNvSpPr>
          <p:nvPr>
            <p:ph type="pic" sz="quarter" idx="15"/>
          </p:nvPr>
        </p:nvSpPr>
        <p:spPr>
          <a:xfrm>
            <a:off x="3843667" y="3115775"/>
            <a:ext cx="1377002" cy="12595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/>
          <p:cNvSpPr>
            <a:spLocks noGrp="1"/>
          </p:cNvSpPr>
          <p:nvPr>
            <p:ph type="pic" sz="quarter" idx="16"/>
          </p:nvPr>
        </p:nvSpPr>
        <p:spPr>
          <a:xfrm>
            <a:off x="7119341" y="1879165"/>
            <a:ext cx="1687773" cy="13851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035" y="3432573"/>
            <a:ext cx="2332943" cy="1750219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07" y="-199727"/>
            <a:ext cx="8557409" cy="98144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57700" y="253851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96791" y="2705695"/>
            <a:ext cx="3418284" cy="213419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4132" y="3255903"/>
            <a:ext cx="1741196" cy="2326939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333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261003" y="4726025"/>
            <a:ext cx="2939143" cy="19736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9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08" y="-213147"/>
            <a:ext cx="7886700" cy="9814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5598" y="4712370"/>
            <a:ext cx="2057400" cy="21694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9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0C66AF-DF16-4FDB-932D-36F9CD11C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238" y="59910"/>
            <a:ext cx="1374876" cy="7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 panose="020B060402020202020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4495800" y="2943225"/>
            <a:ext cx="84138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35;p13"/>
          <p:cNvSpPr/>
          <p:nvPr/>
        </p:nvSpPr>
        <p:spPr>
          <a:xfrm>
            <a:off x="4695825" y="2943225"/>
            <a:ext cx="84138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6;p13"/>
          <p:cNvSpPr/>
          <p:nvPr/>
        </p:nvSpPr>
        <p:spPr>
          <a:xfrm>
            <a:off x="4297364" y="2943225"/>
            <a:ext cx="84137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365760" y="1200150"/>
            <a:ext cx="4041648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4648201" y="1200150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3"/>
          </p:nvPr>
        </p:nvSpPr>
        <p:spPr>
          <a:xfrm>
            <a:off x="457200" y="1659636"/>
            <a:ext cx="4041648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4"/>
          </p:nvPr>
        </p:nvSpPr>
        <p:spPr>
          <a:xfrm>
            <a:off x="4672584" y="1659637"/>
            <a:ext cx="4041648" cy="293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719138" y="204788"/>
            <a:ext cx="4995863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5907088" y="1828801"/>
            <a:ext cx="3008313" cy="276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>
            <a:spLocks noGrp="1"/>
          </p:cNvSpPr>
          <p:nvPr>
            <p:ph type="pic" idx="2"/>
          </p:nvPr>
        </p:nvSpPr>
        <p:spPr>
          <a:xfrm>
            <a:off x="1508126" y="857250"/>
            <a:ext cx="6054724" cy="340578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679576" y="4357688"/>
            <a:ext cx="571182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 panose="02040502050505030304"/>
                <a:ea typeface="Palatino Linotype" panose="02040502050505030304"/>
                <a:cs typeface="Palatino Linotype" panose="02040502050505030304"/>
                <a:sym typeface="Palatino Linotype" panose="02040502050505030304"/>
              </a:defRPr>
            </a:lvl2pPr>
            <a:lvl3pPr marR="0" lvl="2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 panose="02040502050505030304"/>
                <a:ea typeface="Palatino Linotype" panose="02040502050505030304"/>
                <a:cs typeface="Palatino Linotype" panose="02040502050505030304"/>
                <a:sym typeface="Palatino Linotype" panose="02040502050505030304"/>
              </a:defRPr>
            </a:lvl3pPr>
            <a:lvl4pPr marR="0" lvl="3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 panose="02040502050505030304"/>
                <a:ea typeface="Palatino Linotype" panose="02040502050505030304"/>
                <a:cs typeface="Palatino Linotype" panose="02040502050505030304"/>
                <a:sym typeface="Palatino Linotype" panose="02040502050505030304"/>
              </a:defRPr>
            </a:lvl4pPr>
            <a:lvl5pPr marR="0" lvl="4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 panose="02040502050505030304"/>
                <a:ea typeface="Palatino Linotype" panose="02040502050505030304"/>
                <a:cs typeface="Palatino Linotype" panose="02040502050505030304"/>
                <a:sym typeface="Palatino Linotype" panose="02040502050505030304"/>
              </a:defRPr>
            </a:lvl5pPr>
            <a:lvl6pPr marR="0" lvl="5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 panose="02040502050505030304"/>
                <a:ea typeface="Palatino Linotype" panose="02040502050505030304"/>
                <a:cs typeface="Palatino Linotype" panose="02040502050505030304"/>
                <a:sym typeface="Palatino Linotype" panose="02040502050505030304"/>
              </a:defRPr>
            </a:lvl6pPr>
            <a:lvl7pPr marR="0" lvl="6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 panose="02040502050505030304"/>
                <a:ea typeface="Palatino Linotype" panose="02040502050505030304"/>
                <a:cs typeface="Palatino Linotype" panose="02040502050505030304"/>
                <a:sym typeface="Palatino Linotype" panose="02040502050505030304"/>
              </a:defRPr>
            </a:lvl7pPr>
            <a:lvl8pPr marR="0" lvl="7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 panose="02040502050505030304"/>
                <a:ea typeface="Palatino Linotype" panose="02040502050505030304"/>
                <a:cs typeface="Palatino Linotype" panose="02040502050505030304"/>
                <a:sym typeface="Palatino Linotype" panose="02040502050505030304"/>
              </a:defRPr>
            </a:lvl8pPr>
            <a:lvl9pPr marR="0" lvl="8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 panose="02040502050505030304"/>
                <a:ea typeface="Palatino Linotype" panose="02040502050505030304"/>
                <a:cs typeface="Palatino Linotype" panose="02040502050505030304"/>
                <a:sym typeface="Palatino Linotype" panose="02040502050505030304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 panose="02070309020205020404"/>
              <a:buChar char="o"/>
              <a:defRPr sz="16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 panose="02070309020205020404"/>
              <a:buChar char="o"/>
              <a:defRPr sz="16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 panose="02070309020205020404"/>
              <a:buChar char="o"/>
              <a:defRPr sz="16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 panose="02070309020205020404"/>
              <a:buChar char="o"/>
              <a:defRPr sz="16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5" name="Google Shape;15;p9"/>
          <p:cNvSpPr/>
          <p:nvPr/>
        </p:nvSpPr>
        <p:spPr>
          <a:xfrm>
            <a:off x="8458200" y="4874419"/>
            <a:ext cx="84138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569914" y="4874419"/>
            <a:ext cx="84137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 rot="10800000">
            <a:off x="-1" y="1519989"/>
            <a:ext cx="9143999" cy="1373853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5" b="0" i="0" u="none" strike="noStrike" cap="none">
              <a:solidFill>
                <a:srgbClr val="00B0F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73443" y="1702440"/>
            <a:ext cx="8807014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Cambria" panose="02040503050406030204"/>
              </a:rPr>
              <a:t>2024-2025 оқу жылына арналған Сапаны қамтамасыз ету жөніндегі комиссияның жылдық есебі </a:t>
            </a:r>
            <a:r>
              <a:rPr lang="ru-RU" sz="2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Cambria" panose="02040503050406030204"/>
              </a:rPr>
              <a:t> 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6" name="Google Shape;96;p1"/>
          <p:cNvSpPr/>
          <p:nvPr/>
        </p:nvSpPr>
        <p:spPr>
          <a:xfrm rot="10800000">
            <a:off x="-1587" y="1401121"/>
            <a:ext cx="9143999" cy="81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7" name="Google Shape;97;p1" descr="logo_kz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43956" y="68580"/>
            <a:ext cx="1189146" cy="117535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2590800" y="4400550"/>
            <a:ext cx="373935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b="1" i="0" u="none" strike="noStrike" cap="none" dirty="0">
              <a:solidFill>
                <a:srgbClr val="0070C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 err="1">
                <a:solidFill>
                  <a:srgbClr val="0070C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Түркістан</a:t>
            </a:r>
            <a:r>
              <a:rPr lang="ru-RU" b="1" i="0" u="none" strike="noStrike" cap="none" dirty="0">
                <a:solidFill>
                  <a:srgbClr val="0070C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қ. </a:t>
            </a:r>
            <a:br>
              <a:rPr lang="ru-RU" b="1" i="0" u="none" strike="noStrike" cap="none" dirty="0">
                <a:solidFill>
                  <a:srgbClr val="0070C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ru-RU" b="1" i="0" u="none" strike="noStrike" cap="none" dirty="0" err="1">
                <a:solidFill>
                  <a:srgbClr val="0070C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Маусым</a:t>
            </a:r>
            <a:r>
              <a:rPr lang="ru-RU" b="1" i="0" u="none" strike="noStrike" cap="none" dirty="0">
                <a:solidFill>
                  <a:srgbClr val="0070C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, 2025 ж. </a:t>
            </a:r>
            <a:endParaRPr b="1" i="0" u="none" strike="noStrike" cap="none" dirty="0">
              <a:solidFill>
                <a:srgbClr val="0070C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899824" y="3199138"/>
            <a:ext cx="5179693" cy="1201412"/>
          </a:xfrm>
          <a:prstGeom prst="rect">
            <a:avLst/>
          </a:prstGeom>
          <a:solidFill>
            <a:srgbClr val="0070C0">
              <a:alpha val="8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Баяндамашы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: </a:t>
            </a:r>
          </a:p>
          <a:p>
            <a:pPr algn="r"/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Сапаны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қамтамасыз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ету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жөніндегі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комиссия </a:t>
            </a:r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төрағасының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м.а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. </a:t>
            </a:r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Досекеев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Олжас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Бекболдыұлы</a:t>
            </a:r>
            <a:r>
              <a:rPr lang="ru-RU" sz="1800" dirty="0">
                <a:solidFill>
                  <a:schemeClr val="lt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5" b="0" i="0" u="none" strike="noStrike" cap="none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Индекс h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/>
        </p:nvGraphicFramePr>
        <p:xfrm>
          <a:off x="419099" y="1032932"/>
          <a:ext cx="8295280" cy="4008175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207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4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h=1-3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h=4-6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h=7 және одан жоғары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Жалпы </a:t>
                      </a:r>
                      <a:endParaRPr sz="15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9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30 ғалым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43,4 %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Студенттік ғылым 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/>
        </p:nvGraphicFramePr>
        <p:xfrm>
          <a:off x="419099" y="1032932"/>
          <a:ext cx="8295280" cy="4008175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414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4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Стартап жобасы бойынша </a:t>
                      </a: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Студенттердің ғылыми-зерттеу жұмыстары бойынша </a:t>
                      </a:r>
                      <a:endParaRPr sz="2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9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2024 жылдың 16 қыркүйек – 6 желтоқсан аралығында 12 апталық бизнес-инкубатор бағыты бойынша 6В04140 – Менеджмент мамандығының 3-курс студенті Мукадыр Мейрбан 1-орын иеленді.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Ереже талаптарына сәйкес базалық ЖОО-на төмендегі секциялар бойынша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7 жұмыс жіберілді. Оң нәтиже күтілуде.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Басқару ғылымдары және туризм секциясы – 6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Экономика, қаржы және есеп – 1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89245" y="4117181"/>
            <a:ext cx="8122571" cy="402431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2335" y="262060"/>
            <a:ext cx="7045552" cy="50756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Жалпы мәлімет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7018474" y="1254293"/>
            <a:ext cx="1980746" cy="2387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402020204030203" pitchFamily="34" charset="0"/>
              </a:rPr>
              <a:t>Магистратура/Доктарантура</a:t>
            </a:r>
            <a:endParaRPr lang="ru-RU" sz="1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Lato Light" panose="020F0402020204030203" pitchFamily="34" charset="0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5717231" y="1254293"/>
            <a:ext cx="1192242" cy="2387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402020204030203" pitchFamily="34" charset="0"/>
              </a:rPr>
              <a:t>Бакалавр</a:t>
            </a:r>
            <a:endParaRPr lang="ru-RU" sz="1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Lato Light" panose="020F0402020204030203" pitchFamily="34" charset="0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181475" y="1254293"/>
            <a:ext cx="1535756" cy="29594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1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Ғылыми дәрежелі ОПҚ/Жас ғалымдар 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2553390" y="1254293"/>
            <a:ext cx="1546427" cy="29594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ru-RU" sz="1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Жалпы</a:t>
            </a:r>
            <a:r>
              <a:rPr lang="ru-RU" sz="1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ru-RU" sz="1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ОПҚ саны/</a:t>
            </a:r>
            <a:r>
              <a:rPr lang="ru-RU" sz="1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шет</a:t>
            </a:r>
            <a:r>
              <a:rPr lang="ru-RU" sz="1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елдік</a:t>
            </a:r>
            <a:endParaRPr lang="ru-RU" sz="1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9245" y="1634907"/>
            <a:ext cx="8122571" cy="6463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66351"/>
              </p:ext>
            </p:extLst>
          </p:nvPr>
        </p:nvGraphicFramePr>
        <p:xfrm>
          <a:off x="689244" y="1671243"/>
          <a:ext cx="8122574" cy="2660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Жалпы</a:t>
                      </a:r>
                    </a:p>
                  </a:txBody>
                  <a:tcPr marL="108000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69/4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 Light" panose="020F0402020204030203" pitchFamily="34" charset="0"/>
                      </a:endParaRP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44/13</a:t>
                      </a:r>
                    </a:p>
                  </a:txBody>
                  <a:tcPr marL="47922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11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8/3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 Light" panose="020F0402020204030203" pitchFamily="34" charset="0"/>
                      </a:endParaRPr>
                    </a:p>
                  </a:txBody>
                  <a:tcPr marL="47922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Экономика, қаржы және есеп</a:t>
                      </a:r>
                    </a:p>
                  </a:txBody>
                  <a:tcPr marL="108000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17/1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10/5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3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3/1</a:t>
                      </a:r>
                      <a:endParaRPr lang="ru-RU" sz="15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 Light" panose="020F0402020204030203" pitchFamily="34" charset="0"/>
                      </a:endParaRP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Менеджмент және туризм </a:t>
                      </a:r>
                    </a:p>
                  </a:txBody>
                  <a:tcPr marL="108000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23/2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15/3</a:t>
                      </a:r>
                    </a:p>
                  </a:txBody>
                  <a:tcPr marL="47922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4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2/1</a:t>
                      </a:r>
                      <a:endParaRPr lang="ru-RU" sz="15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 Light" panose="020F0402020204030203" pitchFamily="34" charset="0"/>
                      </a:endParaRPr>
                    </a:p>
                  </a:txBody>
                  <a:tcPr marL="47922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1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/>
                          <a:sym typeface="Arial" panose="020B0604020202020204"/>
                        </a:rPr>
                        <a:t>Халықаралық қатынастар </a:t>
                      </a:r>
                    </a:p>
                  </a:txBody>
                  <a:tcPr marL="108000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15/1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10/3</a:t>
                      </a:r>
                    </a:p>
                  </a:txBody>
                  <a:tcPr marL="47922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1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2/-</a:t>
                      </a:r>
                    </a:p>
                  </a:txBody>
                  <a:tcPr marL="47922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Құқықтану </a:t>
                      </a:r>
                    </a:p>
                  </a:txBody>
                  <a:tcPr marL="108000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9/3</a:t>
                      </a:r>
                    </a:p>
                  </a:txBody>
                  <a:tcPr marL="47922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3</a:t>
                      </a:r>
                    </a:p>
                  </a:txBody>
                  <a:tcPr marL="47922" marR="47922" marT="23961" marB="23961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 Light" panose="020F0402020204030203" pitchFamily="34" charset="0"/>
                        </a:rPr>
                        <a:t>1/1</a:t>
                      </a:r>
                    </a:p>
                  </a:txBody>
                  <a:tcPr marL="47922" marR="47922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Прямоугольник: скругленные углы 22"/>
          <p:cNvSpPr/>
          <p:nvPr/>
        </p:nvSpPr>
        <p:spPr>
          <a:xfrm>
            <a:off x="344429" y="2504209"/>
            <a:ext cx="239496" cy="23949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203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344429" y="3033479"/>
            <a:ext cx="239496" cy="23949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203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344429" y="3530110"/>
            <a:ext cx="239496" cy="23949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203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344429" y="3993080"/>
            <a:ext cx="239496" cy="23949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203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344429" y="1838326"/>
            <a:ext cx="239496" cy="23949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203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3391" y="910569"/>
            <a:ext cx="204614" cy="2046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24183" y="877426"/>
            <a:ext cx="2726201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402020204030203" pitchFamily="34" charset="0"/>
              </a:rPr>
              <a:t>Білім беру бағдарламалары</a:t>
            </a:r>
            <a:endParaRPr lang="ru-RU" sz="15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Lato Light" panose="020F04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2407" y="862084"/>
            <a:ext cx="1801982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402020204030203" pitchFamily="34" charset="0"/>
              </a:rPr>
              <a:t>ОПҚ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402020204030203" pitchFamily="34" charset="0"/>
              </a:rPr>
              <a:t>мәлімет</a:t>
            </a:r>
            <a:r>
              <a:rPr lang="kk-KZ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402020204030203" pitchFamily="34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63,8 %</a:t>
            </a:r>
            <a:endParaRPr lang="ru-RU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Lato Light" panose="020F0402020204030203" pitchFamily="34" charset="0"/>
            </a:endParaRPr>
          </a:p>
        </p:txBody>
      </p:sp>
      <p:sp>
        <p:nvSpPr>
          <p:cNvPr id="3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25598" y="4712370"/>
            <a:ext cx="2057400" cy="21694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t>2</a:t>
            </a:fld>
            <a:endParaRPr lang="ru-RU"/>
          </a:p>
        </p:txBody>
      </p:sp>
      <p:sp>
        <p:nvSpPr>
          <p:cNvPr id="11" name="Рисунок 31"/>
          <p:cNvSpPr/>
          <p:nvPr/>
        </p:nvSpPr>
        <p:spPr>
          <a:xfrm>
            <a:off x="372860" y="1891011"/>
            <a:ext cx="182631" cy="134119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ru-RU"/>
          </a:p>
        </p:txBody>
      </p:sp>
      <p:sp>
        <p:nvSpPr>
          <p:cNvPr id="28" name="Прямоугольник: скругленные углы 30"/>
          <p:cNvSpPr/>
          <p:nvPr/>
        </p:nvSpPr>
        <p:spPr>
          <a:xfrm>
            <a:off x="5784687" y="893129"/>
            <a:ext cx="239496" cy="23949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203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9" name="Рисунок 31"/>
          <p:cNvSpPr/>
          <p:nvPr/>
        </p:nvSpPr>
        <p:spPr>
          <a:xfrm>
            <a:off x="5813118" y="945814"/>
            <a:ext cx="182631" cy="134119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ru-RU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4" y="184706"/>
            <a:ext cx="7886700" cy="553316"/>
          </a:xfrm>
        </p:spPr>
        <p:txBody>
          <a:bodyPr/>
          <a:lstStyle/>
          <a:p>
            <a:r>
              <a:rPr lang="kk-KZ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Білім алушылар бойынша жалпы мәлімет</a:t>
            </a:r>
            <a:endParaRPr lang="ru-RU" sz="2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3</a:t>
            </a:fld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7DC50BE-3904-4439-864B-D62E20B8685B}"/>
              </a:ext>
            </a:extLst>
          </p:cNvPr>
          <p:cNvSpPr txBox="1">
            <a:spLocks/>
          </p:cNvSpPr>
          <p:nvPr/>
        </p:nvSpPr>
        <p:spPr>
          <a:xfrm>
            <a:off x="704126" y="2331038"/>
            <a:ext cx="1937411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k-KZ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Бакалавр</a:t>
            </a:r>
            <a:endParaRPr lang="en-US" sz="1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Oval 49">
            <a:extLst>
              <a:ext uri="{FF2B5EF4-FFF2-40B4-BE49-F238E27FC236}">
                <a16:creationId xmlns:a16="http://schemas.microsoft.com/office/drawing/2014/main" id="{40148CD9-4CE3-4CDD-9B5A-97891EE2DE6C}"/>
              </a:ext>
            </a:extLst>
          </p:cNvPr>
          <p:cNvSpPr/>
          <p:nvPr/>
        </p:nvSpPr>
        <p:spPr>
          <a:xfrm>
            <a:off x="704126" y="1097820"/>
            <a:ext cx="1051559" cy="105155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5AB61489-A1D4-4128-91DB-0C5B28B74577}"/>
              </a:ext>
            </a:extLst>
          </p:cNvPr>
          <p:cNvSpPr txBox="1">
            <a:spLocks/>
          </p:cNvSpPr>
          <p:nvPr/>
        </p:nvSpPr>
        <p:spPr>
          <a:xfrm>
            <a:off x="3445928" y="2322102"/>
            <a:ext cx="2162286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k-KZ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Магистратура</a:t>
            </a:r>
            <a:endParaRPr lang="ru-RU" sz="1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1C5B272B-02CB-4F02-B9AE-D115C1C75119}"/>
              </a:ext>
            </a:extLst>
          </p:cNvPr>
          <p:cNvSpPr/>
          <p:nvPr/>
        </p:nvSpPr>
        <p:spPr>
          <a:xfrm>
            <a:off x="3694224" y="1097820"/>
            <a:ext cx="1051559" cy="105155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D3AF69F8-DBF6-46A1-AAA6-C612BA2CF38B}"/>
              </a:ext>
            </a:extLst>
          </p:cNvPr>
          <p:cNvSpPr txBox="1">
            <a:spLocks/>
          </p:cNvSpPr>
          <p:nvPr/>
        </p:nvSpPr>
        <p:spPr>
          <a:xfrm>
            <a:off x="6356999" y="2331037"/>
            <a:ext cx="2057400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k-KZ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Докторантура</a:t>
            </a:r>
            <a:endParaRPr lang="ru-RU" sz="1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Oval 51">
            <a:extLst>
              <a:ext uri="{FF2B5EF4-FFF2-40B4-BE49-F238E27FC236}">
                <a16:creationId xmlns:a16="http://schemas.microsoft.com/office/drawing/2014/main" id="{35B475CE-8B88-47FA-A3C0-4C3CB9C296FC}"/>
              </a:ext>
            </a:extLst>
          </p:cNvPr>
          <p:cNvSpPr/>
          <p:nvPr/>
        </p:nvSpPr>
        <p:spPr>
          <a:xfrm>
            <a:off x="6725285" y="1097820"/>
            <a:ext cx="1051559" cy="105155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A12B218-DEAD-EF49-6D9C-1389C59E2851}"/>
              </a:ext>
            </a:extLst>
          </p:cNvPr>
          <p:cNvSpPr txBox="1">
            <a:spLocks/>
          </p:cNvSpPr>
          <p:nvPr/>
        </p:nvSpPr>
        <p:spPr>
          <a:xfrm>
            <a:off x="328108" y="2665306"/>
            <a:ext cx="2628451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kk-KZ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Шет елдік студент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18,9 %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kk-KZ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214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академиялық қарызы бар </a:t>
            </a:r>
            <a:r>
              <a:rPr lang="kk-K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27 % 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(хабарлама)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kk-KZ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білім алушыда 30 кредиттен жоғары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kk-KZ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бітіруші курс білім алушысы диплом ала алмайды.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Дипломдық жұмыс орнына Мелекеттік емтихан немесе дипломдық жоба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85C2F07-F090-5978-9379-9216AA04DD2A}"/>
              </a:ext>
            </a:extLst>
          </p:cNvPr>
          <p:cNvSpPr txBox="1">
            <a:spLocks/>
          </p:cNvSpPr>
          <p:nvPr/>
        </p:nvSpPr>
        <p:spPr>
          <a:xfrm>
            <a:off x="3384967" y="2650066"/>
            <a:ext cx="2352893" cy="2034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ru-RU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қорғауға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жіберілді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Қаржы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Есеп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аудит – 1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Саясаттану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Халықаралық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қатынастар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Менеджмент – 1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Мемлекеттік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жергілікті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басқару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</a:t>
            </a:r>
          </a:p>
          <a:p>
            <a:pPr>
              <a:spcBef>
                <a:spcPts val="600"/>
              </a:spcBef>
              <a:buClr>
                <a:schemeClr val="accent2"/>
              </a:buClr>
              <a:defRPr/>
            </a:pPr>
            <a:r>
              <a:rPr lang="ru-RU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бітіре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алмаған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DA49E1B-2A57-4747-A838-F874EFC673DC}"/>
              </a:ext>
            </a:extLst>
          </p:cNvPr>
          <p:cNvSpPr txBox="1">
            <a:spLocks/>
          </p:cNvSpPr>
          <p:nvPr/>
        </p:nvSpPr>
        <p:spPr>
          <a:xfrm>
            <a:off x="6476988" y="2787227"/>
            <a:ext cx="2156472" cy="1388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kk-KZ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докторант бар.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  <a:defRPr/>
            </a:pPr>
            <a:r>
              <a:rPr lang="kk-KZ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докторант қорғады</a:t>
            </a:r>
          </a:p>
          <a:p>
            <a:pPr>
              <a:buClr>
                <a:schemeClr val="accent2"/>
              </a:buClr>
              <a:defRPr/>
            </a:pPr>
            <a:r>
              <a:rPr lang="kk-KZ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алдын ала қорғаудан өткен</a:t>
            </a:r>
          </a:p>
          <a:p>
            <a:pPr>
              <a:buClr>
                <a:schemeClr val="accent2"/>
              </a:buClr>
              <a:defRPr/>
            </a:pPr>
            <a:r>
              <a:rPr lang="kk-KZ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докторант</a:t>
            </a:r>
            <a:r>
              <a:rPr lang="kk-K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kk-K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6-шы ДҒЖЗ өтпеген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884123" y="1413671"/>
            <a:ext cx="6467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3800398" y="1413671"/>
            <a:ext cx="7630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6885250" y="1433272"/>
            <a:ext cx="7872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5175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2941320" y="68580"/>
            <a:ext cx="6019800" cy="525780"/>
          </a:xfrm>
        </p:spPr>
        <p:txBody>
          <a:bodyPr/>
          <a:lstStyle/>
          <a:p>
            <a:pPr algn="l"/>
            <a:r>
              <a:rPr lang="ru-RU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Факультеттегі</a:t>
            </a:r>
            <a:r>
              <a:rPr lang="ru-RU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ғылыми</a:t>
            </a:r>
            <a:r>
              <a:rPr lang="ru-RU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жобалар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t>4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62666" y="633199"/>
            <a:ext cx="484793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Түркістан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облысының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шағын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орта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кәсіпкерлік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субъектілеріндегі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брендті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басқару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мәселелерін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анықтау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/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Жоба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жетекшісі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А.Сыздыкова</a:t>
            </a:r>
            <a:endParaRPr lang="en-US" sz="1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3882" y="1181033"/>
            <a:ext cx="464671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Қоғамның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жаңаруы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жаңғыруы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жағдайында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Түркістан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облысында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халықтың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кедейлігін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жоюдың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аймақтық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экономикалық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тұжырымдамасын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қалыптастыру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жетілдіру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/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Жоба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жетекшісі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Ж.Акимов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1502" y="1864754"/>
            <a:ext cx="4989618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k-KZ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Центральная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Азия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Турция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Китай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Междисциплинарный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анализ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Транскаспийского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международного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транспортного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маршрута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Жетекшісі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Амирбек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А.А.</a:t>
            </a:r>
          </a:p>
          <a:p>
            <a:r>
              <a:rPr lang="kk-KZ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идентичности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этнических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казахов-репатриантов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кандас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и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их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восприятие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внешнеполитических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вызовов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Казахстана</a:t>
            </a:r>
            <a:endParaRPr lang="en-US" sz="1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Жетекшісі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Асхат</a:t>
            </a:r>
            <a:r>
              <a:rPr lang="en-US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</a:t>
            </a:r>
            <a:r>
              <a:rPr lang="kk-KZ" sz="1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5972" y="2845070"/>
            <a:ext cx="5481828" cy="20697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Ритуалдық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қылмыстар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сталкинг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жыныстық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мотивтағы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құқықбұзушылықтар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саласындағы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ұйымдасқан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қылмыс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ұғымдарының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криминалистикалық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криминологиялық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сипаттамасы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тарихи-археологиялық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мәдени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мұра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объектілеріне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қастандық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жасау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саласындағы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қылмыстарды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қосуымен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 </a:t>
            </a:r>
          </a:p>
          <a:p>
            <a:pPr lvl="0"/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Жетекшісі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Е.Шалхаров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/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Виртуалды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шындық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жасанды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интеллект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векторларындағы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фьючерс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материалдық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емес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параметрлері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тұрғысынан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қазіргі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заманғы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ғылымының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даму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тенденциялары</a:t>
            </a:r>
            <a:endParaRPr lang="en-US" sz="1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defRPr/>
            </a:pP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Жетекшісі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О.Досекеев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>
              <a:defRPr/>
            </a:pP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Халықаралық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ғарыштық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виртуалды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геномдық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саласындағы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зерттеулер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негізінде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халықаралық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құқықтың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жаңа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көкжиектерін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анықтау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мәселелері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/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Жетекшісі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М.Иманбекова</a:t>
            </a:r>
            <a:r>
              <a:rPr lang="en-US" sz="1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Овал 49"/>
          <p:cNvSpPr/>
          <p:nvPr/>
        </p:nvSpPr>
        <p:spPr>
          <a:xfrm flipH="1">
            <a:off x="3585972" y="1435087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300">
              <a:solidFill>
                <a:srgbClr val="00B0F0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-4151547" y="-1228845"/>
            <a:ext cx="7509749" cy="7509749"/>
          </a:xfrm>
        </p:spPr>
      </p:pic>
      <p:sp>
        <p:nvSpPr>
          <p:cNvPr id="13" name="Овал 49"/>
          <p:cNvSpPr/>
          <p:nvPr/>
        </p:nvSpPr>
        <p:spPr>
          <a:xfrm flipH="1">
            <a:off x="3398607" y="786945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300">
              <a:solidFill>
                <a:srgbClr val="00B0F0"/>
              </a:solidFill>
              <a:latin typeface="Calibri" panose="020F0502020204030204"/>
            </a:endParaRPr>
          </a:p>
        </p:txBody>
      </p:sp>
      <p:sp>
        <p:nvSpPr>
          <p:cNvPr id="14" name="Овал 49"/>
          <p:cNvSpPr/>
          <p:nvPr/>
        </p:nvSpPr>
        <p:spPr>
          <a:xfrm flipH="1">
            <a:off x="3314874" y="3868566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300">
              <a:solidFill>
                <a:srgbClr val="00B0F0"/>
              </a:solidFill>
              <a:latin typeface="Calibri" panose="020F0502020204030204"/>
            </a:endParaRPr>
          </a:p>
        </p:txBody>
      </p:sp>
      <p:sp>
        <p:nvSpPr>
          <p:cNvPr id="15" name="Овал 49"/>
          <p:cNvSpPr/>
          <p:nvPr/>
        </p:nvSpPr>
        <p:spPr>
          <a:xfrm flipH="1">
            <a:off x="3673623" y="2272696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300">
              <a:solidFill>
                <a:srgbClr val="00B0F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20000"/>
                <a:lumOff val="80000"/>
              </a:schemeClr>
            </a:gs>
            <a:gs pos="0">
              <a:schemeClr val="bg2">
                <a:lumMod val="40000"/>
                <a:lumOff val="6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74">
            <a:extLst>
              <a:ext uri="{FF2B5EF4-FFF2-40B4-BE49-F238E27FC236}">
                <a16:creationId xmlns:a16="http://schemas.microsoft.com/office/drawing/2014/main" id="{2AD555BF-6747-45E8-8BA4-F9BAC4694087}"/>
              </a:ext>
            </a:extLst>
          </p:cNvPr>
          <p:cNvSpPr/>
          <p:nvPr/>
        </p:nvSpPr>
        <p:spPr>
          <a:xfrm>
            <a:off x="1487384" y="2575749"/>
            <a:ext cx="6194241" cy="61942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accent2">
                <a:lumMod val="50000"/>
                <a:alpha val="72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300" dirty="0" err="1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152D7A-AF87-4330-A81C-9EA4008ECD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029" y="2547327"/>
            <a:ext cx="4849052" cy="26049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42996E5-D2E0-4011-B826-B818E94D0F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226" y="3448840"/>
            <a:ext cx="2505511" cy="19222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50EBF0-8BE4-4754-8832-B666F9C654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446" y="3346657"/>
            <a:ext cx="2505511" cy="192224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C0F7DD1-E84F-4A7A-B5D1-FF74EF2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07" y="228404"/>
            <a:ext cx="8557409" cy="553316"/>
          </a:xfrm>
        </p:spPr>
        <p:txBody>
          <a:bodyPr/>
          <a:lstStyle/>
          <a:p>
            <a:r>
              <a:rPr lang="kk-K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Факультетте өткізілген іс шаралар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169A40A6-7F89-472C-B93F-218538B27B27}"/>
              </a:ext>
            </a:extLst>
          </p:cNvPr>
          <p:cNvSpPr txBox="1">
            <a:spLocks/>
          </p:cNvSpPr>
          <p:nvPr/>
        </p:nvSpPr>
        <p:spPr>
          <a:xfrm>
            <a:off x="334584" y="1757942"/>
            <a:ext cx="21484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ru-RU" sz="14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Халықаралық</a:t>
            </a:r>
            <a:r>
              <a:rPr lang="ru-RU" sz="14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ғылыми-тәжірибелік</a:t>
            </a:r>
            <a:r>
              <a:rPr lang="ru-RU" sz="14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</a:rPr>
              <a:t> конференция</a:t>
            </a:r>
            <a:endParaRPr lang="en-US" sz="14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F2552C6-B211-45E2-ADB7-48CC398EE556}"/>
              </a:ext>
            </a:extLst>
          </p:cNvPr>
          <p:cNvSpPr txBox="1">
            <a:spLocks/>
          </p:cNvSpPr>
          <p:nvPr/>
        </p:nvSpPr>
        <p:spPr>
          <a:xfrm>
            <a:off x="2524268" y="1806391"/>
            <a:ext cx="2148411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Ғылыми</a:t>
            </a:r>
            <a:r>
              <a:rPr lang="en-US" sz="14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семинар</a:t>
            </a:r>
            <a:r>
              <a:rPr lang="en-US" sz="14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309CA6C-37C6-4D9B-95EC-4ADBEBC13CE1}"/>
              </a:ext>
            </a:extLst>
          </p:cNvPr>
          <p:cNvSpPr txBox="1">
            <a:spLocks/>
          </p:cNvSpPr>
          <p:nvPr/>
        </p:nvSpPr>
        <p:spPr>
          <a:xfrm>
            <a:off x="6899566" y="1798208"/>
            <a:ext cx="2148410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kk-KZ" sz="14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Әлеуметтік және спорттық іс-шаралар</a:t>
            </a:r>
            <a:endParaRPr lang="ru-RU" sz="14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155B8A4B-8519-4563-B916-6477C8EE8CAE}"/>
              </a:ext>
            </a:extLst>
          </p:cNvPr>
          <p:cNvSpPr txBox="1">
            <a:spLocks/>
          </p:cNvSpPr>
          <p:nvPr/>
        </p:nvSpPr>
        <p:spPr>
          <a:xfrm>
            <a:off x="4709881" y="1801130"/>
            <a:ext cx="214841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Дөңгелек</a:t>
            </a:r>
            <a:r>
              <a:rPr lang="en-US" sz="14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үстел</a:t>
            </a:r>
            <a:r>
              <a:rPr lang="en-US" sz="14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Oval 49">
            <a:extLst>
              <a:ext uri="{FF2B5EF4-FFF2-40B4-BE49-F238E27FC236}">
                <a16:creationId xmlns:a16="http://schemas.microsoft.com/office/drawing/2014/main" id="{5CF7ABA3-B643-4555-943D-BA9EF979331F}"/>
              </a:ext>
            </a:extLst>
          </p:cNvPr>
          <p:cNvSpPr/>
          <p:nvPr/>
        </p:nvSpPr>
        <p:spPr>
          <a:xfrm>
            <a:off x="1021192" y="879380"/>
            <a:ext cx="781632" cy="781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6" name="Oval 50">
            <a:extLst>
              <a:ext uri="{FF2B5EF4-FFF2-40B4-BE49-F238E27FC236}">
                <a16:creationId xmlns:a16="http://schemas.microsoft.com/office/drawing/2014/main" id="{F91BF019-3E1D-4F54-9233-DC6A786A3414}"/>
              </a:ext>
            </a:extLst>
          </p:cNvPr>
          <p:cNvSpPr/>
          <p:nvPr/>
        </p:nvSpPr>
        <p:spPr>
          <a:xfrm>
            <a:off x="3208553" y="879380"/>
            <a:ext cx="781632" cy="781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7" name="Oval 51">
            <a:extLst>
              <a:ext uri="{FF2B5EF4-FFF2-40B4-BE49-F238E27FC236}">
                <a16:creationId xmlns:a16="http://schemas.microsoft.com/office/drawing/2014/main" id="{53C6A96E-28E7-44E7-8976-612F852B25E0}"/>
              </a:ext>
            </a:extLst>
          </p:cNvPr>
          <p:cNvSpPr/>
          <p:nvPr/>
        </p:nvSpPr>
        <p:spPr>
          <a:xfrm>
            <a:off x="5395913" y="879380"/>
            <a:ext cx="781632" cy="781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8" name="Oval 52">
            <a:extLst>
              <a:ext uri="{FF2B5EF4-FFF2-40B4-BE49-F238E27FC236}">
                <a16:creationId xmlns:a16="http://schemas.microsoft.com/office/drawing/2014/main" id="{28940336-17E1-492B-AAAD-A2880ABF1BA9}"/>
              </a:ext>
            </a:extLst>
          </p:cNvPr>
          <p:cNvSpPr/>
          <p:nvPr/>
        </p:nvSpPr>
        <p:spPr>
          <a:xfrm>
            <a:off x="7583275" y="879380"/>
            <a:ext cx="781632" cy="781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1039275" y="1089644"/>
            <a:ext cx="7390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3208554" y="1095846"/>
            <a:ext cx="7816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2/15</a:t>
            </a:r>
            <a:endParaRPr lang="ru-RU" sz="2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5395913" y="1070141"/>
            <a:ext cx="7816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2/12</a:t>
            </a:r>
            <a:endParaRPr lang="ru-RU" sz="2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7583275" y="1070141"/>
            <a:ext cx="7816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kk-KZ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  <a:endParaRPr lang="ru-RU" sz="2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83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442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74">
            <a:extLst>
              <a:ext uri="{FF2B5EF4-FFF2-40B4-BE49-F238E27FC236}">
                <a16:creationId xmlns:a16="http://schemas.microsoft.com/office/drawing/2014/main" id="{2AD555BF-6747-45E8-8BA4-F9BAC4694087}"/>
              </a:ext>
            </a:extLst>
          </p:cNvPr>
          <p:cNvSpPr/>
          <p:nvPr/>
        </p:nvSpPr>
        <p:spPr>
          <a:xfrm>
            <a:off x="1487384" y="2575749"/>
            <a:ext cx="6194241" cy="619423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accent2">
                <a:lumMod val="50000"/>
                <a:alpha val="72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300" dirty="0" err="1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152D7A-AF87-4330-A81C-9EA4008ECD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029" y="2547327"/>
            <a:ext cx="4849052" cy="26049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42996E5-D2E0-4011-B826-B818E94D0F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226" y="3456460"/>
            <a:ext cx="2505511" cy="19222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50EBF0-8BE4-4754-8832-B666F9C654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446" y="3354277"/>
            <a:ext cx="2505511" cy="192224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C0F7DD1-E84F-4A7A-B5D1-FF74EF2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07" y="228404"/>
            <a:ext cx="8557409" cy="553316"/>
          </a:xfrm>
        </p:spPr>
        <p:txBody>
          <a:bodyPr/>
          <a:lstStyle/>
          <a:p>
            <a:r>
              <a:rPr lang="kk-K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Факультет деканымен кездесулер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169A40A6-7F89-472C-B93F-218538B27B27}"/>
              </a:ext>
            </a:extLst>
          </p:cNvPr>
          <p:cNvSpPr txBox="1">
            <a:spLocks/>
          </p:cNvSpPr>
          <p:nvPr/>
        </p:nvSpPr>
        <p:spPr>
          <a:xfrm>
            <a:off x="334584" y="2047502"/>
            <a:ext cx="2148411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kk-KZ" sz="1500" dirty="0">
                <a:solidFill>
                  <a:srgbClr val="0070C0"/>
                </a:solidFill>
                <a:latin typeface="+mn-lt"/>
                <a:ea typeface="VTB Group Cond Book" panose="020B0506050504020204" pitchFamily="34" charset="77"/>
              </a:rPr>
              <a:t>Кеңейтілген факультет кеңесі өткізілді/кафедра отырысы </a:t>
            </a:r>
            <a:endParaRPr lang="en-US" sz="1500" dirty="0">
              <a:solidFill>
                <a:srgbClr val="0070C0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F2552C6-B211-45E2-ADB7-48CC398EE556}"/>
              </a:ext>
            </a:extLst>
          </p:cNvPr>
          <p:cNvSpPr txBox="1">
            <a:spLocks/>
          </p:cNvSpPr>
          <p:nvPr/>
        </p:nvSpPr>
        <p:spPr>
          <a:xfrm>
            <a:off x="2524268" y="2057851"/>
            <a:ext cx="2148411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kk-KZ" sz="1500" dirty="0">
                <a:solidFill>
                  <a:srgbClr val="0070C0"/>
                </a:solidFill>
                <a:latin typeface="+mn-lt"/>
                <a:ea typeface="VTB Group Cond Book" panose="020B0506050504020204" pitchFamily="34" charset="77"/>
              </a:rPr>
              <a:t>Студенттермен кездесу/сыртқы </a:t>
            </a:r>
            <a:endParaRPr lang="ru-RU" sz="1500" dirty="0">
              <a:solidFill>
                <a:srgbClr val="0070C0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309CA6C-37C6-4D9B-95EC-4ADBEBC13CE1}"/>
              </a:ext>
            </a:extLst>
          </p:cNvPr>
          <p:cNvSpPr txBox="1">
            <a:spLocks/>
          </p:cNvSpPr>
          <p:nvPr/>
        </p:nvSpPr>
        <p:spPr>
          <a:xfrm>
            <a:off x="6899566" y="2049668"/>
            <a:ext cx="214841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kk-KZ" sz="1500" dirty="0">
                <a:solidFill>
                  <a:srgbClr val="0070C0"/>
                </a:solidFill>
                <a:latin typeface="+mn-lt"/>
                <a:ea typeface="VTB Group Cond Book" panose="020B0506050504020204" pitchFamily="34" charset="77"/>
              </a:rPr>
              <a:t>Ата-аналармен кездесу</a:t>
            </a:r>
            <a:endParaRPr lang="ru-RU" sz="1500" dirty="0">
              <a:solidFill>
                <a:srgbClr val="0070C0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155B8A4B-8519-4563-B916-6477C8EE8CAE}"/>
              </a:ext>
            </a:extLst>
          </p:cNvPr>
          <p:cNvSpPr txBox="1">
            <a:spLocks/>
          </p:cNvSpPr>
          <p:nvPr/>
        </p:nvSpPr>
        <p:spPr>
          <a:xfrm>
            <a:off x="4709881" y="2052590"/>
            <a:ext cx="214841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kk-KZ" sz="1500" dirty="0">
                <a:solidFill>
                  <a:srgbClr val="0070C0"/>
                </a:solidFill>
                <a:latin typeface="+mn-lt"/>
                <a:ea typeface="VTB Group Cond Book" panose="020B0506050504020204" pitchFamily="34" charset="77"/>
              </a:rPr>
              <a:t>Докторанттермен кездесу </a:t>
            </a:r>
            <a:endParaRPr lang="ru-RU" sz="1500" dirty="0">
              <a:solidFill>
                <a:srgbClr val="0070C0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5" name="Oval 49">
            <a:extLst>
              <a:ext uri="{FF2B5EF4-FFF2-40B4-BE49-F238E27FC236}">
                <a16:creationId xmlns:a16="http://schemas.microsoft.com/office/drawing/2014/main" id="{5CF7ABA3-B643-4555-943D-BA9EF979331F}"/>
              </a:ext>
            </a:extLst>
          </p:cNvPr>
          <p:cNvSpPr/>
          <p:nvPr/>
        </p:nvSpPr>
        <p:spPr>
          <a:xfrm>
            <a:off x="1021192" y="1130840"/>
            <a:ext cx="781632" cy="781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6" name="Oval 50">
            <a:extLst>
              <a:ext uri="{FF2B5EF4-FFF2-40B4-BE49-F238E27FC236}">
                <a16:creationId xmlns:a16="http://schemas.microsoft.com/office/drawing/2014/main" id="{F91BF019-3E1D-4F54-9233-DC6A786A3414}"/>
              </a:ext>
            </a:extLst>
          </p:cNvPr>
          <p:cNvSpPr/>
          <p:nvPr/>
        </p:nvSpPr>
        <p:spPr>
          <a:xfrm>
            <a:off x="3208553" y="1130840"/>
            <a:ext cx="781632" cy="781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7" name="Oval 51">
            <a:extLst>
              <a:ext uri="{FF2B5EF4-FFF2-40B4-BE49-F238E27FC236}">
                <a16:creationId xmlns:a16="http://schemas.microsoft.com/office/drawing/2014/main" id="{53C6A96E-28E7-44E7-8976-612F852B25E0}"/>
              </a:ext>
            </a:extLst>
          </p:cNvPr>
          <p:cNvSpPr/>
          <p:nvPr/>
        </p:nvSpPr>
        <p:spPr>
          <a:xfrm>
            <a:off x="5395913" y="1130840"/>
            <a:ext cx="781632" cy="781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8" name="Oval 52">
            <a:extLst>
              <a:ext uri="{FF2B5EF4-FFF2-40B4-BE49-F238E27FC236}">
                <a16:creationId xmlns:a16="http://schemas.microsoft.com/office/drawing/2014/main" id="{28940336-17E1-492B-AAAD-A2880ABF1BA9}"/>
              </a:ext>
            </a:extLst>
          </p:cNvPr>
          <p:cNvSpPr/>
          <p:nvPr/>
        </p:nvSpPr>
        <p:spPr>
          <a:xfrm>
            <a:off x="7583275" y="1130840"/>
            <a:ext cx="781632" cy="781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r="5056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14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/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1046895" y="1341104"/>
            <a:ext cx="7390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3/6</a:t>
            </a:r>
            <a:endParaRPr lang="ru-RU" sz="2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3268981" y="1314864"/>
            <a:ext cx="655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9/2</a:t>
            </a:r>
            <a:endParaRPr lang="ru-RU" sz="2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5538833" y="1347628"/>
            <a:ext cx="490505" cy="399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ru-RU" sz="2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7583275" y="1321601"/>
            <a:ext cx="7816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~6</a:t>
            </a:r>
            <a:r>
              <a:rPr lang="kk-KZ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ru-RU" sz="2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3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0">
              <a:srgbClr val="0070C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/>
          <p:cNvSpPr/>
          <p:nvPr/>
        </p:nvSpPr>
        <p:spPr>
          <a:xfrm>
            <a:off x="1" y="-12207"/>
            <a:ext cx="5559067" cy="5155707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 bwMode="gray">
          <a:xfrm>
            <a:off x="4983783" y="1990681"/>
            <a:ext cx="1998357" cy="646331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405" defTabSz="89535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>
                <a:latin typeface="+mn-lt"/>
              </a:defRPr>
            </a:lvl2pPr>
            <a:lvl3pPr marL="457200" lvl="2" indent="-262255" defTabSz="895350" eaLnBrk="1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>
                <a:latin typeface="+mn-lt"/>
              </a:defRPr>
            </a:lvl3pPr>
            <a:lvl4pPr marL="614680" lvl="3" indent="-155575" defTabSz="895350" eaLnBrk="1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>
                <a:latin typeface="+mn-lt"/>
              </a:defRPr>
            </a:lvl4pPr>
            <a:lvl5pPr marL="749935" lvl="4" indent="-130175" defTabSz="895350" eaLnBrk="1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5pPr>
            <a:lvl6pPr marL="74993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6pPr>
            <a:lvl7pPr marL="74993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7pPr>
            <a:lvl8pPr marL="74993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8pPr>
            <a:lvl9pPr marL="74993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6B04245</a:t>
            </a:r>
            <a:r>
              <a:rPr lang="kk-K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Құқықтану</a:t>
            </a:r>
          </a:p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tr-T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7M04222</a:t>
            </a:r>
            <a:r>
              <a:rPr lang="kk-K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Құқық </a:t>
            </a:r>
          </a:p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tr-T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8D04208</a:t>
            </a:r>
            <a:r>
              <a:rPr lang="kk-K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Құқық </a:t>
            </a:r>
          </a:p>
        </p:txBody>
      </p:sp>
      <p:sp>
        <p:nvSpPr>
          <p:cNvPr id="33" name="Овал 62"/>
          <p:cNvSpPr/>
          <p:nvPr/>
        </p:nvSpPr>
        <p:spPr>
          <a:xfrm>
            <a:off x="4992629" y="1063908"/>
            <a:ext cx="1989511" cy="85099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1270000" sx="109000" sy="109000" algn="ctr" rotWithShape="0">
              <a:srgbClr val="367CFF">
                <a:alpha val="42000"/>
              </a:srgb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r>
              <a:rPr lang="kk-K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Құқықтану</a:t>
            </a:r>
            <a:endParaRPr lang="ru-RU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11"/>
          <p:cNvSpPr/>
          <p:nvPr/>
        </p:nvSpPr>
        <p:spPr>
          <a:xfrm>
            <a:off x="35994" y="188983"/>
            <a:ext cx="4647747" cy="9556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k-KZ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ЭКОНОМИКА ЖӘНЕ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k-KZ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БАСҚАРУ ФАКУЛЬТЕТІ</a:t>
            </a:r>
            <a:endParaRPr lang="ru-RU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37" name="Rectangle 118"/>
          <p:cNvSpPr/>
          <p:nvPr/>
        </p:nvSpPr>
        <p:spPr>
          <a:xfrm>
            <a:off x="5222652" y="336445"/>
            <a:ext cx="3708387" cy="5262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k-KZ" sz="3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ЗАҢ ФАКУЛЬТЕТІ</a:t>
            </a:r>
            <a:endParaRPr lang="ru-RU" sz="3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38" name="Овал 61"/>
          <p:cNvSpPr/>
          <p:nvPr/>
        </p:nvSpPr>
        <p:spPr>
          <a:xfrm>
            <a:off x="1284993" y="1990682"/>
            <a:ext cx="2149748" cy="677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Халықаралық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қатынастар</a:t>
            </a:r>
            <a:endParaRPr lang="ru-RU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Овал 71"/>
          <p:cNvSpPr/>
          <p:nvPr/>
        </p:nvSpPr>
        <p:spPr>
          <a:xfrm>
            <a:off x="35994" y="1221078"/>
            <a:ext cx="2271201" cy="5704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Экономика,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қаржы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есеп</a:t>
            </a:r>
            <a:endParaRPr lang="ru-RU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Овал 61"/>
          <p:cNvSpPr/>
          <p:nvPr/>
        </p:nvSpPr>
        <p:spPr>
          <a:xfrm>
            <a:off x="2833476" y="1229022"/>
            <a:ext cx="1956879" cy="5750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Менеджмент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туризм</a:t>
            </a:r>
          </a:p>
        </p:txBody>
      </p:sp>
      <p:sp>
        <p:nvSpPr>
          <p:cNvPr id="46" name="Заголовок 2"/>
          <p:cNvSpPr txBox="1"/>
          <p:nvPr/>
        </p:nvSpPr>
        <p:spPr>
          <a:xfrm>
            <a:off x="261003" y="4726025"/>
            <a:ext cx="2939143" cy="19736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9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50" name="Номер слайда 5"/>
          <p:cNvSpPr txBox="1"/>
          <p:nvPr/>
        </p:nvSpPr>
        <p:spPr>
          <a:xfrm>
            <a:off x="6825598" y="4722160"/>
            <a:ext cx="2057400" cy="2354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t>7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sp>
        <p:nvSpPr>
          <p:cNvPr id="43" name="Заголовок 2"/>
          <p:cNvSpPr txBox="1"/>
          <p:nvPr/>
        </p:nvSpPr>
        <p:spPr>
          <a:xfrm>
            <a:off x="2997543" y="1921942"/>
            <a:ext cx="1883652" cy="21918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  <a:spcAft>
                <a:spcPct val="0"/>
              </a:spcAft>
              <a:buClr>
                <a:srgbClr val="009FE9"/>
              </a:buClr>
            </a:pPr>
            <a:r>
              <a:rPr lang="en-US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6B04140</a:t>
            </a:r>
            <a:r>
              <a:rPr lang="kk-KZ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kk-KZ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Менеджмент 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6B04141</a:t>
            </a:r>
            <a:r>
              <a:rPr lang="kk-KZ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Мемлекеттік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және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жергілікті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басқару</a:t>
            </a:r>
            <a:endParaRPr lang="ru-RU" sz="12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r" fontAlgn="base">
              <a:spcBef>
                <a:spcPts val="0"/>
              </a:spcBef>
              <a:spcAft>
                <a:spcPct val="0"/>
              </a:spcAft>
              <a:buClr>
                <a:srgbClr val="009FE9"/>
              </a:buClr>
            </a:pP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6B11157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Туризм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6B11180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Мейрамхана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ісі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және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қонақ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үй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бизнесі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lang="kk-KZ" sz="12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r"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7M04119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Менеджмент 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7M04121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Мемлекеттік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және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жергілікті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басқару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lang="kk-KZ" sz="12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r"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8D04114</a:t>
            </a:r>
            <a:r>
              <a:rPr lang="kk-KZ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Мемлекеттік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және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жергілікті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басқару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45" name="Заголовок 2"/>
          <p:cNvSpPr txBox="1"/>
          <p:nvPr/>
        </p:nvSpPr>
        <p:spPr>
          <a:xfrm>
            <a:off x="1561135" y="2875857"/>
            <a:ext cx="1466563" cy="14757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009FE9"/>
              </a:buClr>
            </a:pPr>
            <a:r>
              <a:rPr lang="en-US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6B03138</a:t>
            </a:r>
            <a:r>
              <a:rPr lang="kk-KZ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kk-KZ" sz="1200" b="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Халықаралық қатынастар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Clr>
                <a:srgbClr val="009FE9"/>
              </a:buClr>
            </a:pP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7M03140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  <a:r>
              <a:rPr lang="kk-KZ" sz="12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kk-KZ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Халықаралық қатынастар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Clr>
                <a:srgbClr val="009FE9"/>
              </a:buClr>
            </a:pP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7M03117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  <a:r>
              <a:rPr lang="kk-KZ" sz="12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Саясаттану</a:t>
            </a:r>
            <a:endParaRPr lang="ru-RU" sz="12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Овал 62"/>
          <p:cNvSpPr/>
          <p:nvPr/>
        </p:nvSpPr>
        <p:spPr>
          <a:xfrm>
            <a:off x="6982139" y="1911927"/>
            <a:ext cx="1998358" cy="98266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1270000" sx="109000" sy="109000" algn="ctr" rotWithShape="0">
              <a:srgbClr val="367CFF">
                <a:alpha val="42000"/>
              </a:srgb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r>
              <a:rPr lang="kk-K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 қорғау қызметі</a:t>
            </a:r>
            <a:endParaRPr lang="ru-RU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 bwMode="gray">
          <a:xfrm>
            <a:off x="6982140" y="3052396"/>
            <a:ext cx="1998357" cy="861774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405" defTabSz="89535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>
                <a:latin typeface="+mn-lt"/>
              </a:defRPr>
            </a:lvl2pPr>
            <a:lvl3pPr marL="457200" lvl="2" indent="-262255" defTabSz="895350" eaLnBrk="1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>
                <a:latin typeface="+mn-lt"/>
              </a:defRPr>
            </a:lvl3pPr>
            <a:lvl4pPr marL="614680" lvl="3" indent="-155575" defTabSz="895350" eaLnBrk="1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>
                <a:latin typeface="+mn-lt"/>
              </a:defRPr>
            </a:lvl4pPr>
            <a:lvl5pPr marL="749935" lvl="4" indent="-130175" defTabSz="895350" eaLnBrk="1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5pPr>
            <a:lvl6pPr marL="74993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6pPr>
            <a:lvl7pPr marL="74993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7pPr>
            <a:lvl8pPr marL="74993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8pPr>
            <a:lvl9pPr marL="74993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>
                <a:latin typeface="+mn-lt"/>
              </a:defRPr>
            </a:lvl9pPr>
          </a:lstStyle>
          <a:p>
            <a:pPr algn="ctr" fontAlgn="ctr"/>
            <a:r>
              <a:rPr lang="tr-T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6B04282</a:t>
            </a:r>
            <a:r>
              <a:rPr lang="kk-K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</a:p>
          <a:p>
            <a:pPr algn="ctr" fontAlgn="ctr"/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Құқыққорғау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қызметі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6B04281</a:t>
            </a:r>
            <a:r>
              <a:rPr lang="kk-K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  <a:endParaRPr lang="tr-T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Халықаралық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құқық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Заголовок 2"/>
          <p:cNvSpPr txBox="1"/>
          <p:nvPr/>
        </p:nvSpPr>
        <p:spPr>
          <a:xfrm>
            <a:off x="233050" y="1914905"/>
            <a:ext cx="1432247" cy="22175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 fontAlgn="base">
              <a:spcBef>
                <a:spcPts val="0"/>
              </a:spcBef>
              <a:spcAft>
                <a:spcPts val="600"/>
              </a:spcAft>
              <a:buClr>
                <a:srgbClr val="009FE9"/>
              </a:buClr>
            </a:pP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6B04142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Экономика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6B04144</a:t>
            </a:r>
            <a:r>
              <a:rPr lang="kk-KZ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Қаржы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6B04143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 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Есеп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және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аудит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lang="kk-KZ" sz="12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l" fontAlgn="base">
              <a:spcBef>
                <a:spcPts val="0"/>
              </a:spcBef>
              <a:spcAft>
                <a:spcPts val="600"/>
              </a:spcAft>
              <a:buClr>
                <a:srgbClr val="009FE9"/>
              </a:buClr>
            </a:pP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7M04118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  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Экономика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7M04141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 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Қаржы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7M04120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Есеп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және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аудит</a:t>
            </a: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lang="kk-KZ" sz="12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l" fontAlgn="base">
              <a:spcBef>
                <a:spcPts val="0"/>
              </a:spcBef>
              <a:spcAft>
                <a:spcPts val="600"/>
              </a:spcAft>
              <a:buClr>
                <a:srgbClr val="009FE9"/>
              </a:buClr>
            </a:pPr>
            <a:r>
              <a:rPr lang="tr-TR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8D04106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kk-KZ" sz="12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1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Экономика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0">
              <a:srgbClr val="00B0F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/>
          <p:cNvSpPr/>
          <p:nvPr/>
        </p:nvSpPr>
        <p:spPr>
          <a:xfrm>
            <a:off x="-2" y="-16165"/>
            <a:ext cx="4434477" cy="5155707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k-KZ" sz="1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1"/>
          <p:cNvGrpSpPr/>
          <p:nvPr/>
        </p:nvGrpSpPr>
        <p:grpSpPr>
          <a:xfrm rot="10800000">
            <a:off x="3705552" y="2343257"/>
            <a:ext cx="567713" cy="567713"/>
            <a:chOff x="-646196" y="2122319"/>
            <a:chExt cx="381000" cy="381000"/>
          </a:xfrm>
        </p:grpSpPr>
        <p:sp>
          <p:nvSpPr>
            <p:cNvPr id="31" name="Овал 30"/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solidFill>
              <a:srgbClr val="1E2982"/>
            </a:solidFill>
            <a:ln w="25400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11"/>
          <p:cNvSpPr/>
          <p:nvPr/>
        </p:nvSpPr>
        <p:spPr>
          <a:xfrm>
            <a:off x="738055" y="296773"/>
            <a:ext cx="2837957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k-KZ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Мәселелер</a:t>
            </a:r>
            <a:endParaRPr lang="ru-RU" sz="40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37" name="Rectangle 118"/>
          <p:cNvSpPr/>
          <p:nvPr/>
        </p:nvSpPr>
        <p:spPr>
          <a:xfrm>
            <a:off x="5169144" y="205333"/>
            <a:ext cx="3286797" cy="5124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k-KZ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Шешу жолдары</a:t>
            </a:r>
            <a:endParaRPr lang="ru-RU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46" name="Заголовок 2"/>
          <p:cNvSpPr txBox="1"/>
          <p:nvPr/>
        </p:nvSpPr>
        <p:spPr>
          <a:xfrm>
            <a:off x="261003" y="4726025"/>
            <a:ext cx="2939143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Digital IT pitch-deck PowerPoint bundle</a:t>
            </a:r>
            <a:endParaRPr lang="ru-RU" sz="1000" b="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Номер слайда 5"/>
          <p:cNvSpPr txBox="1"/>
          <p:nvPr/>
        </p:nvSpPr>
        <p:spPr>
          <a:xfrm>
            <a:off x="6825598" y="4722160"/>
            <a:ext cx="2057400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 sz="1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ru-RU" sz="1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968" y="1018968"/>
            <a:ext cx="322031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Кейбір білім беру бағдарламаларында білім алушылар санының аз болуы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88" y="1642421"/>
            <a:ext cx="318272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Түлектердің жұмысқа орналасуының төмен болуы</a:t>
            </a:r>
            <a:endParaRPr lang="ru-RU" sz="12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Овал 49"/>
          <p:cNvSpPr/>
          <p:nvPr/>
        </p:nvSpPr>
        <p:spPr>
          <a:xfrm flipH="1">
            <a:off x="320741" y="1737329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Овал 49"/>
          <p:cNvSpPr/>
          <p:nvPr/>
        </p:nvSpPr>
        <p:spPr>
          <a:xfrm flipH="1">
            <a:off x="310652" y="1110697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9286" y="2256653"/>
            <a:ext cx="291666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Қорғамай жүрген докторанттардың көп болуы (Менеджмент жабылған 9/1, Экономика жабылуға жақын 10)</a:t>
            </a:r>
          </a:p>
        </p:txBody>
      </p:sp>
      <p:sp>
        <p:nvSpPr>
          <p:cNvPr id="53" name="Овал 49"/>
          <p:cNvSpPr/>
          <p:nvPr/>
        </p:nvSpPr>
        <p:spPr>
          <a:xfrm flipH="1">
            <a:off x="320741" y="2416843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1725" y="3003595"/>
            <a:ext cx="322826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Ғылыми жобалардың жеткілікті дәрежеде болмауы</a:t>
            </a:r>
            <a:endParaRPr lang="ru-RU" sz="12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Овал 49"/>
          <p:cNvSpPr/>
          <p:nvPr/>
        </p:nvSpPr>
        <p:spPr>
          <a:xfrm flipH="1">
            <a:off x="317358" y="3069942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725" y="3616303"/>
            <a:ext cx="32843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Аудиториялардың толық жабдықталмауы</a:t>
            </a:r>
            <a:endParaRPr lang="ru-RU" sz="12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Овал 49"/>
          <p:cNvSpPr/>
          <p:nvPr/>
        </p:nvSpPr>
        <p:spPr>
          <a:xfrm flipH="1">
            <a:off x="317358" y="3643372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65679" y="738876"/>
            <a:ext cx="4411927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Жаңа форматта кәсіби бағдарлар жүргізу, Сұранысқа ие емес БББ жабу (Мейрамхана ісі  және қонақ үй бизнесі), иновациялық БББ ашу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83902" y="1277191"/>
            <a:ext cx="4440364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Кәсіпорындармен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дуальді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оқыту</a:t>
            </a:r>
            <a:r>
              <a:rPr lang="kk-KZ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Жұмыс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берушілермен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бірлесе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отырып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БББ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жаңарту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Карьера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апталығын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ұйымдастыру</a:t>
            </a:r>
            <a:endParaRPr lang="ru-RU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3-4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курстан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бастап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таңдалған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сала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бойынша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нақты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кәсіби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жол</a:t>
            </a:r>
            <a:r>
              <a:rPr lang="ru-RU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картасы</a:t>
            </a:r>
            <a:endParaRPr lang="ru-RU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Овал 49"/>
          <p:cNvSpPr/>
          <p:nvPr/>
        </p:nvSpPr>
        <p:spPr>
          <a:xfrm flipH="1">
            <a:off x="4258871" y="930621"/>
            <a:ext cx="176694" cy="1766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21105" y="2049798"/>
            <a:ext cx="462289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k-KZ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Докторанттар үшін жұмыс жоспарын жасау және қадағалау, Докторанттарға түсіндіру жұмыстарын жүргізу, жетекшілермен жұмысын ұдайы қадағалауда ұстау, Басқа ЖОО жіберу</a:t>
            </a:r>
            <a:endParaRPr lang="x-none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09764" y="2655799"/>
            <a:ext cx="411450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Факультет ОПҚ құрамының мемлекеттік гранттық жобалар  мен  бағдарламаларға  қатысуын  күшейту, шаруашылық   келісім-шарттарды   арттыру.   (Әр кафедра 1 жобаға қатысуын міндеттеу).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48347" y="3414276"/>
            <a:ext cx="386829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Факультетке қарасты 27 аудиториялардың толық интерактивті тақтамен қамтамасыз ету (2025-2026 оқу жылы 10 интерактивті тақта, 2026-2027 оқу жылы қалған 6  интерактивті тақта)</a:t>
            </a:r>
            <a:endParaRPr lang="ru-RU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Овал 49"/>
          <p:cNvSpPr/>
          <p:nvPr/>
        </p:nvSpPr>
        <p:spPr>
          <a:xfrm flipH="1">
            <a:off x="4132424" y="1525240"/>
            <a:ext cx="176694" cy="1766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Овал 49"/>
          <p:cNvSpPr/>
          <p:nvPr/>
        </p:nvSpPr>
        <p:spPr>
          <a:xfrm flipH="1">
            <a:off x="4253869" y="2238290"/>
            <a:ext cx="176694" cy="1766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Овал 49"/>
          <p:cNvSpPr/>
          <p:nvPr/>
        </p:nvSpPr>
        <p:spPr>
          <a:xfrm flipH="1">
            <a:off x="4521105" y="2942401"/>
            <a:ext cx="176694" cy="1766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Овал 49"/>
          <p:cNvSpPr/>
          <p:nvPr/>
        </p:nvSpPr>
        <p:spPr>
          <a:xfrm flipH="1">
            <a:off x="4701896" y="3670777"/>
            <a:ext cx="176694" cy="1766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666" y="4136428"/>
            <a:ext cx="360002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Білім алушыларда академиялық қарыздарының көп болуы (214 білім алушы)</a:t>
            </a:r>
            <a:endParaRPr lang="ru-RU" sz="12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Овал 49"/>
          <p:cNvSpPr/>
          <p:nvPr/>
        </p:nvSpPr>
        <p:spPr>
          <a:xfrm flipH="1">
            <a:off x="297881" y="4240303"/>
            <a:ext cx="176694" cy="17669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67769" y="4239187"/>
            <a:ext cx="400097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009FE9"/>
              </a:buClr>
            </a:pPr>
            <a:r>
              <a:rPr lang="kk-KZ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АИС/</a:t>
            </a:r>
            <a:r>
              <a:rPr lang="tr-T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Platonus </a:t>
            </a:r>
            <a:r>
              <a:rPr lang="kk-KZ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жүйесі арқылы ескерту модулін іске қосу: автоматты хабарлама, студенттермен және олардың ата-аналарымен жеке жұмыс жүргізу</a:t>
            </a:r>
            <a:endParaRPr lang="ru-RU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" name="Овал 49"/>
          <p:cNvSpPr/>
          <p:nvPr/>
        </p:nvSpPr>
        <p:spPr>
          <a:xfrm flipH="1">
            <a:off x="4698155" y="4422865"/>
            <a:ext cx="176694" cy="1766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/>
            <a:endParaRPr lang="ru-RU" sz="1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Факультет ғалымдарының жарияланымдары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/>
        </p:nvGraphicFramePr>
        <p:xfrm>
          <a:off x="419099" y="1032932"/>
          <a:ext cx="8295280" cy="4008175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165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4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Scopus/</a:t>
                      </a:r>
                      <a:r>
                        <a:rPr lang="en-US" sz="1500" dirty="0" err="1"/>
                        <a:t>WoS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ЖАК бекіткен тізімдегі жарияланымдар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Монография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Ғылыми мақалалар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Конференцияларға қатысу </a:t>
                      </a:r>
                      <a:endParaRPr sz="15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9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22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123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824</Words>
  <Application>Microsoft Office PowerPoint</Application>
  <PresentationFormat>Экран (16:9)</PresentationFormat>
  <Paragraphs>179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VTB Group Cond Book</vt:lpstr>
      <vt:lpstr>Palatino Linotype</vt:lpstr>
      <vt:lpstr>Lato Light</vt:lpstr>
      <vt:lpstr>Courier New</vt:lpstr>
      <vt:lpstr>Oswald Light</vt:lpstr>
      <vt:lpstr>VTB Group Cond Light</vt:lpstr>
      <vt:lpstr>Century Gothic</vt:lpstr>
      <vt:lpstr>Arial</vt:lpstr>
      <vt:lpstr>Calibri</vt:lpstr>
      <vt:lpstr>Cambria</vt:lpstr>
      <vt:lpstr>123</vt:lpstr>
      <vt:lpstr>Презентация PowerPoint</vt:lpstr>
      <vt:lpstr>Жалпы мәлімет</vt:lpstr>
      <vt:lpstr>Білім алушылар бойынша жалпы мәлімет</vt:lpstr>
      <vt:lpstr>Факультеттегі ғылыми жобалар</vt:lpstr>
      <vt:lpstr>Факультетте өткізілген іс шаралар</vt:lpstr>
      <vt:lpstr>Факультет деканымен кездесулер</vt:lpstr>
      <vt:lpstr>Презентация PowerPoint</vt:lpstr>
      <vt:lpstr>Презентация PowerPoint</vt:lpstr>
      <vt:lpstr>Факультет ғалымдарының жарияланымдары</vt:lpstr>
      <vt:lpstr>Индекс h</vt:lpstr>
      <vt:lpstr>Студенттік ғылым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</dc:creator>
  <cp:lastModifiedBy>User</cp:lastModifiedBy>
  <cp:revision>115</cp:revision>
  <cp:lastPrinted>2025-08-18T09:22:55Z</cp:lastPrinted>
  <dcterms:created xsi:type="dcterms:W3CDTF">2013-12-14T05:00:00Z</dcterms:created>
  <dcterms:modified xsi:type="dcterms:W3CDTF">2025-08-26T10:15:08Z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CDBE286259264FD3A028D946503DCBAD_12</vt:lpwstr>
  </property>
  <property fmtid="{D5CDD505-2E9C-101B-9397-08002B2CF9AE}" pid="3" name="KSOProductBuildVer">
    <vt:lpwstr>1033-12.2.0.21179</vt:lpwstr>
  </property>
</Properties>
</file>