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notesMasterIdLst>
    <p:notesMasterId r:id="rId11"/>
  </p:notesMasterIdLst>
  <p:sldIdLst>
    <p:sldId id="256" r:id="rId2"/>
    <p:sldId id="257" r:id="rId3"/>
    <p:sldId id="303" r:id="rId4"/>
    <p:sldId id="304" r:id="rId5"/>
    <p:sldId id="301" r:id="rId6"/>
    <p:sldId id="298" r:id="rId7"/>
    <p:sldId id="274" r:id="rId8"/>
    <p:sldId id="283" r:id="rId9"/>
    <p:sldId id="282" r:id="rId10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 autoAdjust="0"/>
    <p:restoredTop sz="90036" autoAdjust="0"/>
  </p:normalViewPr>
  <p:slideViewPr>
    <p:cSldViewPr>
      <p:cViewPr>
        <p:scale>
          <a:sx n="66" d="100"/>
          <a:sy n="66" d="100"/>
        </p:scale>
        <p:origin x="-1300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7721642039773364E-2"/>
          <c:y val="2.9997349774976832E-2"/>
          <c:w val="0.93793215952172648"/>
          <c:h val="0.6347931508561429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ғылым докторы</c:v>
                </c:pt>
                <c:pt idx="1">
                  <c:v>ғылым кандидаты </c:v>
                </c:pt>
                <c:pt idx="2">
                  <c:v>PhD доктор</c:v>
                </c:pt>
                <c:pt idx="3">
                  <c:v>магситр оқытушы</c:v>
                </c:pt>
                <c:pt idx="4">
                  <c:v>ғыл.дәрежесі жоқ оқытушы</c:v>
                </c:pt>
                <c:pt idx="5">
                  <c:v>жалпы ОПҚ</c:v>
                </c:pt>
                <c:pt idx="6">
                  <c:v>ғылыми дәрежелілік %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</c:v>
                </c:pt>
                <c:pt idx="1">
                  <c:v>5</c:v>
                </c:pt>
                <c:pt idx="2">
                  <c:v>9</c:v>
                </c:pt>
                <c:pt idx="3">
                  <c:v>8</c:v>
                </c:pt>
                <c:pt idx="4">
                  <c:v>1</c:v>
                </c:pt>
                <c:pt idx="5">
                  <c:v>25</c:v>
                </c:pt>
                <c:pt idx="6">
                  <c:v>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1C2-49AE-B763-4F67D86EEA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9311104"/>
        <c:axId val="49312896"/>
        <c:axId val="0"/>
      </c:bar3DChart>
      <c:catAx>
        <c:axId val="493111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9312896"/>
        <c:crosses val="autoZero"/>
        <c:auto val="1"/>
        <c:lblAlgn val="ctr"/>
        <c:lblOffset val="100"/>
        <c:noMultiLvlLbl val="0"/>
      </c:catAx>
      <c:valAx>
        <c:axId val="493128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3111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A5391E-CDA0-4CFC-994F-E7A333D91EC0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BB7BB-6DBD-44B6-BC59-B8D820A94C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682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BB7BB-6DBD-44B6-BC59-B8D820A94CA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24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988840"/>
            <a:ext cx="7128792" cy="2256184"/>
          </a:xfrm>
        </p:spPr>
        <p:txBody>
          <a:bodyPr>
            <a:noAutofit/>
          </a:bodyPr>
          <a:lstStyle/>
          <a:p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6B02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267</a:t>
            </a:r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ТҮРКІТАНУ БІЛІМ </a:t>
            </a:r>
            <a:r>
              <a:rPr lang="kk-KZ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БЕРУ </a:t>
            </a:r>
            <a:r>
              <a:rPr lang="kk-KZ" sz="24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БАҒДАРЛАМАсының</a:t>
            </a:r>
            <a:endParaRPr lang="ru-RU" sz="2400" b="1" cap="al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ӨЗІНДІК БАҒАЛАУ </a:t>
            </a:r>
            <a:r>
              <a:rPr lang="kk-KZ" sz="24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есебі</a:t>
            </a:r>
          </a:p>
          <a:p>
            <a:endParaRPr lang="kk-KZ" sz="2400" b="1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2400" b="1" cap="al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cap="al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2022-2023 оқу жылы</a:t>
            </a:r>
            <a:endParaRPr lang="ru-RU" sz="2400" b="1" cap="al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s://sp-ao.shortpixel.ai/client/q_glossy,ret_img/https:/ayu.edu.kz/images/logo_kz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5657" y="1002836"/>
            <a:ext cx="1011570" cy="101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811760" y="185182"/>
            <a:ext cx="56405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Қожа Ахмет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Ясауи атындағы </a:t>
            </a:r>
            <a:endParaRPr lang="kk-K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Халықаралық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қазақ-түрік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университеті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Филология факультеті</a:t>
            </a:r>
          </a:p>
          <a:p>
            <a:pPr algn="ctr"/>
            <a:endParaRPr lang="kk-KZ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446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</a:pPr>
            <a:r>
              <a:rPr lang="kk-KZ" sz="1300" b="1" dirty="0" smtClean="0">
                <a:latin typeface="Times New Roman" pitchFamily="18" charset="0"/>
                <a:cs typeface="Times New Roman" pitchFamily="18" charset="0"/>
              </a:rPr>
              <a:t>ББ берілетін дәреже:</a:t>
            </a:r>
            <a:r>
              <a:rPr lang="en-US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300" dirty="0">
                <a:latin typeface="Times New Roman" pitchFamily="18" charset="0"/>
                <a:cs typeface="Times New Roman" pitchFamily="18" charset="0"/>
              </a:rPr>
              <a:t>6B02267 – Түркітану білім беру бағдарламасы бойынша гуманитарлық білім бакалавры</a:t>
            </a:r>
            <a:r>
              <a:rPr lang="kk-KZ" sz="13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kk-KZ" sz="13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kk-KZ" sz="1300" b="1" dirty="0" smtClean="0">
                <a:latin typeface="Times New Roman" pitchFamily="18" charset="0"/>
                <a:cs typeface="Times New Roman" pitchFamily="18" charset="0"/>
              </a:rPr>
              <a:t>Қолдану саласы: </a:t>
            </a:r>
            <a:r>
              <a:rPr lang="kk-KZ" sz="1300" dirty="0">
                <a:latin typeface="Times New Roman" pitchFamily="18" charset="0"/>
                <a:cs typeface="Times New Roman" pitchFamily="18" charset="0"/>
              </a:rPr>
              <a:t>Түркітану білім беру бағдарламасы бойынша түлектер ғылыми-зерттеу институттарында және оқу орындарында (университеттер, колледждер, гимназиялар) жұмыс істейді, мәдениет мекемелері (туристік және шетелдік фирмалар), мәдениетаралық коммуникация салалары (сыртқы байланыстар бөлімі, аударма қызметі, баспасөз). </a:t>
            </a:r>
            <a:endParaRPr lang="kk-KZ" sz="1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kk-KZ" sz="1300" b="1" dirty="0" smtClean="0">
                <a:latin typeface="Times New Roman" pitchFamily="18" charset="0"/>
                <a:cs typeface="Times New Roman" pitchFamily="18" charset="0"/>
              </a:rPr>
              <a:t>Маман лауазымдарының тізімі:</a:t>
            </a:r>
          </a:p>
          <a:p>
            <a:pPr marL="0" lvl="0" indent="0">
              <a:buNone/>
            </a:pPr>
            <a:r>
              <a:rPr lang="kk-KZ" sz="1300" dirty="0" smtClean="0">
                <a:latin typeface="Times New Roman" pitchFamily="18" charset="0"/>
                <a:cs typeface="Times New Roman" pitchFamily="18" charset="0"/>
              </a:rPr>
              <a:t>- түркітану </a:t>
            </a:r>
            <a:r>
              <a:rPr lang="kk-KZ" sz="1300" dirty="0">
                <a:latin typeface="Times New Roman" pitchFamily="18" charset="0"/>
                <a:cs typeface="Times New Roman" pitchFamily="18" charset="0"/>
              </a:rPr>
              <a:t>және филология бағдарламасы бойынша мұғалім;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kk-KZ" sz="1300" dirty="0" smtClean="0">
                <a:latin typeface="Times New Roman" pitchFamily="18" charset="0"/>
                <a:cs typeface="Times New Roman" pitchFamily="18" charset="0"/>
              </a:rPr>
              <a:t>- әлеуметтік </a:t>
            </a:r>
            <a:r>
              <a:rPr lang="kk-KZ" sz="1300" dirty="0">
                <a:latin typeface="Times New Roman" pitchFamily="18" charset="0"/>
                <a:cs typeface="Times New Roman" pitchFamily="18" charset="0"/>
              </a:rPr>
              <a:t>және гуманитарлық ғылымдар саласындағы түркітану ғылымдарының мұғалімі;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kk-KZ" sz="1300" dirty="0" smtClean="0">
                <a:latin typeface="Times New Roman" pitchFamily="18" charset="0"/>
                <a:cs typeface="Times New Roman" pitchFamily="18" charset="0"/>
              </a:rPr>
              <a:t>- БАҚ-та байқаушы </a:t>
            </a:r>
            <a:r>
              <a:rPr lang="kk-KZ" sz="1300" dirty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kk-KZ" sz="1300" dirty="0" smtClean="0">
                <a:latin typeface="Times New Roman" pitchFamily="18" charset="0"/>
                <a:cs typeface="Times New Roman" pitchFamily="18" charset="0"/>
              </a:rPr>
              <a:t>сарапшы;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kk-KZ" sz="1300" dirty="0" smtClean="0">
                <a:latin typeface="Times New Roman" pitchFamily="18" charset="0"/>
                <a:cs typeface="Times New Roman" pitchFamily="18" charset="0"/>
              </a:rPr>
              <a:t>- эксперт ;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kk-KZ" sz="1300" dirty="0" smtClean="0">
                <a:latin typeface="Times New Roman" pitchFamily="18" charset="0"/>
                <a:cs typeface="Times New Roman" pitchFamily="18" charset="0"/>
              </a:rPr>
              <a:t>- ғылыми-зерттеу </a:t>
            </a:r>
            <a:r>
              <a:rPr lang="kk-KZ" sz="1300" dirty="0">
                <a:latin typeface="Times New Roman" pitchFamily="18" charset="0"/>
                <a:cs typeface="Times New Roman" pitchFamily="18" charset="0"/>
              </a:rPr>
              <a:t>институтында кіші ғылыми </a:t>
            </a:r>
            <a:r>
              <a:rPr lang="kk-KZ" sz="1300" dirty="0" smtClean="0">
                <a:latin typeface="Times New Roman" pitchFamily="18" charset="0"/>
                <a:cs typeface="Times New Roman" pitchFamily="18" charset="0"/>
              </a:rPr>
              <a:t>қызметкер;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kk-KZ" sz="1300" dirty="0" smtClean="0">
                <a:latin typeface="Times New Roman" pitchFamily="18" charset="0"/>
                <a:cs typeface="Times New Roman" pitchFamily="18" charset="0"/>
              </a:rPr>
              <a:t>- музейлерде гид;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kk-KZ" sz="1300" dirty="0" smtClean="0">
                <a:latin typeface="Times New Roman" pitchFamily="18" charset="0"/>
                <a:cs typeface="Times New Roman" pitchFamily="18" charset="0"/>
              </a:rPr>
              <a:t> - БАҚ редакторы;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kk-KZ" sz="1300" dirty="0" smtClean="0">
                <a:latin typeface="Times New Roman" pitchFamily="18" charset="0"/>
                <a:cs typeface="Times New Roman" pitchFamily="18" charset="0"/>
              </a:rPr>
              <a:t>- аудармашы </a:t>
            </a:r>
            <a:r>
              <a:rPr lang="kk-KZ" sz="1300" dirty="0">
                <a:latin typeface="Times New Roman" pitchFamily="18" charset="0"/>
                <a:cs typeface="Times New Roman" pitchFamily="18" charset="0"/>
              </a:rPr>
              <a:t>(ауызша және жазбаша);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kk-KZ" sz="1300" b="1" dirty="0" smtClean="0">
                <a:latin typeface="Times New Roman" pitchFamily="18" charset="0"/>
                <a:cs typeface="Times New Roman" pitchFamily="18" charset="0"/>
              </a:rPr>
              <a:t>Кәсіби қызмет функциялары мен түрлері:</a:t>
            </a:r>
          </a:p>
          <a:p>
            <a:pPr marL="0" lvl="0" indent="0">
              <a:buNone/>
            </a:pPr>
            <a:r>
              <a:rPr lang="kk-KZ" sz="1200" dirty="0" smtClean="0"/>
              <a:t>- </a:t>
            </a:r>
            <a:r>
              <a:rPr lang="kk-KZ" sz="1300" dirty="0" smtClean="0">
                <a:latin typeface="Times New Roman" pitchFamily="18" charset="0"/>
                <a:cs typeface="Times New Roman" pitchFamily="18" charset="0"/>
              </a:rPr>
              <a:t>ғылыми </a:t>
            </a:r>
            <a:r>
              <a:rPr lang="kk-KZ" sz="1300" dirty="0">
                <a:latin typeface="Times New Roman" pitchFamily="18" charset="0"/>
                <a:cs typeface="Times New Roman" pitchFamily="18" charset="0"/>
              </a:rPr>
              <a:t>және педагогикалық ұйым, түркология саласының орындаушысы;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kk-KZ" sz="1300" dirty="0" smtClean="0">
                <a:latin typeface="Times New Roman" pitchFamily="18" charset="0"/>
                <a:cs typeface="Times New Roman" pitchFamily="18" charset="0"/>
              </a:rPr>
              <a:t>- ғылыми </a:t>
            </a:r>
            <a:r>
              <a:rPr lang="kk-KZ" sz="1300" dirty="0">
                <a:latin typeface="Times New Roman" pitchFamily="18" charset="0"/>
                <a:cs typeface="Times New Roman" pitchFamily="18" charset="0"/>
              </a:rPr>
              <a:t>зерттеулер мен бағдарламаларды жоспарлау және ұйымдастыру;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kk-KZ" sz="1300" dirty="0" smtClean="0">
                <a:latin typeface="Times New Roman" pitchFamily="18" charset="0"/>
                <a:cs typeface="Times New Roman" pitchFamily="18" charset="0"/>
              </a:rPr>
              <a:t>- материалдарды</a:t>
            </a:r>
            <a:r>
              <a:rPr lang="kk-KZ" sz="1300" dirty="0">
                <a:latin typeface="Times New Roman" pitchFamily="18" charset="0"/>
                <a:cs typeface="Times New Roman" pitchFamily="18" charset="0"/>
              </a:rPr>
              <a:t>, құжаттарды басылымға дайындау, бұқаралық ақпарат құралдарында жариялау;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kk-KZ" sz="1300" dirty="0" smtClean="0">
                <a:latin typeface="Times New Roman" pitchFamily="18" charset="0"/>
                <a:cs typeface="Times New Roman" pitchFamily="18" charset="0"/>
              </a:rPr>
              <a:t>- халықаралық </a:t>
            </a:r>
            <a:r>
              <a:rPr lang="kk-KZ" sz="1300" dirty="0">
                <a:latin typeface="Times New Roman" pitchFamily="18" charset="0"/>
                <a:cs typeface="Times New Roman" pitchFamily="18" charset="0"/>
              </a:rPr>
              <a:t>ұйымдарда референт ретінде жұмыс істеу.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pPr marL="0" indent="0" fontAlgn="base">
              <a:lnSpc>
                <a:spcPct val="110000"/>
              </a:lnSpc>
              <a:buNone/>
            </a:pPr>
            <a:r>
              <a:rPr lang="kk-KZ" sz="13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kk-KZ" sz="13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1300" b="1" dirty="0" smtClean="0">
                <a:latin typeface="Times New Roman" pitchFamily="18" charset="0"/>
                <a:cs typeface="Times New Roman" pitchFamily="18" charset="0"/>
              </a:rPr>
              <a:t>Кәсіби қызмет объектісі :</a:t>
            </a:r>
          </a:p>
          <a:p>
            <a:pPr marL="0" lvl="0" indent="0">
              <a:buNone/>
            </a:pPr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kk-KZ" sz="1300" dirty="0">
                <a:latin typeface="Times New Roman" pitchFamily="18" charset="0"/>
                <a:cs typeface="Times New Roman" pitchFamily="18" charset="0"/>
              </a:rPr>
              <a:t>мемлекеттік және мемлекеттік емес жоғары оқу орындары;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kk-KZ" sz="1300" dirty="0" smtClean="0">
                <a:latin typeface="Times New Roman" pitchFamily="18" charset="0"/>
                <a:cs typeface="Times New Roman" pitchFamily="18" charset="0"/>
              </a:rPr>
              <a:t>- білім </a:t>
            </a:r>
            <a:r>
              <a:rPr lang="kk-KZ" sz="1300" dirty="0">
                <a:latin typeface="Times New Roman" pitchFamily="18" charset="0"/>
                <a:cs typeface="Times New Roman" pitchFamily="18" charset="0"/>
              </a:rPr>
              <a:t>беру саласындағы мемлекеттік органдар; 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kk-KZ" sz="1300" dirty="0" smtClean="0">
                <a:latin typeface="Times New Roman" pitchFamily="18" charset="0"/>
                <a:cs typeface="Times New Roman" pitchFamily="18" charset="0"/>
              </a:rPr>
              <a:t>- ғылыми-зерттеу </a:t>
            </a:r>
            <a:r>
              <a:rPr lang="kk-KZ" sz="1300" dirty="0">
                <a:latin typeface="Times New Roman" pitchFamily="18" charset="0"/>
                <a:cs typeface="Times New Roman" pitchFamily="18" charset="0"/>
              </a:rPr>
              <a:t>институттары; 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kk-KZ" sz="1300" dirty="0" smtClean="0">
                <a:latin typeface="Times New Roman" pitchFamily="18" charset="0"/>
                <a:cs typeface="Times New Roman" pitchFamily="18" charset="0"/>
              </a:rPr>
              <a:t>- стандарттау </a:t>
            </a:r>
            <a:r>
              <a:rPr lang="kk-KZ" sz="1300" dirty="0">
                <a:latin typeface="Times New Roman" pitchFamily="18" charset="0"/>
                <a:cs typeface="Times New Roman" pitchFamily="18" charset="0"/>
              </a:rPr>
              <a:t>және сертификаттау орталықтары; 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kk-KZ" sz="1300" dirty="0" smtClean="0">
                <a:latin typeface="Times New Roman" pitchFamily="18" charset="0"/>
                <a:cs typeface="Times New Roman" pitchFamily="18" charset="0"/>
              </a:rPr>
              <a:t>- білім </a:t>
            </a:r>
            <a:r>
              <a:rPr lang="kk-KZ" sz="1300" dirty="0">
                <a:latin typeface="Times New Roman" pitchFamily="18" charset="0"/>
                <a:cs typeface="Times New Roman" pitchFamily="18" charset="0"/>
              </a:rPr>
              <a:t>беру жүйесі қызметкерлерінің біліктілігін арттыру және қайта даярлау институттары;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kk-KZ" sz="1300" dirty="0" smtClean="0">
                <a:latin typeface="Times New Roman" pitchFamily="18" charset="0"/>
                <a:cs typeface="Times New Roman" pitchFamily="18" charset="0"/>
              </a:rPr>
              <a:t>- білім </a:t>
            </a:r>
            <a:r>
              <a:rPr lang="kk-KZ" sz="1300" dirty="0">
                <a:latin typeface="Times New Roman" pitchFamily="18" charset="0"/>
                <a:cs typeface="Times New Roman" pitchFamily="18" charset="0"/>
              </a:rPr>
              <a:t>беру саласындағы уәкілетті және жергілікті атқарушы органдар.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rmAutofit/>
          </a:bodyPr>
          <a:lstStyle/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Білім беру бағдарламасының сипаттамасы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35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23\Downloads\WhatsApp Image 2023-01-11 at 15.06.00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7227" y="1124743"/>
            <a:ext cx="7071157" cy="470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34082"/>
          </a:xfrm>
        </p:spPr>
        <p:txBody>
          <a:bodyPr>
            <a:normAutofit/>
          </a:bodyPr>
          <a:lstStyle/>
          <a:p>
            <a:pPr algn="ctr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Білім Беру Бағдарламасын ұйымдастыру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61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490066"/>
          </a:xfrm>
        </p:spPr>
        <p:txBody>
          <a:bodyPr>
            <a:normAutofit/>
          </a:bodyPr>
          <a:lstStyle/>
          <a:p>
            <a:pPr algn="ctr"/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Білім беру бағдарламасы  атрибуттары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124744"/>
            <a:ext cx="1872208" cy="4997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kk-KZ" sz="1200" b="1" dirty="0">
                <a:latin typeface="Times New Roman" pitchFamily="18" charset="0"/>
                <a:cs typeface="Times New Roman" pitchFamily="18" charset="0"/>
              </a:rPr>
              <a:t>Білім беру бағдарламасының мақсаты: </a:t>
            </a:r>
            <a:r>
              <a:rPr lang="kk-KZ" sz="1200" dirty="0">
                <a:latin typeface="Times New Roman" pitchFamily="18" charset="0"/>
                <a:cs typeface="Times New Roman" pitchFamily="18" charset="0"/>
              </a:rPr>
              <a:t>Түркітану саласы бойынша кәсіби дағдыларын игерген, бәсекеге қабілетті маман ретінде түркітанудың іргелі принциптерінің негізінде заманауи тұжырымдамалық мәселелерді талдай алатын және түркі халықтарының мәдениетаралық қарым-қатынастарын, этникалық, саяси, әлеуметтік-экономикалық процестерін объективті түрде бағалай алатын тұлғаны даярлау.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2339752" y="79930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2339752" y="19691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2339752" y="259301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2339752" y="324040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2316292" y="385891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2330344" y="452796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2329379" y="50924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468996" y="896410"/>
            <a:ext cx="5104473" cy="3875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0"/>
              </a:spcBef>
            </a:pPr>
            <a:r>
              <a:rPr lang="kk-KZ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Тілтанушы - тіл тарихын, түркі тілдерінің тарихы мен грамматикалық құрылымын салыстыра зерттейді;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431668" y="1429917"/>
            <a:ext cx="5125955" cy="3834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0"/>
              </a:spcBef>
            </a:pPr>
            <a:r>
              <a:rPr lang="kk-KZ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Түркітанушы - түркі тілінде сөйлкйиін халықтардың тілін, этнографиясын, тарихын, акыз әдебиетін және мәдениетін зерттейді.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462757" y="1969100"/>
            <a:ext cx="5112568" cy="514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0"/>
              </a:spcBef>
            </a:pPr>
            <a:r>
              <a:rPr lang="kk-KZ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Коммуникатор – өз саласында заманауи ақпараттық коммуникациялық те хнологияларды қолдануға қабілетті, кез келген ортада қарым – қатынас орнатуға қабілетті.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481138" y="2601274"/>
            <a:ext cx="5125955" cy="3236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0"/>
              </a:spcBef>
            </a:pPr>
            <a:r>
              <a:rPr lang="kk-KZ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Икемді  және  бейімделгіш – кез келген жағдайға тез үйреніп, ұжыммен  жақсы қарым-қатынас орнатады, жаңа жүйеге, тез бейімделеді.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488210" y="3085907"/>
            <a:ext cx="5103717" cy="514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0"/>
              </a:spcBef>
            </a:pPr>
            <a:r>
              <a:rPr lang="kk-KZ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Адал және парасатты - </a:t>
            </a:r>
            <a:r>
              <a:rPr lang="ru-RU" sz="1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халықтың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1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мақсат-мүддесін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көздейтін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істейтін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ісін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сөйлейтін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сөзін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қабылдайтын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шешімін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алдымен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ақыл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таразысынан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өткізіп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шешім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қабылдайды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494603" y="3739881"/>
            <a:ext cx="5122019" cy="6013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0"/>
              </a:spcBef>
            </a:pPr>
            <a:r>
              <a:rPr lang="kk-KZ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Цифрлық  дағдыларды меңгерген – интернет және мультимедиялық технологиярды пайдалануды білдеі, графика, гипермәтін, дыбыс, анимация және бейнемәліметтерден пайдалана алады.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517897" y="4435390"/>
            <a:ext cx="5118617" cy="6369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Көшбасшы - </a:t>
            </a:r>
            <a:r>
              <a:rPr lang="ru-RU" sz="1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адамдарды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мақсаттың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төңірегінде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біріктіріп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үлкен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жетістіктерге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жетуге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итермелейді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өмір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қиындықтарынан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қорықпайды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соңынан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ерген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адамдардың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проблемаларын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шешуге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көмектеседі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517896" y="5752802"/>
            <a:ext cx="5109546" cy="3690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0"/>
              </a:spcBef>
            </a:pPr>
            <a:r>
              <a:rPr lang="kk-KZ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Зерттеуші, ғалым - </a:t>
            </a:r>
            <a:r>
              <a:rPr lang="ru-RU" sz="1100" b="1" dirty="0">
                <a:solidFill>
                  <a:schemeClr val="tx1"/>
                </a:solidFill>
              </a:rPr>
              <a:t> </a:t>
            </a:r>
            <a:r>
              <a:rPr lang="ru-RU" sz="1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саласы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халықтың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білімін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жетілдіру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молайтуға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үлес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қосады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</p:txBody>
      </p:sp>
      <p:sp>
        <p:nvSpPr>
          <p:cNvPr id="21" name="Стрелка вправо 20"/>
          <p:cNvSpPr/>
          <p:nvPr/>
        </p:nvSpPr>
        <p:spPr>
          <a:xfrm>
            <a:off x="2333681" y="574856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517897" y="5201797"/>
            <a:ext cx="5109545" cy="38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Ізденімпаз – өз өзін жетілдіреді, үздіксіз білім алады, өз садасы бойынша жаңалықтар табуға ұмтылады.</a:t>
            </a:r>
          </a:p>
        </p:txBody>
      </p:sp>
      <p:sp>
        <p:nvSpPr>
          <p:cNvPr id="23" name="Стрелка вправо 22"/>
          <p:cNvSpPr/>
          <p:nvPr/>
        </p:nvSpPr>
        <p:spPr>
          <a:xfrm>
            <a:off x="2353779" y="132870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93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23\Desktop\snimok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1" y="1052736"/>
            <a:ext cx="648072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txBody>
          <a:bodyPr>
            <a:normAutofit/>
          </a:bodyPr>
          <a:lstStyle/>
          <a:p>
            <a:pPr algn="ctr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ӘЛЕМДІК ҮЗДІК УНИВЕРСИТЕТТЕР РЕЙТИНГІ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260648"/>
            <a:ext cx="6408712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Қазақстандағы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басқа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университетттер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мен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Ахмет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Ясауи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университеті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беру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бағдарламаларының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бенчмаркинг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нәтижелері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22789" y="1628800"/>
            <a:ext cx="72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6В02267-Түркітану БББ кафедра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меңгерушісі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БББ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жасайтын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құрам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мүшелерімен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ақылдаса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түркітануға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қатысты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пәндер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тізімі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республикасының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аумағындағы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осы БББ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пәндер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тізіміне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сәйкестендіріліп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ортақ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мақсатында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тізімі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анықталып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ЕНУ УМО РУМС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біріктіріліп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министерствоға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жіберілді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491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2250314"/>
              </p:ext>
            </p:extLst>
          </p:nvPr>
        </p:nvGraphicFramePr>
        <p:xfrm>
          <a:off x="539552" y="2564904"/>
          <a:ext cx="8229600" cy="2448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89654"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Контингент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курс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курс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курс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курс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9654"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Грант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9654"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ТТЕ гранты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9654"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Квота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tr-TR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89654"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Ақылы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ілімгерлердің </a:t>
            </a: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контингентін қалыптастыру нәтижелері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05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517162"/>
              </p:ext>
            </p:extLst>
          </p:nvPr>
        </p:nvGraphicFramePr>
        <p:xfrm>
          <a:off x="251520" y="5301208"/>
          <a:ext cx="8640960" cy="12594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="" xmlns:a16="http://schemas.microsoft.com/office/drawing/2014/main" val="520507324"/>
                    </a:ext>
                  </a:extLst>
                </a:gridCol>
                <a:gridCol w="2160240">
                  <a:extLst>
                    <a:ext uri="{9D8B030D-6E8A-4147-A177-3AD203B41FA5}">
                      <a16:colId xmlns="" xmlns:a16="http://schemas.microsoft.com/office/drawing/2014/main" val="1701699019"/>
                    </a:ext>
                  </a:extLst>
                </a:gridCol>
                <a:gridCol w="2160240">
                  <a:extLst>
                    <a:ext uri="{9D8B030D-6E8A-4147-A177-3AD203B41FA5}">
                      <a16:colId xmlns="" xmlns:a16="http://schemas.microsoft.com/office/drawing/2014/main" val="2149520450"/>
                    </a:ext>
                  </a:extLst>
                </a:gridCol>
                <a:gridCol w="2160240">
                  <a:extLst>
                    <a:ext uri="{9D8B030D-6E8A-4147-A177-3AD203B41FA5}">
                      <a16:colId xmlns="" xmlns:a16="http://schemas.microsoft.com/office/drawing/2014/main" val="2219883244"/>
                    </a:ext>
                  </a:extLst>
                </a:gridCol>
              </a:tblGrid>
              <a:tr h="864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k-KZ" sz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k-KZ" sz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Ғылыми дәрежелік</a:t>
                      </a: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%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28" marR="567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k-KZ" sz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Контингент</a:t>
                      </a: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 БА санының ОПҚ санына орташа арақатынасы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28" marR="567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k-KZ" sz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Негізгі </a:t>
                      </a: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жұмыс орны университет болып табылатын ОПҚ үлесі, %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28" marR="567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k-KZ" sz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Негізгі </a:t>
                      </a: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жұмыс орны университет болып табылатын </a:t>
                      </a: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магистр дәрежесі бар </a:t>
                      </a: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ОПҚ, %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28" marR="56728" marT="0" marB="0"/>
                </a:tc>
                <a:extLst>
                  <a:ext uri="{0D108BD9-81ED-4DB2-BD59-A6C34878D82A}">
                    <a16:rowId xmlns="" xmlns:a16="http://schemas.microsoft.com/office/drawing/2014/main" val="2033917199"/>
                  </a:ext>
                </a:extLst>
              </a:tr>
              <a:tr h="2808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28" marR="567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2/1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28" marR="567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28" marR="567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28" marR="56728" marT="0" marB="0"/>
                </a:tc>
                <a:extLst>
                  <a:ext uri="{0D108BD9-81ED-4DB2-BD59-A6C34878D82A}">
                    <a16:rowId xmlns="" xmlns:a16="http://schemas.microsoft.com/office/drawing/2014/main" val="2916125697"/>
                  </a:ext>
                </a:extLst>
              </a:tr>
            </a:tbl>
          </a:graphicData>
        </a:graphic>
      </p:graphicFrame>
      <p:graphicFrame>
        <p:nvGraphicFramePr>
          <p:cNvPr id="1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1321821"/>
              </p:ext>
            </p:extLst>
          </p:nvPr>
        </p:nvGraphicFramePr>
        <p:xfrm>
          <a:off x="251520" y="4365104"/>
          <a:ext cx="8640960" cy="848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803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61674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ББ</a:t>
                      </a:r>
                      <a:r>
                        <a:rPr lang="kk-KZ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бойынша ОПҚ саны, оның ішінде ғылыми атағы бары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Бейініне сәйкес оқытылатын пән саны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Бейініне сәйкес соңғы</a:t>
                      </a:r>
                      <a:r>
                        <a:rPr lang="kk-KZ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5 жылда біліктілік сертификаттары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0414">
                <a:tc>
                  <a:txBody>
                    <a:bodyPr/>
                    <a:lstStyle/>
                    <a:p>
                      <a:r>
                        <a:rPr lang="kk-KZ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121903567"/>
              </p:ext>
            </p:extLst>
          </p:nvPr>
        </p:nvGraphicFramePr>
        <p:xfrm>
          <a:off x="1835696" y="1040542"/>
          <a:ext cx="5616624" cy="3252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1043608" y="332656"/>
            <a:ext cx="7272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 беру бағдарламасының білікті оқытушылармен қамтамасыз етілуі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40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309120"/>
              </p:ext>
            </p:extLst>
          </p:nvPr>
        </p:nvGraphicFramePr>
        <p:xfrm>
          <a:off x="551269" y="1700808"/>
          <a:ext cx="7969453" cy="11125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2360">
                  <a:extLst>
                    <a:ext uri="{9D8B030D-6E8A-4147-A177-3AD203B41FA5}">
                      <a16:colId xmlns="" xmlns:a16="http://schemas.microsoft.com/office/drawing/2014/main" val="1473143380"/>
                    </a:ext>
                  </a:extLst>
                </a:gridCol>
                <a:gridCol w="842923">
                  <a:extLst>
                    <a:ext uri="{9D8B030D-6E8A-4147-A177-3AD203B41FA5}">
                      <a16:colId xmlns="" xmlns:a16="http://schemas.microsoft.com/office/drawing/2014/main" val="3732106212"/>
                    </a:ext>
                  </a:extLst>
                </a:gridCol>
                <a:gridCol w="766294">
                  <a:extLst>
                    <a:ext uri="{9D8B030D-6E8A-4147-A177-3AD203B41FA5}">
                      <a16:colId xmlns="" xmlns:a16="http://schemas.microsoft.com/office/drawing/2014/main" val="651292508"/>
                    </a:ext>
                  </a:extLst>
                </a:gridCol>
                <a:gridCol w="689665">
                  <a:extLst>
                    <a:ext uri="{9D8B030D-6E8A-4147-A177-3AD203B41FA5}">
                      <a16:colId xmlns="" xmlns:a16="http://schemas.microsoft.com/office/drawing/2014/main" val="1626122292"/>
                    </a:ext>
                  </a:extLst>
                </a:gridCol>
                <a:gridCol w="766294">
                  <a:extLst>
                    <a:ext uri="{9D8B030D-6E8A-4147-A177-3AD203B41FA5}">
                      <a16:colId xmlns="" xmlns:a16="http://schemas.microsoft.com/office/drawing/2014/main" val="219100098"/>
                    </a:ext>
                  </a:extLst>
                </a:gridCol>
                <a:gridCol w="766294">
                  <a:extLst>
                    <a:ext uri="{9D8B030D-6E8A-4147-A177-3AD203B41FA5}">
                      <a16:colId xmlns="" xmlns:a16="http://schemas.microsoft.com/office/drawing/2014/main" val="3140774704"/>
                    </a:ext>
                  </a:extLst>
                </a:gridCol>
                <a:gridCol w="689665">
                  <a:extLst>
                    <a:ext uri="{9D8B030D-6E8A-4147-A177-3AD203B41FA5}">
                      <a16:colId xmlns="" xmlns:a16="http://schemas.microsoft.com/office/drawing/2014/main" val="2723748820"/>
                    </a:ext>
                  </a:extLst>
                </a:gridCol>
                <a:gridCol w="842923">
                  <a:extLst>
                    <a:ext uri="{9D8B030D-6E8A-4147-A177-3AD203B41FA5}">
                      <a16:colId xmlns="" xmlns:a16="http://schemas.microsoft.com/office/drawing/2014/main" val="2271247603"/>
                    </a:ext>
                  </a:extLst>
                </a:gridCol>
                <a:gridCol w="613035">
                  <a:extLst>
                    <a:ext uri="{9D8B030D-6E8A-4147-A177-3AD203B41FA5}">
                      <a16:colId xmlns="" xmlns:a16="http://schemas.microsoft.com/office/drawing/2014/main" val="675528736"/>
                    </a:ext>
                  </a:extLst>
                </a:gridCol>
              </a:tblGrid>
              <a:tr h="4301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Аудитория </a:t>
                      </a:r>
                      <a:endParaRPr lang="kk-KZ" sz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(лек.</a:t>
                      </a:r>
                      <a:r>
                        <a:rPr lang="kk-KZ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және прак. сабақ)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extLst>
                  <a:ext uri="{0D108BD9-81ED-4DB2-BD59-A6C34878D82A}">
                    <a16:rowId xmlns="" xmlns:a16="http://schemas.microsoft.com/office/drawing/2014/main" val="2087989601"/>
                  </a:ext>
                </a:extLst>
              </a:tr>
              <a:tr h="2910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Сыйымдылығы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extLst>
                  <a:ext uri="{0D108BD9-81ED-4DB2-BD59-A6C34878D82A}">
                    <a16:rowId xmlns="" xmlns:a16="http://schemas.microsoft.com/office/drawing/2014/main" val="2143996958"/>
                  </a:ext>
                </a:extLst>
              </a:tr>
              <a:tr h="3544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Көлемі, </a:t>
                      </a: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kk-KZ" sz="120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148,4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39,9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37,7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extLst>
                  <a:ext uri="{0D108BD9-81ED-4DB2-BD59-A6C34878D82A}">
                    <a16:rowId xmlns="" xmlns:a16="http://schemas.microsoft.com/office/drawing/2014/main" val="3031782357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193735"/>
              </p:ext>
            </p:extLst>
          </p:nvPr>
        </p:nvGraphicFramePr>
        <p:xfrm>
          <a:off x="510751" y="2924944"/>
          <a:ext cx="8050490" cy="8954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6306">
                  <a:extLst>
                    <a:ext uri="{9D8B030D-6E8A-4147-A177-3AD203B41FA5}">
                      <a16:colId xmlns="" xmlns:a16="http://schemas.microsoft.com/office/drawing/2014/main" val="3187715405"/>
                    </a:ext>
                  </a:extLst>
                </a:gridCol>
                <a:gridCol w="659877">
                  <a:extLst>
                    <a:ext uri="{9D8B030D-6E8A-4147-A177-3AD203B41FA5}">
                      <a16:colId xmlns="" xmlns:a16="http://schemas.microsoft.com/office/drawing/2014/main" val="310570395"/>
                    </a:ext>
                  </a:extLst>
                </a:gridCol>
                <a:gridCol w="806516">
                  <a:extLst>
                    <a:ext uri="{9D8B030D-6E8A-4147-A177-3AD203B41FA5}">
                      <a16:colId xmlns="" xmlns:a16="http://schemas.microsoft.com/office/drawing/2014/main" val="1017784222"/>
                    </a:ext>
                  </a:extLst>
                </a:gridCol>
                <a:gridCol w="806516">
                  <a:extLst>
                    <a:ext uri="{9D8B030D-6E8A-4147-A177-3AD203B41FA5}">
                      <a16:colId xmlns="" xmlns:a16="http://schemas.microsoft.com/office/drawing/2014/main" val="379320512"/>
                    </a:ext>
                  </a:extLst>
                </a:gridCol>
                <a:gridCol w="806516">
                  <a:extLst>
                    <a:ext uri="{9D8B030D-6E8A-4147-A177-3AD203B41FA5}">
                      <a16:colId xmlns="" xmlns:a16="http://schemas.microsoft.com/office/drawing/2014/main" val="1264592779"/>
                    </a:ext>
                  </a:extLst>
                </a:gridCol>
                <a:gridCol w="806516">
                  <a:extLst>
                    <a:ext uri="{9D8B030D-6E8A-4147-A177-3AD203B41FA5}">
                      <a16:colId xmlns="" xmlns:a16="http://schemas.microsoft.com/office/drawing/2014/main" val="507601942"/>
                    </a:ext>
                  </a:extLst>
                </a:gridCol>
                <a:gridCol w="733196">
                  <a:extLst>
                    <a:ext uri="{9D8B030D-6E8A-4147-A177-3AD203B41FA5}">
                      <a16:colId xmlns="" xmlns:a16="http://schemas.microsoft.com/office/drawing/2014/main" val="3372494801"/>
                    </a:ext>
                  </a:extLst>
                </a:gridCol>
                <a:gridCol w="806516">
                  <a:extLst>
                    <a:ext uri="{9D8B030D-6E8A-4147-A177-3AD203B41FA5}">
                      <a16:colId xmlns="" xmlns:a16="http://schemas.microsoft.com/office/drawing/2014/main" val="236291453"/>
                    </a:ext>
                  </a:extLst>
                </a:gridCol>
                <a:gridCol w="718531">
                  <a:extLst>
                    <a:ext uri="{9D8B030D-6E8A-4147-A177-3AD203B41FA5}">
                      <a16:colId xmlns="" xmlns:a16="http://schemas.microsoft.com/office/drawing/2014/main" val="112282919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Аудитория </a:t>
                      </a:r>
                      <a:endParaRPr lang="kk-KZ" sz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(лек.</a:t>
                      </a:r>
                      <a:r>
                        <a:rPr lang="kk-KZ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және прак. сабақ) 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extLst>
                  <a:ext uri="{0D108BD9-81ED-4DB2-BD59-A6C34878D82A}">
                    <a16:rowId xmlns="" xmlns:a16="http://schemas.microsoft.com/office/drawing/2014/main" val="1222092651"/>
                  </a:ext>
                </a:extLst>
              </a:tr>
              <a:tr h="1529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Сыйымдылығы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extLst>
                  <a:ext uri="{0D108BD9-81ED-4DB2-BD59-A6C34878D82A}">
                    <a16:rowId xmlns="" xmlns:a16="http://schemas.microsoft.com/office/drawing/2014/main" val="3607589089"/>
                  </a:ext>
                </a:extLst>
              </a:tr>
              <a:tr h="1529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Көлемі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73,4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53,7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55,3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55,3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35,8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extLst>
                  <a:ext uri="{0D108BD9-81ED-4DB2-BD59-A6C34878D82A}">
                    <a16:rowId xmlns="" xmlns:a16="http://schemas.microsoft.com/office/drawing/2014/main" val="33489984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751584"/>
              </p:ext>
            </p:extLst>
          </p:nvPr>
        </p:nvGraphicFramePr>
        <p:xfrm>
          <a:off x="479261" y="5013176"/>
          <a:ext cx="8113469" cy="8504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9097">
                  <a:extLst>
                    <a:ext uri="{9D8B030D-6E8A-4147-A177-3AD203B41FA5}">
                      <a16:colId xmlns="" xmlns:a16="http://schemas.microsoft.com/office/drawing/2014/main" val="138479488"/>
                    </a:ext>
                  </a:extLst>
                </a:gridCol>
                <a:gridCol w="598535">
                  <a:extLst>
                    <a:ext uri="{9D8B030D-6E8A-4147-A177-3AD203B41FA5}">
                      <a16:colId xmlns="" xmlns:a16="http://schemas.microsoft.com/office/drawing/2014/main" val="147728483"/>
                    </a:ext>
                  </a:extLst>
                </a:gridCol>
                <a:gridCol w="665039">
                  <a:extLst>
                    <a:ext uri="{9D8B030D-6E8A-4147-A177-3AD203B41FA5}">
                      <a16:colId xmlns="" xmlns:a16="http://schemas.microsoft.com/office/drawing/2014/main" val="3290473365"/>
                    </a:ext>
                  </a:extLst>
                </a:gridCol>
                <a:gridCol w="598535">
                  <a:extLst>
                    <a:ext uri="{9D8B030D-6E8A-4147-A177-3AD203B41FA5}">
                      <a16:colId xmlns="" xmlns:a16="http://schemas.microsoft.com/office/drawing/2014/main" val="1823259183"/>
                    </a:ext>
                  </a:extLst>
                </a:gridCol>
                <a:gridCol w="731543">
                  <a:extLst>
                    <a:ext uri="{9D8B030D-6E8A-4147-A177-3AD203B41FA5}">
                      <a16:colId xmlns="" xmlns:a16="http://schemas.microsoft.com/office/drawing/2014/main" val="2608552028"/>
                    </a:ext>
                  </a:extLst>
                </a:gridCol>
                <a:gridCol w="798047">
                  <a:extLst>
                    <a:ext uri="{9D8B030D-6E8A-4147-A177-3AD203B41FA5}">
                      <a16:colId xmlns="" xmlns:a16="http://schemas.microsoft.com/office/drawing/2014/main" val="2460540004"/>
                    </a:ext>
                  </a:extLst>
                </a:gridCol>
                <a:gridCol w="731543">
                  <a:extLst>
                    <a:ext uri="{9D8B030D-6E8A-4147-A177-3AD203B41FA5}">
                      <a16:colId xmlns="" xmlns:a16="http://schemas.microsoft.com/office/drawing/2014/main" val="2624045756"/>
                    </a:ext>
                  </a:extLst>
                </a:gridCol>
                <a:gridCol w="638436">
                  <a:extLst>
                    <a:ext uri="{9D8B030D-6E8A-4147-A177-3AD203B41FA5}">
                      <a16:colId xmlns="" xmlns:a16="http://schemas.microsoft.com/office/drawing/2014/main" val="3059062109"/>
                    </a:ext>
                  </a:extLst>
                </a:gridCol>
                <a:gridCol w="811347">
                  <a:extLst>
                    <a:ext uri="{9D8B030D-6E8A-4147-A177-3AD203B41FA5}">
                      <a16:colId xmlns="" xmlns:a16="http://schemas.microsoft.com/office/drawing/2014/main" val="2197187406"/>
                    </a:ext>
                  </a:extLst>
                </a:gridCol>
                <a:gridCol w="811347">
                  <a:extLst>
                    <a:ext uri="{9D8B030D-6E8A-4147-A177-3AD203B41FA5}">
                      <a16:colId xmlns="" xmlns:a16="http://schemas.microsoft.com/office/drawing/2014/main" val="595127079"/>
                    </a:ext>
                  </a:extLst>
                </a:gridCol>
              </a:tblGrid>
              <a:tr h="4590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Аудитория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(лек </a:t>
                      </a: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 </a:t>
                      </a: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прак.ауд</a:t>
                      </a: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00" marR="58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00" marR="58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00" marR="58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00" marR="585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500" marR="58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00" marR="58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00" marR="58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00" marR="58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00" marR="58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00" marR="58500" marT="0" marB="0"/>
                </a:tc>
                <a:extLst>
                  <a:ext uri="{0D108BD9-81ED-4DB2-BD59-A6C34878D82A}">
                    <a16:rowId xmlns="" xmlns:a16="http://schemas.microsoft.com/office/drawing/2014/main" val="3624538201"/>
                  </a:ext>
                </a:extLst>
              </a:tr>
              <a:tr h="1530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Сыйымдылығы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00" marR="58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00" marR="58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00" marR="58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00" marR="58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00" marR="58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00" marR="58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00" marR="58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00" marR="58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00" marR="58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00" marR="58500" marT="0" marB="0"/>
                </a:tc>
                <a:extLst>
                  <a:ext uri="{0D108BD9-81ED-4DB2-BD59-A6C34878D82A}">
                    <a16:rowId xmlns="" xmlns:a16="http://schemas.microsoft.com/office/drawing/2014/main" val="4050862235"/>
                  </a:ext>
                </a:extLst>
              </a:tr>
              <a:tr h="1669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Қөлемі, м</a:t>
                      </a:r>
                      <a:r>
                        <a:rPr lang="kk-KZ" sz="120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00" marR="58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74,4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00" marR="58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00" marR="58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73,7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00" marR="58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85,5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00" marR="58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73,2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00" marR="58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35,3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00" marR="58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37,8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00" marR="58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55,3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00" marR="58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56,3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00" marR="58500" marT="0" marB="0"/>
                </a:tc>
                <a:extLst>
                  <a:ext uri="{0D108BD9-81ED-4DB2-BD59-A6C34878D82A}">
                    <a16:rowId xmlns="" xmlns:a16="http://schemas.microsoft.com/office/drawing/2014/main" val="1322884755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3528" y="5517232"/>
            <a:ext cx="840150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400" b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/>
            <a:endParaRPr lang="en-US" sz="1400" b="1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№4 </a:t>
            </a:r>
            <a:r>
              <a:rPr lang="ru-RU" sz="1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оқу</a:t>
            </a:r>
            <a:r>
              <a:rPr lang="ru-RU" sz="1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ғимараты</a:t>
            </a:r>
            <a:r>
              <a:rPr lang="ru-RU" sz="1400" b="1" dirty="0"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ru-RU" sz="1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Қазыбек</a:t>
            </a:r>
            <a:r>
              <a:rPr lang="ru-RU" sz="1400" b="1" dirty="0">
                <a:latin typeface="Times New Roman" pitchFamily="18" charset="0"/>
                <a:ea typeface="Times New Roman"/>
                <a:cs typeface="Times New Roman" pitchFamily="18" charset="0"/>
              </a:rPr>
              <a:t> би </a:t>
            </a:r>
            <a:r>
              <a:rPr lang="ru-RU" sz="1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көшесі</a:t>
            </a:r>
            <a:r>
              <a:rPr lang="ru-RU" sz="1400" b="1" dirty="0"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ru-RU" sz="1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№126</a:t>
            </a:r>
            <a:r>
              <a:rPr lang="ru-RU" sz="1400" b="1" dirty="0"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ru-RU" sz="1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жалпы</a:t>
            </a:r>
            <a:r>
              <a:rPr lang="ru-RU" sz="1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ауданы</a:t>
            </a:r>
            <a:r>
              <a:rPr lang="ru-RU" sz="1400" b="1" dirty="0">
                <a:latin typeface="Times New Roman" pitchFamily="18" charset="0"/>
                <a:ea typeface="Times New Roman"/>
                <a:cs typeface="Times New Roman" pitchFamily="18" charset="0"/>
              </a:rPr>
              <a:t> 3870,5 м², </a:t>
            </a:r>
            <a:r>
              <a:rPr lang="ru-RU" sz="1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пайдалы</a:t>
            </a:r>
            <a:r>
              <a:rPr lang="ru-RU" sz="1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ауданы</a:t>
            </a:r>
            <a:r>
              <a:rPr lang="ru-RU" sz="1400" b="1" dirty="0">
                <a:latin typeface="Times New Roman" pitchFamily="18" charset="0"/>
                <a:ea typeface="Times New Roman"/>
                <a:cs typeface="Times New Roman" pitchFamily="18" charset="0"/>
              </a:rPr>
              <a:t> 2554,2 м²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r>
              <a:rPr lang="kk-KZ" dirty="0" smtClean="0"/>
              <a:t> </a:t>
            </a:r>
            <a:endParaRPr lang="ru-RU" dirty="0"/>
          </a:p>
          <a:p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955619"/>
              </p:ext>
            </p:extLst>
          </p:nvPr>
        </p:nvGraphicFramePr>
        <p:xfrm>
          <a:off x="539552" y="4005064"/>
          <a:ext cx="7992887" cy="8503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4196">
                  <a:extLst>
                    <a:ext uri="{9D8B030D-6E8A-4147-A177-3AD203B41FA5}">
                      <a16:colId xmlns="" xmlns:a16="http://schemas.microsoft.com/office/drawing/2014/main" val="3187715405"/>
                    </a:ext>
                  </a:extLst>
                </a:gridCol>
                <a:gridCol w="979085">
                  <a:extLst>
                    <a:ext uri="{9D8B030D-6E8A-4147-A177-3AD203B41FA5}">
                      <a16:colId xmlns="" xmlns:a16="http://schemas.microsoft.com/office/drawing/2014/main" val="379320512"/>
                    </a:ext>
                  </a:extLst>
                </a:gridCol>
                <a:gridCol w="979085">
                  <a:extLst>
                    <a:ext uri="{9D8B030D-6E8A-4147-A177-3AD203B41FA5}">
                      <a16:colId xmlns="" xmlns:a16="http://schemas.microsoft.com/office/drawing/2014/main" val="1264592779"/>
                    </a:ext>
                  </a:extLst>
                </a:gridCol>
                <a:gridCol w="979085">
                  <a:extLst>
                    <a:ext uri="{9D8B030D-6E8A-4147-A177-3AD203B41FA5}">
                      <a16:colId xmlns="" xmlns:a16="http://schemas.microsoft.com/office/drawing/2014/main" val="507601942"/>
                    </a:ext>
                  </a:extLst>
                </a:gridCol>
                <a:gridCol w="890077">
                  <a:extLst>
                    <a:ext uri="{9D8B030D-6E8A-4147-A177-3AD203B41FA5}">
                      <a16:colId xmlns="" xmlns:a16="http://schemas.microsoft.com/office/drawing/2014/main" val="3372494801"/>
                    </a:ext>
                  </a:extLst>
                </a:gridCol>
                <a:gridCol w="979085">
                  <a:extLst>
                    <a:ext uri="{9D8B030D-6E8A-4147-A177-3AD203B41FA5}">
                      <a16:colId xmlns="" xmlns:a16="http://schemas.microsoft.com/office/drawing/2014/main" val="236291453"/>
                    </a:ext>
                  </a:extLst>
                </a:gridCol>
                <a:gridCol w="872274">
                  <a:extLst>
                    <a:ext uri="{9D8B030D-6E8A-4147-A177-3AD203B41FA5}">
                      <a16:colId xmlns="" xmlns:a16="http://schemas.microsoft.com/office/drawing/2014/main" val="1122829191"/>
                    </a:ext>
                  </a:extLst>
                </a:gridCol>
              </a:tblGrid>
              <a:tr h="4589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Аудитория </a:t>
                      </a:r>
                      <a:endParaRPr lang="kk-KZ" sz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(лек. және </a:t>
                      </a:r>
                      <a:r>
                        <a:rPr lang="kk-KZ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прак. сабақ) 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480" marR="58480" marT="0" marB="0"/>
                </a:tc>
                <a:extLst>
                  <a:ext uri="{0D108BD9-81ED-4DB2-BD59-A6C34878D82A}">
                    <a16:rowId xmlns="" xmlns:a16="http://schemas.microsoft.com/office/drawing/2014/main" val="1222092651"/>
                  </a:ext>
                </a:extLst>
              </a:tr>
              <a:tr h="1529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Сыйымдылығы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extLst>
                  <a:ext uri="{0D108BD9-81ED-4DB2-BD59-A6C34878D82A}">
                    <a16:rowId xmlns="" xmlns:a16="http://schemas.microsoft.com/office/drawing/2014/main" val="3607589089"/>
                  </a:ext>
                </a:extLst>
              </a:tr>
              <a:tr h="1529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Көлемі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39,1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39,9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55,3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55,3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80" marR="58480" marT="0" marB="0"/>
                </a:tc>
                <a:extLst>
                  <a:ext uri="{0D108BD9-81ED-4DB2-BD59-A6C34878D82A}">
                    <a16:rowId xmlns="" xmlns:a16="http://schemas.microsoft.com/office/drawing/2014/main" val="33489984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827584" y="404664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Білім беру бағдарламасының инфраструктурамен қамтамасыз етілуі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67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6beef15446594f49f651febc396e84283a37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3291</TotalTime>
  <Words>764</Words>
  <Application>Microsoft Office PowerPoint</Application>
  <PresentationFormat>Ekran Gösterisi (4:3)</PresentationFormat>
  <Paragraphs>212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Открытая</vt:lpstr>
      <vt:lpstr>PowerPoint Sunusu</vt:lpstr>
      <vt:lpstr>Білім беру бағдарламасының сипаттамасы</vt:lpstr>
      <vt:lpstr>Білім Беру Бағдарламасын ұйымдастыру </vt:lpstr>
      <vt:lpstr>Білім беру бағдарламасы  атрибуттары </vt:lpstr>
      <vt:lpstr>ӘЛЕМДІК ҮЗДІК УНИВЕРСИТЕТТЕР РЕЙТИНГІ</vt:lpstr>
      <vt:lpstr>PowerPoint Sunusu</vt:lpstr>
      <vt:lpstr>Білімгерлердің контингентін қалыптастыру нәтижелері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Пользователь</cp:lastModifiedBy>
  <cp:revision>231</cp:revision>
  <dcterms:created xsi:type="dcterms:W3CDTF">2021-11-30T06:08:37Z</dcterms:created>
  <dcterms:modified xsi:type="dcterms:W3CDTF">2023-01-12T08:42:02Z</dcterms:modified>
</cp:coreProperties>
</file>