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2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gIjx975sFgnhAPkJvRjGBLlmot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91BA133-DCEF-402A-9990-B4706477C397}">
  <a:tblStyle styleId="{F91BA133-DCEF-402A-9990-B4706477C39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2036745-5F0D-43F7-A9FB-BBA825EEB21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4137649-33B9-4760-9E44-A0A1F43277D9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tcBdr/>
        <a:fill>
          <a:solidFill>
            <a:srgbClr val="DEE7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E7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53" autoAdjust="0"/>
  </p:normalViewPr>
  <p:slideViewPr>
    <p:cSldViewPr snapToGrid="0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00235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Google Shape;18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8625" name="Google Shape;18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cb72275f3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1cb72275f3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Google Shape;15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8613" name="Google Shape;1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428860" y="357166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Қожа Ахмет </a:t>
            </a: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Ясауи атындағы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Халықаралық қазақ-түрік университеті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428860" y="1214422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Жаратылыстану </a:t>
            </a:r>
            <a:r>
              <a:rPr lang="kk-KZ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ғылымдары факультеті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Экология және химия кафедрасы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6" name="Google Shape;86;p1" descr="https://sp-ao.shortpixel.ai/client/q_glossy,ret_img/https:/ayu.edu.kz/images/logo_kz.png"/>
          <p:cNvPicPr preferRelativeResize="0"/>
          <p:nvPr/>
        </p:nvPicPr>
        <p:blipFill rotWithShape="1">
          <a:blip r:embed="rId3">
            <a:alphaModFix/>
          </a:blip>
          <a:srcRect r="2856" b="25926"/>
          <a:stretch/>
        </p:blipFill>
        <p:spPr>
          <a:xfrm>
            <a:off x="3286116" y="2143116"/>
            <a:ext cx="2428892" cy="142876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2143108" y="3929066"/>
            <a:ext cx="4572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7M01535 – Химия БІЛІМ БЕРУ БАҒДАРЛАМАСЫНЫҢ</a:t>
            </a: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ӨЗІНДІК БАҒАЛАУ ЕСЕБІ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3143240" y="6286520"/>
            <a:ext cx="26677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2023-2024 </a:t>
            </a: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ОҚУ ЖЫЛЫ</a:t>
            </a:r>
            <a:endParaRPr sz="1800" b="1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Google Shape;190;p11"/>
          <p:cNvSpPr txBox="1"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kk-KZ" sz="2400">
                <a:latin typeface="Times New Roman"/>
                <a:ea typeface="Times New Roman"/>
                <a:cs typeface="Times New Roman"/>
                <a:sym typeface="Times New Roman"/>
              </a:rPr>
              <a:t>Жұмыс берушілермен, мемлекеттік билік органдарымен, бизнес өкілдерімен байланыс нәтижелері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194310" name="Google Shape;191;p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155045"/>
              </p:ext>
            </p:extLst>
          </p:nvPr>
        </p:nvGraphicFramePr>
        <p:xfrm>
          <a:off x="357157" y="1071546"/>
          <a:ext cx="8358225" cy="260251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786075"/>
                <a:gridCol w="2786075"/>
                <a:gridCol w="2786075"/>
              </a:tblGrid>
              <a:tr h="330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Жұмыс беруші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байланыс нәтижелері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Растайтын құжат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1172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Нұртас Оңдасынов атындағы Түркістан мамандандырылған мектеп-интернаты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ББ жасалды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Практика келісім шарттары </a:t>
                      </a:r>
                      <a:r>
                        <a:rPr lang="kk-KZ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түзілді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Келісім шарт №19</a:t>
                      </a:r>
                      <a:r>
                        <a:rPr lang="kk-KZ" sz="16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/3950, 31.12.2025ж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109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№23 «ІТ» Мектеп-Лицейі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ББ жасалды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Практика келісім шарттары </a:t>
                      </a:r>
                      <a:r>
                        <a:rPr lang="kk-KZ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түзілді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kk-KZ" sz="160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Келісім шарт № 20/3203, 31.12.2025ж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2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None/>
            </a:pPr>
            <a:r>
              <a:rPr lang="kk-KZ" sz="32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Сауалнамалар (білімгерлердің, жұмысберушілердің, түлектердің, басқа да қызығушы тараптардың) нәтижелері</a:t>
            </a:r>
            <a:endParaRPr sz="32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44" name="Google Shape;144;p9"/>
          <p:cNvGraphicFramePr/>
          <p:nvPr>
            <p:extLst>
              <p:ext uri="{D42A27DB-BD31-4B8C-83A1-F6EECF244321}">
                <p14:modId xmlns:p14="http://schemas.microsoft.com/office/powerpoint/2010/main" val="2501100813"/>
              </p:ext>
            </p:extLst>
          </p:nvPr>
        </p:nvGraphicFramePr>
        <p:xfrm>
          <a:off x="500034" y="2214554"/>
          <a:ext cx="8229600" cy="1483400"/>
        </p:xfrm>
        <a:graphic>
          <a:graphicData uri="http://schemas.openxmlformats.org/drawingml/2006/table">
            <a:tbl>
              <a:tblPr firstRow="1" bandRow="1">
                <a:noFill/>
                <a:tableStyleId>{F91BA133-DCEF-402A-9990-B4706477C397}</a:tableStyleId>
              </a:tblPr>
              <a:tblGrid>
                <a:gridCol w="4114800"/>
                <a:gridCol w="41148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Саулнамалар түрі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Нәтижесі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Жұмыс берушілердің ББ-на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Оң нәтиже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магистрант оқытушы көзімен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99,6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Түлектер үшін бағалау саулнамасы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98 %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kk-KZ" sz="3200">
                <a:latin typeface="Times New Roman"/>
                <a:ea typeface="Times New Roman"/>
                <a:cs typeface="Times New Roman"/>
                <a:sym typeface="Times New Roman"/>
              </a:rPr>
              <a:t>Білімгерлердің контингентін қалыптастыру нәтижелері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50" name="Google Shape;150;p10"/>
          <p:cNvGraphicFramePr/>
          <p:nvPr>
            <p:extLst>
              <p:ext uri="{D42A27DB-BD31-4B8C-83A1-F6EECF244321}">
                <p14:modId xmlns:p14="http://schemas.microsoft.com/office/powerpoint/2010/main" val="177071210"/>
              </p:ext>
            </p:extLst>
          </p:nvPr>
        </p:nvGraphicFramePr>
        <p:xfrm>
          <a:off x="395288" y="1557338"/>
          <a:ext cx="8248650" cy="1854250"/>
        </p:xfrm>
        <a:graphic>
          <a:graphicData uri="http://schemas.openxmlformats.org/drawingml/2006/table">
            <a:tbl>
              <a:tblPr firstRow="1" bandRow="1">
                <a:noFill/>
                <a:tableStyleId>{44137649-33B9-4760-9E44-A0A1F43277D9}</a:tableStyleId>
              </a:tblPr>
              <a:tblGrid>
                <a:gridCol w="2749550"/>
                <a:gridCol w="2749550"/>
                <a:gridCol w="274955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Контингент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курс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курс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Грант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ТД грант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Квота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Акылы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kk-KZ" sz="3200">
                <a:latin typeface="Times New Roman"/>
                <a:ea typeface="Times New Roman"/>
                <a:cs typeface="Times New Roman"/>
                <a:sym typeface="Times New Roman"/>
              </a:rPr>
              <a:t>Түлектердің жұмысқа орналасу нәтижелері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56" name="Google Shape;156;p11"/>
          <p:cNvGraphicFramePr/>
          <p:nvPr>
            <p:extLst>
              <p:ext uri="{D42A27DB-BD31-4B8C-83A1-F6EECF244321}">
                <p14:modId xmlns:p14="http://schemas.microsoft.com/office/powerpoint/2010/main" val="2405199401"/>
              </p:ext>
            </p:extLst>
          </p:nvPr>
        </p:nvGraphicFramePr>
        <p:xfrm>
          <a:off x="457200" y="1600200"/>
          <a:ext cx="8229600" cy="741700"/>
        </p:xfrm>
        <a:graphic>
          <a:graphicData uri="http://schemas.openxmlformats.org/drawingml/2006/table">
            <a:tbl>
              <a:tblPr firstRow="1" bandRow="1">
                <a:noFill/>
                <a:tableStyleId>{F91BA133-DCEF-402A-9990-B4706477C397}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ББ атауы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2021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7М01535 - Химия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80%</a:t>
                      </a:r>
                      <a:endParaRPr lang="kk-KZ"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84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86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kk-KZ" sz="3600" b="1">
                <a:latin typeface="Times New Roman"/>
                <a:ea typeface="Times New Roman"/>
                <a:cs typeface="Times New Roman"/>
                <a:sym typeface="Times New Roman"/>
              </a:rPr>
              <a:t>ББ білікті оқытушылармен қамтамасыз етілуі (9-косымшаға сәйкес)</a:t>
            </a: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62" name="Google Shape;162;p12"/>
          <p:cNvGraphicFramePr/>
          <p:nvPr>
            <p:extLst>
              <p:ext uri="{D42A27DB-BD31-4B8C-83A1-F6EECF244321}">
                <p14:modId xmlns:p14="http://schemas.microsoft.com/office/powerpoint/2010/main" val="498642336"/>
              </p:ext>
            </p:extLst>
          </p:nvPr>
        </p:nvGraphicFramePr>
        <p:xfrm>
          <a:off x="428596" y="2500306"/>
          <a:ext cx="8229600" cy="3749060"/>
        </p:xfrm>
        <a:graphic>
          <a:graphicData uri="http://schemas.openxmlformats.org/drawingml/2006/table">
            <a:tbl>
              <a:tblPr firstRow="1" bandRow="1">
                <a:noFill/>
                <a:tableStyleId>{F91BA133-DCEF-402A-9990-B4706477C397}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ББ бойынша OПҚ саны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Бейініне сәйкес оқытылатын пән саны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Бейінніне сәйкес соңғы 5 жылда біліктілік сертификаттары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Ғылыми дәрежелік , 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ОПҚ - 12 серт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ОПҚ - 7 серт 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ОПҚ - 10 серт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ОПҚ - 9 серт 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ОПҚ - 5 серт 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ОПҚ - 11 серт 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ОПҚ - 3 серт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ОПҚ - 1 серт 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ОПҚ - 2 серт 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93,75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 txBox="1">
            <a:spLocks noGrp="1"/>
          </p:cNvSpPr>
          <p:nvPr>
            <p:ph type="title"/>
          </p:nvPr>
        </p:nvSpPr>
        <p:spPr>
          <a:xfrm>
            <a:off x="500034" y="571480"/>
            <a:ext cx="8229600" cy="1011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kk-KZ" b="1">
                <a:latin typeface="Times New Roman"/>
                <a:ea typeface="Times New Roman"/>
                <a:cs typeface="Times New Roman"/>
                <a:sym typeface="Times New Roman"/>
              </a:rPr>
              <a:t>ББ оқу-әдістемелік қамтамасыз етілуі (2-8 қосымша ға сәйкес)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68" name="Google Shape;168;p13"/>
          <p:cNvGraphicFramePr/>
          <p:nvPr>
            <p:extLst>
              <p:ext uri="{D42A27DB-BD31-4B8C-83A1-F6EECF244321}">
                <p14:modId xmlns:p14="http://schemas.microsoft.com/office/powerpoint/2010/main" val="2557234030"/>
              </p:ext>
            </p:extLst>
          </p:nvPr>
        </p:nvGraphicFramePr>
        <p:xfrm>
          <a:off x="642910" y="2214554"/>
          <a:ext cx="8229625" cy="2260855"/>
        </p:xfrm>
        <a:graphic>
          <a:graphicData uri="http://schemas.openxmlformats.org/drawingml/2006/table">
            <a:tbl>
              <a:tblPr firstRow="1" bandRow="1">
                <a:noFill/>
                <a:tableStyleId>{F91BA133-DCEF-402A-9990-B4706477C397}</a:tableStyleId>
              </a:tblPr>
              <a:tblGrid>
                <a:gridCol w="1645925"/>
                <a:gridCol w="1645925"/>
                <a:gridCol w="1645925"/>
                <a:gridCol w="1645925"/>
                <a:gridCol w="16459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ББ атауы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Оқытылатын пәндер саны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Оқу әдебиеті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Оқу әдістемелік ғылыми әдебиет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Цифрлық тасымалдағыштар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1072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7М01535 Химия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1300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685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kk-KZ">
                <a:latin typeface="Times New Roman"/>
                <a:ea typeface="Times New Roman"/>
                <a:cs typeface="Times New Roman"/>
                <a:sym typeface="Times New Roman"/>
              </a:rPr>
              <a:t>ББ инфраструктурамен қамтамасыз етілуі (6қосымшаға сәйкес)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74" name="Google Shape;174;p14"/>
          <p:cNvGraphicFramePr/>
          <p:nvPr>
            <p:extLst>
              <p:ext uri="{D42A27DB-BD31-4B8C-83A1-F6EECF244321}">
                <p14:modId xmlns:p14="http://schemas.microsoft.com/office/powerpoint/2010/main" val="563286529"/>
              </p:ext>
            </p:extLst>
          </p:nvPr>
        </p:nvGraphicFramePr>
        <p:xfrm>
          <a:off x="642910" y="1428736"/>
          <a:ext cx="8043900" cy="5060650"/>
        </p:xfrm>
        <a:graphic>
          <a:graphicData uri="http://schemas.openxmlformats.org/drawingml/2006/table">
            <a:tbl>
              <a:tblPr firstRow="1" bandRow="1">
                <a:noFill/>
                <a:tableStyleId>{F91BA133-DCEF-402A-9990-B4706477C397}</a:tableStyleId>
              </a:tblPr>
              <a:tblGrid>
                <a:gridCol w="2010975"/>
                <a:gridCol w="2010975"/>
                <a:gridCol w="2010975"/>
                <a:gridCol w="2010975"/>
              </a:tblGrid>
              <a:tr h="1527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Ғимараттың мекен жайы, Жалпы және пайдалы алаңы (м)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Атауы мен ауданы көрсетілген аудиториялар, пән кабинеттері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Оқу зертханалары, атауы, ауданы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Компьтер сыныптар, саны ауданы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532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№3 оқу ғимараты жалпы ауданы 24 269,6 м², пайдалы ауданы 11 554,2 м². Университет қалашығы, Б.Саттарханов даңғылы №29В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№122-Химияны оқыту әдістемесі дәрісханасы, 72,7 м</a:t>
                      </a:r>
                      <a:r>
                        <a:rPr lang="kk-KZ" sz="1800" baseline="30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№230 - 45,4 м²;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№228 –45,2 м²;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№324- 170 м</a:t>
                      </a:r>
                      <a:r>
                        <a:rPr lang="kk-KZ" sz="1800" baseline="30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№325- 85 м</a:t>
                      </a:r>
                      <a:r>
                        <a:rPr lang="kk-KZ" sz="1800" baseline="30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№326- 85,4 м</a:t>
                      </a:r>
                      <a:r>
                        <a:rPr lang="kk-KZ" sz="1800" baseline="30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№327- 85,4 м</a:t>
                      </a:r>
                      <a:r>
                        <a:rPr lang="kk-KZ" sz="1800" baseline="30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kk-KZ" sz="18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№105-                                                                        </a:t>
                      </a:r>
                      <a:r>
                        <a:rPr lang="kk-KZ" sz="18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Бейорганикалық </a:t>
                      </a:r>
                      <a:r>
                        <a:rPr lang="kk-KZ" sz="18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химия зертханасы - 74,2 м</a:t>
                      </a:r>
                      <a:r>
                        <a:rPr lang="kk-KZ" sz="1800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kk-KZ" sz="18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№107-Электрохимия және физикалық химия зертханасы – 73,6 м</a:t>
                      </a:r>
                      <a:r>
                        <a:rPr lang="kk-KZ" sz="1800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1) №401-ауд Компьютер саны-19, камера саны – 4, 120м</a:t>
                      </a:r>
                      <a:r>
                        <a:rPr lang="kk-KZ" sz="1800" baseline="30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                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2) №402-ауд Компьютер саны-19, камера саны – 3, 112 м</a:t>
                      </a:r>
                      <a:r>
                        <a:rPr lang="kk-KZ" sz="1800" baseline="30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       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3) №403-ауд Компьютер саны-19, камера саны – 3,  120 м</a:t>
                      </a:r>
                      <a:r>
                        <a:rPr lang="kk-KZ" sz="1800" baseline="30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"/>
          <p:cNvSpPr txBox="1">
            <a:spLocks noGrp="1"/>
          </p:cNvSpPr>
          <p:nvPr>
            <p:ph type="title"/>
          </p:nvPr>
        </p:nvSpPr>
        <p:spPr>
          <a:xfrm>
            <a:off x="428596" y="428604"/>
            <a:ext cx="8229600" cy="714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kk-KZ" sz="2400"/>
              <a:t/>
            </a:r>
            <a:br>
              <a:rPr lang="kk-KZ" sz="2400"/>
            </a:br>
            <a:r>
              <a:rPr lang="kk-KZ" sz="2800">
                <a:latin typeface="Times New Roman"/>
                <a:ea typeface="Times New Roman"/>
                <a:cs typeface="Times New Roman"/>
                <a:sym typeface="Times New Roman"/>
              </a:rPr>
              <a:t>SWOT талдау</a:t>
            </a:r>
            <a:r>
              <a:rPr lang="kk-KZ" sz="2800" b="1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kk-KZ" sz="2800" b="1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80" name="Google Shape;180;p15"/>
          <p:cNvGraphicFramePr/>
          <p:nvPr/>
        </p:nvGraphicFramePr>
        <p:xfrm>
          <a:off x="457200" y="1600200"/>
          <a:ext cx="8229600" cy="3078500"/>
        </p:xfrm>
        <a:graphic>
          <a:graphicData uri="http://schemas.openxmlformats.org/drawingml/2006/table">
            <a:tbl>
              <a:tblPr firstRow="1" bandRow="1">
                <a:noFill/>
                <a:tableStyleId>{F91BA133-DCEF-402A-9990-B4706477C397}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 (strenght) – Күшті жақтары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 (weakness)–Әлсіз жақтары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 (opportunity) Мүмкіндіктері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T(threat)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Қауіпті жақтары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1) Білім алушылардың үздіксіз кәсіби дамуын қамтамасыз ету;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2) Білім беру мазмұнын жаңарту;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3) ОПҚ-ның және білім алушылардың жарияланымдық белсенділігінің өсуі;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4) “ашықтық”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-88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AutoNum type="arabicParenR"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Жоғары білім беру ұйымдарының инфрақұрылымы ескірген;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2) Оқу құнының жоғары болуы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3) Білім беру гранттарының аз бөлінуі;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AutoNum type="arabicParenR"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Білім алушылардың академиялық еркіндігін кеңейту;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2) Халықаралық гранттар мен бағдарламалар бойынша оқыту;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3) ЖОО бюджет қаражатынан оқуды қаржыландыру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1) Шетелдік  студенттер үшін қазақстандық білім берудің тартымсыздығы;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2) Басқа бәсекелестік тарапынан белсенді бәсекелестік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cb72275f3c_1_0"/>
          <p:cNvSpPr/>
          <p:nvPr/>
        </p:nvSpPr>
        <p:spPr>
          <a:xfrm>
            <a:off x="2428860" y="357166"/>
            <a:ext cx="4572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Қ.А. Ясауи атындағы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Халықаралық қазақ-түрік университеті</a:t>
            </a: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g1cb72275f3c_1_0"/>
          <p:cNvSpPr/>
          <p:nvPr/>
        </p:nvSpPr>
        <p:spPr>
          <a:xfrm>
            <a:off x="2428860" y="1214422"/>
            <a:ext cx="4572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Жаратылыстану </a:t>
            </a:r>
            <a:r>
              <a:rPr lang="kk-KZ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ғылымдары факультеті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Экология және химия кафедрасы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5" name="Google Shape;95;g1cb72275f3c_1_0" descr="https://sp-ao.shortpixel.ai/client/q_glossy,ret_img/https:/ayu.edu.kz/images/logo_kz.png"/>
          <p:cNvPicPr preferRelativeResize="0"/>
          <p:nvPr/>
        </p:nvPicPr>
        <p:blipFill rotWithShape="1">
          <a:blip r:embed="rId3">
            <a:alphaModFix/>
          </a:blip>
          <a:srcRect r="2856" b="25925"/>
          <a:stretch/>
        </p:blipFill>
        <p:spPr>
          <a:xfrm>
            <a:off x="3286116" y="2143116"/>
            <a:ext cx="2428892" cy="142876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1cb72275f3c_1_0"/>
          <p:cNvSpPr/>
          <p:nvPr/>
        </p:nvSpPr>
        <p:spPr>
          <a:xfrm>
            <a:off x="2143108" y="3929066"/>
            <a:ext cx="4572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7M01535 – Химия </a:t>
            </a:r>
            <a:endParaRPr lang="kk-KZ" sz="1800" b="1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БІЛІМ </a:t>
            </a: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БЕРУ БАҒДАРЛАМАСЫНЫҢ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ӨЗІНДІК БАҒАЛАУ ЕСЕБІ</a:t>
            </a:r>
            <a:endParaRPr dirty="0"/>
          </a:p>
        </p:txBody>
      </p:sp>
      <p:sp>
        <p:nvSpPr>
          <p:cNvPr id="97" name="Google Shape;97;g1cb72275f3c_1_0"/>
          <p:cNvSpPr/>
          <p:nvPr/>
        </p:nvSpPr>
        <p:spPr>
          <a:xfrm>
            <a:off x="3143240" y="6286520"/>
            <a:ext cx="2667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2023-2024 </a:t>
            </a:r>
            <a:r>
              <a:rPr lang="kk-KZ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ОҚУ ЖЫЛЫ</a:t>
            </a:r>
            <a:endParaRPr sz="1800" b="1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kk-KZ">
                <a:latin typeface="Times New Roman"/>
                <a:ea typeface="Times New Roman"/>
                <a:cs typeface="Times New Roman"/>
                <a:sym typeface="Times New Roman"/>
              </a:rPr>
              <a:t>ББ сипаттамасы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kk-KZ" sz="1800" dirty="0">
                <a:latin typeface="Times New Roman"/>
                <a:ea typeface="Times New Roman"/>
                <a:cs typeface="Times New Roman"/>
                <a:sym typeface="Times New Roman"/>
              </a:rPr>
              <a:t>Қазіргі таңда 7М01535 - Химия білім беру бағдарламасы бойынша дайындығы, Қ.А.Ясауи атындағы Халықаралық қазақ–түрік Университетінің ҚР ҒБМ тарапынан 03.02.2012 жылы бекітілген №013708 санды мемлекеттік лицензиясына қосымшаға сәйкес жүзеге асырылады. Лицензияның әрекет ету мерзімі шексіз. 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buNone/>
            </a:pPr>
            <a:r>
              <a:rPr lang="kk-KZ" sz="1800" b="1" dirty="0">
                <a:latin typeface="Times New Roman"/>
                <a:ea typeface="Times New Roman"/>
                <a:cs typeface="Times New Roman"/>
                <a:sym typeface="Times New Roman"/>
              </a:rPr>
              <a:t>ББ мақсаты: </a:t>
            </a:r>
            <a:endParaRPr lang="kk-KZ" sz="18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химия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жүйеленген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іскерліктері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мен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бар,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нарығында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сұранысқа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химик-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педагогтарды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даярлау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algn="just"/>
            <a:r>
              <a:rPr lang="kk-KZ" sz="1800" dirty="0" smtClean="0"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kk-KZ" sz="1800" dirty="0">
                <a:latin typeface="Times New Roman"/>
                <a:ea typeface="Times New Roman"/>
                <a:cs typeface="Times New Roman"/>
                <a:sym typeface="Times New Roman"/>
              </a:rPr>
              <a:t>Кәсіби білім мен практикалық дағдыларды игеруді қамтамасыз ету, инновациялық білім беру технологиялары мен химияны оқытудың әдістерін педагогикалық ғылымның қазіргі жағдайы деңгейінде оқыту;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kk-KZ" sz="1800" dirty="0">
                <a:latin typeface="Times New Roman"/>
                <a:ea typeface="Times New Roman"/>
                <a:cs typeface="Times New Roman"/>
                <a:sym typeface="Times New Roman"/>
              </a:rPr>
              <a:t>- Кәсіби білім берудің негізі ретінде ғылыми-педагогикалық және арнайы сипаттағы кәсіби білімді, дағдылар мен іскерлікті қалыптастыру, дербес оқу, ғылыми-зерттеу және педагогикалық қызметті ынталандыру.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kk-KZ" sz="1800" b="1" dirty="0">
                <a:latin typeface="Times New Roman"/>
                <a:ea typeface="Times New Roman"/>
                <a:cs typeface="Times New Roman"/>
                <a:sym typeface="Times New Roman"/>
              </a:rPr>
              <a:t>ББ Берілетін дәреже: </a:t>
            </a:r>
            <a:r>
              <a:rPr lang="kk-KZ" sz="1800" dirty="0">
                <a:latin typeface="Times New Roman"/>
                <a:ea typeface="Times New Roman"/>
                <a:cs typeface="Times New Roman"/>
                <a:sym typeface="Times New Roman"/>
              </a:rPr>
              <a:t>7М01535 Химия білім беру бағдарламасы білім беру бағдарламасы бойынша педагогика ғылымдарының магистрі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kk-KZ">
                <a:latin typeface="Times New Roman"/>
                <a:ea typeface="Times New Roman"/>
                <a:cs typeface="Times New Roman"/>
                <a:sym typeface="Times New Roman"/>
              </a:rPr>
              <a:t>ББ сипаттамасы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b="1" dirty="0">
                <a:latin typeface="Times New Roman"/>
                <a:ea typeface="Times New Roman"/>
                <a:cs typeface="Times New Roman"/>
                <a:sym typeface="Times New Roman"/>
              </a:rPr>
              <a:t>Қолдану саласы: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Жалпы, бейорганикалық, физикалық, коллоидтық, органикалық және жоғары молекулалық қосылыстар химиясының оқытушылары;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 smtClean="0">
                <a:latin typeface="Times New Roman"/>
                <a:ea typeface="Times New Roman"/>
                <a:cs typeface="Times New Roman"/>
                <a:sym typeface="Times New Roman"/>
              </a:rPr>
              <a:t>− Еңбек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пен оқыту іс-шараларын басқару және бақылау,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− Материал қасиеттерін жобалау жұмыстарын басқару,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− Нанотехнологиялық материалдарды жобалау, өндіруші салалардың аналитигі.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b="1" dirty="0">
                <a:latin typeface="Times New Roman"/>
                <a:ea typeface="Times New Roman"/>
                <a:cs typeface="Times New Roman"/>
                <a:sym typeface="Times New Roman"/>
              </a:rPr>
              <a:t>Маманның лауазымдарының тізімі: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−орта білім беру ұйымдарының мұғалімі;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 smtClean="0">
                <a:latin typeface="Times New Roman"/>
                <a:ea typeface="Times New Roman"/>
                <a:cs typeface="Times New Roman"/>
                <a:sym typeface="Times New Roman"/>
              </a:rPr>
              <a:t>− техникалық 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және  кәсіптік  білім  беру  ұйымдарының   оқытушысы;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 smtClean="0">
                <a:latin typeface="Times New Roman"/>
                <a:ea typeface="Times New Roman"/>
                <a:cs typeface="Times New Roman"/>
                <a:sym typeface="Times New Roman"/>
              </a:rPr>
              <a:t>− жоғарғы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оқу орнының оқытушысы;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 smtClean="0">
                <a:latin typeface="Times New Roman"/>
                <a:ea typeface="Times New Roman"/>
                <a:cs typeface="Times New Roman"/>
                <a:sym typeface="Times New Roman"/>
              </a:rPr>
              <a:t>− ғылыми-зерттеу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институтының ғылыми қызметкері;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 smtClean="0">
                <a:latin typeface="Times New Roman"/>
                <a:ea typeface="Times New Roman"/>
                <a:cs typeface="Times New Roman"/>
                <a:sym typeface="Times New Roman"/>
              </a:rPr>
              <a:t>− біліктілікті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арттыру және қайта  даярлау  институтының  маманы;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b="1" dirty="0">
                <a:latin typeface="Times New Roman"/>
                <a:ea typeface="Times New Roman"/>
                <a:cs typeface="Times New Roman"/>
                <a:sym typeface="Times New Roman"/>
              </a:rPr>
              <a:t>Кәсіби қызмет функциялары мен түрлері: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−оқытушылық қызмет; оқу-әдістемелік жұмыс; тәрбиелік жұмыстар;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 smtClean="0">
                <a:latin typeface="Times New Roman"/>
                <a:ea typeface="Times New Roman"/>
                <a:cs typeface="Times New Roman"/>
                <a:sym typeface="Times New Roman"/>
              </a:rPr>
              <a:t>− ғылыми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және педагогикалық ұйым, зертхана жетекшілігі, химиялық инженерия саласының орындаушысы;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− ғылыми зерттеулер мен бағдарламаларды жоспарлау және ұйымдастыру;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kk-KZ" sz="1900" dirty="0" smtClean="0">
                <a:latin typeface="Times New Roman"/>
                <a:ea typeface="Times New Roman"/>
                <a:cs typeface="Times New Roman"/>
                <a:sym typeface="Times New Roman"/>
              </a:rPr>
              <a:t>− технологиялар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мен өндірістердің экологиялық-экономикалық сараптамасы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b="1" dirty="0">
                <a:latin typeface="Times New Roman"/>
                <a:ea typeface="Times New Roman"/>
                <a:cs typeface="Times New Roman"/>
                <a:sym typeface="Times New Roman"/>
              </a:rPr>
              <a:t>Кәсіби қызмет объектісі: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− мемлекеттік және мемлекеттік емес жоғары оқу орындары;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 smtClean="0">
                <a:latin typeface="Times New Roman"/>
                <a:ea typeface="Times New Roman"/>
                <a:cs typeface="Times New Roman"/>
                <a:sym typeface="Times New Roman"/>
              </a:rPr>
              <a:t>− білім 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беру, химия өнеркәсібі саласындағы мемлекеттік органдар; 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kk-KZ" sz="1900" dirty="0" smtClean="0">
                <a:latin typeface="Times New Roman"/>
                <a:ea typeface="Times New Roman"/>
                <a:cs typeface="Times New Roman"/>
                <a:sym typeface="Times New Roman"/>
              </a:rPr>
              <a:t>− химия</a:t>
            </a:r>
            <a:r>
              <a:rPr lang="kk-KZ" sz="1900" dirty="0">
                <a:latin typeface="Times New Roman"/>
                <a:ea typeface="Times New Roman"/>
                <a:cs typeface="Times New Roman"/>
                <a:sym typeface="Times New Roman"/>
              </a:rPr>
              <a:t>, экология, фармацевтика, металлургия, мұнай-химия, газ және көмір профильдері ғылыми-зерттеу институттары және т.б.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51142" algn="just" rtl="0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7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7018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Google Shape;159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kk-KZ" sz="3200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kk-KZ" sz="32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kk-KZ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Қазақстандағы </a:t>
            </a:r>
            <a:r>
              <a:rPr lang="kk-KZ" sz="3200" dirty="0">
                <a:latin typeface="Times New Roman"/>
                <a:ea typeface="Times New Roman"/>
                <a:cs typeface="Times New Roman"/>
                <a:sym typeface="Times New Roman"/>
              </a:rPr>
              <a:t>ең үздік ББ жүргізілген бенчмаркинг нәтижелері</a:t>
            </a:r>
            <a:br>
              <a:rPr lang="kk-KZ" sz="32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194306" name="Google Shape;160;p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146425"/>
              </p:ext>
            </p:extLst>
          </p:nvPr>
        </p:nvGraphicFramePr>
        <p:xfrm>
          <a:off x="571472" y="1734115"/>
          <a:ext cx="7536943" cy="429504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510716"/>
                <a:gridCol w="1652530"/>
                <a:gridCol w="694063"/>
                <a:gridCol w="793214"/>
                <a:gridCol w="2058294"/>
                <a:gridCol w="828126"/>
              </a:tblGrid>
              <a:tr h="990175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k-KZ" sz="18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Қазақстан Республикасының «Атамекен» Ұлттық кәсіпкерлік палатасы </a:t>
                      </a:r>
                      <a:r>
                        <a:rPr lang="kk-KZ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2021, 2022, 2023 </a:t>
                      </a:r>
                      <a:r>
                        <a:rPr lang="kk-KZ" sz="18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ж.</a:t>
                      </a:r>
                      <a:endParaRPr sz="1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675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7М01535-       Химия </a:t>
                      </a:r>
                      <a:endParaRPr lang="kk-KZ" sz="180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k-KZ" sz="18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Абай атындағы Қазақ ұлттық педагогикалық университеті </a:t>
                      </a:r>
                      <a:endParaRPr sz="1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k-KZ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2021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Академик Е</a:t>
                      </a:r>
                      <a:r>
                        <a:rPr lang="kk-KZ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.А.Букетов атындағы</a:t>
                      </a:r>
                      <a:r>
                        <a:rPr lang="kk-KZ" sz="1800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Қарағанды университеті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93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k-KZ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2/18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2/21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1/12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14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k-KZ" sz="18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Қожа Ахмет Ясауи атындағы Халықаралық 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k-KZ" sz="18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қазақ-түрік  университеті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k-KZ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9/18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9/21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k-KZ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Қожа Ахмет Ясауи атындағы Халықаралық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k-KZ" sz="18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қазақ-түрік  университеті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4/12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73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p5"/>
          <p:cNvGraphicFramePr/>
          <p:nvPr>
            <p:extLst>
              <p:ext uri="{D42A27DB-BD31-4B8C-83A1-F6EECF244321}">
                <p14:modId xmlns:p14="http://schemas.microsoft.com/office/powerpoint/2010/main" val="847990234"/>
              </p:ext>
            </p:extLst>
          </p:nvPr>
        </p:nvGraphicFramePr>
        <p:xfrm>
          <a:off x="0" y="1428735"/>
          <a:ext cx="9143975" cy="3709860"/>
        </p:xfrm>
        <a:graphic>
          <a:graphicData uri="http://schemas.openxmlformats.org/drawingml/2006/table">
            <a:tbl>
              <a:tblPr>
                <a:noFill/>
                <a:tableStyleId>{E2036745-5F0D-43F7-A9FB-BBA825EEB21F}</a:tableStyleId>
              </a:tblPr>
              <a:tblGrid>
                <a:gridCol w="716300"/>
                <a:gridCol w="2155350"/>
                <a:gridCol w="1209125"/>
                <a:gridCol w="653325"/>
                <a:gridCol w="969225"/>
                <a:gridCol w="707475"/>
                <a:gridCol w="902600"/>
                <a:gridCol w="857800"/>
                <a:gridCol w="972775"/>
              </a:tblGrid>
              <a:tr h="1712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Рейтингтегі орны </a:t>
                      </a:r>
                      <a:endParaRPr sz="1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Университет атауы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Университет түрі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Университет коды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Среднее время поиска работы, в днях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Түлектердің жұмысқа  орналасу көрсеткіші, %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түлектердің  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орташа жалақысы, теңгеге шаққанда</a:t>
                      </a:r>
                      <a:endParaRPr sz="1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Оқу ақысының орташа бағасы, теңгеге шаққанда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b="0" i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Аккредиттеу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kk-KZ" sz="18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02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Е.А.Букетов атындағы Қарағанды университеті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Государственный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031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90%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99699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443000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IQAA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02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651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 b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Қожа Ахмет Ясауи атындағы Халықаралық қазақ –түрік  университеті </a:t>
                      </a:r>
                      <a:endParaRPr sz="1400" b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Международный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037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100%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92969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330000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IAAR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300" marR="39300" marT="39300" marB="39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kk-KZ">
                <a:latin typeface="Times New Roman"/>
                <a:ea typeface="Times New Roman"/>
                <a:cs typeface="Times New Roman"/>
                <a:sym typeface="Times New Roman"/>
              </a:rPr>
              <a:t>Cоңғы 3-5 жылда ББ қатысқан рейтинг нәтижелері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6" name="Google Shape;126;p6"/>
          <p:cNvGraphicFramePr/>
          <p:nvPr/>
        </p:nvGraphicFramePr>
        <p:xfrm>
          <a:off x="457200" y="1600200"/>
          <a:ext cx="8229625" cy="1752640"/>
        </p:xfrm>
        <a:graphic>
          <a:graphicData uri="http://schemas.openxmlformats.org/drawingml/2006/table">
            <a:tbl>
              <a:tblPr firstRow="1" bandRow="1">
                <a:noFill/>
                <a:tableStyleId>{F91BA133-DCEF-402A-9990-B4706477C397}</a:tableStyleId>
              </a:tblPr>
              <a:tblGrid>
                <a:gridCol w="1645925"/>
                <a:gridCol w="1645925"/>
                <a:gridCol w="1645925"/>
                <a:gridCol w="1645925"/>
                <a:gridCol w="16459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Рейтинг атауы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2018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2019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2020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Атамекен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НААР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6/7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НКАОКА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kk-KZ" sz="3200">
                <a:latin typeface="Times New Roman"/>
                <a:ea typeface="Times New Roman"/>
                <a:cs typeface="Times New Roman"/>
                <a:sym typeface="Times New Roman"/>
              </a:rPr>
              <a:t>Қазақстандық, шетелдік жетекші университеттермен серіктестік жұмыстар нәтижелері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2" name="Google Shape;132;p7"/>
          <p:cNvGraphicFramePr/>
          <p:nvPr/>
        </p:nvGraphicFramePr>
        <p:xfrm>
          <a:off x="571472" y="2000240"/>
          <a:ext cx="8229600" cy="3017550"/>
        </p:xfrm>
        <a:graphic>
          <a:graphicData uri="http://schemas.openxmlformats.org/drawingml/2006/table">
            <a:tbl>
              <a:tblPr firstRow="1" bandRow="1">
                <a:noFill/>
                <a:tableStyleId>{F91BA133-DCEF-402A-9990-B4706477C397}</a:tableStyleId>
              </a:tblPr>
              <a:tblGrid>
                <a:gridCol w="2743200"/>
                <a:gridCol w="2743200"/>
                <a:gridCol w="27432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Қазақстандық ЖОО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Серіктестік жұмыс нәтижесі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Мерзімі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Әуезов атындағы Оңтүстік Қазақстан Мемлекеттік университеті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Келісім шарт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19.12.2019 – 31.12.2025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Оңтүстік Қазақстан Мемлекеттік педагогикалық университеті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Келісім шарт 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10.01.2020 – 31.12.2025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lang="kk-KZ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Жұмыс берушілермен, мемлекеттік билік органдарымен, бизнес өкілдерімен байланыс нәтижелері</a:t>
            </a:r>
            <a:endParaRPr sz="2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8" name="Google Shape;138;p8"/>
          <p:cNvGraphicFramePr/>
          <p:nvPr>
            <p:extLst>
              <p:ext uri="{D42A27DB-BD31-4B8C-83A1-F6EECF244321}">
                <p14:modId xmlns:p14="http://schemas.microsoft.com/office/powerpoint/2010/main" val="2847738528"/>
              </p:ext>
            </p:extLst>
          </p:nvPr>
        </p:nvGraphicFramePr>
        <p:xfrm>
          <a:off x="428597" y="1600200"/>
          <a:ext cx="8258200" cy="3845590"/>
        </p:xfrm>
        <a:graphic>
          <a:graphicData uri="http://schemas.openxmlformats.org/drawingml/2006/table">
            <a:tbl>
              <a:tblPr firstRow="1" bandRow="1">
                <a:noFill/>
                <a:tableStyleId>{F91BA133-DCEF-402A-9990-B4706477C397}</a:tableStyleId>
              </a:tblPr>
              <a:tblGrid>
                <a:gridCol w="2771800"/>
                <a:gridCol w="2743200"/>
                <a:gridCol w="27432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Жұмыс беруші</a:t>
                      </a:r>
                      <a:endParaRPr sz="18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байланыс нәтижелері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Растайтын құжат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1.М.Әуезов </a:t>
                      </a:r>
                      <a:r>
                        <a:rPr lang="kk-KZ" sz="18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атындағы Оңтүстік Қазақстан </a:t>
                      </a:r>
                      <a:r>
                        <a:rPr lang="kk-KZ" sz="18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университеті</a:t>
                      </a:r>
                      <a:r>
                        <a:rPr lang="kk-KZ" sz="18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Жаратылыстану</a:t>
                      </a:r>
                      <a:endParaRPr sz="18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ғылыми-педагогикалық жоғары мектебі</a:t>
                      </a:r>
                      <a:endParaRPr sz="18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ББ жасалды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Педагогикалық практика, тағылымдама келісім шарттары, сараптамалық тұжырымдамасы түзілді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Сауалнама алынды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Келісім - шарт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 19/4012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19.12.2019 -31.12.2025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</a:t>
                      </a:r>
                      <a:r>
                        <a:rPr lang="kk-K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Оңтүстік Қазақстан Мемлекеттік педагогикалық университеті, «Химия» кафедрасы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ББ жасалды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Педагогикалық практика, тағылымдама келісім шарттары, сараптамалық тұжырымдамасы түзілді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Сауалнама алынды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Келісім - шарт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 20/36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10.01.2020 -31.12.2025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993</Words>
  <Application>Microsoft Office PowerPoint</Application>
  <PresentationFormat>Экран (4:3)</PresentationFormat>
  <Paragraphs>241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ББ сипаттамасы</vt:lpstr>
      <vt:lpstr>ББ сипаттамасы</vt:lpstr>
      <vt:lpstr> Қазақстандағы ең үздік ББ жүргізілген бенчмаркинг нәтижелері </vt:lpstr>
      <vt:lpstr>Презентация PowerPoint</vt:lpstr>
      <vt:lpstr>Cоңғы 3-5 жылда ББ қатысқан рейтинг нәтижелері</vt:lpstr>
      <vt:lpstr>Қазақстандық, шетелдік жетекші университеттермен серіктестік жұмыстар нәтижелері</vt:lpstr>
      <vt:lpstr>Жұмыс берушілермен, мемлекеттік билік органдарымен, бизнес өкілдерімен байланыс нәтижелері</vt:lpstr>
      <vt:lpstr>Жұмыс берушілермен, мемлекеттік билік органдарымен, бизнес өкілдерімен байланыс нәтижелері</vt:lpstr>
      <vt:lpstr>Сауалнамалар (білімгерлердің, жұмысберушілердің, түлектердің, басқа да қызығушы тараптардың) нәтижелері</vt:lpstr>
      <vt:lpstr>Білімгерлердің контингентін қалыптастыру нәтижелері</vt:lpstr>
      <vt:lpstr>Түлектердің жұмысқа орналасу нәтижелері</vt:lpstr>
      <vt:lpstr>ББ білікті оқытушылармен қамтамасыз етілуі (9-косымшаға сәйкес)</vt:lpstr>
      <vt:lpstr>ББ оқу-әдістемелік қамтамасыз етілуі (2-8 қосымша ға сәйкес)</vt:lpstr>
      <vt:lpstr>ББ инфраструктурамен қамтамасыз етілуі (6қосымшаға сәйкес)</vt:lpstr>
      <vt:lpstr> SWOT талдау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</cp:revision>
  <dcterms:created xsi:type="dcterms:W3CDTF">2021-11-30T06:08:37Z</dcterms:created>
  <dcterms:modified xsi:type="dcterms:W3CDTF">2024-03-01T05:17:44Z</dcterms:modified>
</cp:coreProperties>
</file>