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877" r:id="rId5"/>
    <p:sldId id="963" r:id="rId6"/>
    <p:sldId id="975" r:id="rId7"/>
    <p:sldId id="935" r:id="rId8"/>
    <p:sldId id="938" r:id="rId9"/>
    <p:sldId id="953" r:id="rId10"/>
    <p:sldId id="964" r:id="rId11"/>
    <p:sldId id="965" r:id="rId12"/>
    <p:sldId id="971" r:id="rId13"/>
    <p:sldId id="947" r:id="rId14"/>
    <p:sldId id="940" r:id="rId15"/>
    <p:sldId id="941" r:id="rId16"/>
    <p:sldId id="948" r:id="rId17"/>
    <p:sldId id="942" r:id="rId18"/>
    <p:sldId id="943" r:id="rId19"/>
    <p:sldId id="976" r:id="rId20"/>
    <p:sldId id="949" r:id="rId21"/>
    <p:sldId id="944" r:id="rId22"/>
    <p:sldId id="977" r:id="rId23"/>
    <p:sldId id="966" r:id="rId24"/>
    <p:sldId id="423" r:id="rId25"/>
    <p:sldId id="974" r:id="rId26"/>
    <p:sldId id="958" r:id="rId27"/>
    <p:sldId id="819" r:id="rId28"/>
    <p:sldId id="426" r:id="rId29"/>
    <p:sldId id="416" r:id="rId30"/>
  </p:sldIdLst>
  <p:sldSz cx="19799300" cy="1079976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118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jHUeanGSotlmJ4HdoBtuXhCLKv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94777-E9BE-4D3F-9DF4-F06535A290DD}">
  <a:tblStyle styleId="{DE794777-E9BE-4D3F-9DF4-F06535A290D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82C651-3EAC-42A8-ABF3-401C621551A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E86A5A-8641-4610-AD5B-C8A0B5490883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624678-3F68-41AD-BB67-A6371AA7DF12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9" y="53"/>
      </p:cViewPr>
      <p:guideLst>
        <p:guide orient="horz" pos="2268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97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150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482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96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217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5062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19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3573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96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494983" y="288327"/>
            <a:ext cx="8909685" cy="11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494983" y="1679964"/>
            <a:ext cx="4372345" cy="4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426639" algn="l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39"/>
            </a:lvl1pPr>
            <a:lvl2pPr marL="959937" lvl="1" indent="-39997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20"/>
            </a:lvl2pPr>
            <a:lvl3pPr marL="1439906" lvl="2" indent="-373309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0"/>
            </a:lvl3pPr>
            <a:lvl4pPr marL="1919874" lvl="3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90"/>
            </a:lvl4pPr>
            <a:lvl5pPr marL="2399843" lvl="4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90"/>
            </a:lvl5pPr>
            <a:lvl6pPr marL="2879811" lvl="5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6pPr>
            <a:lvl7pPr marL="3359780" lvl="6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7pPr>
            <a:lvl8pPr marL="3839748" lvl="7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8pPr>
            <a:lvl9pPr marL="4319717" lvl="8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5032322" y="1679964"/>
            <a:ext cx="4372345" cy="4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426639" algn="l">
              <a:spcBef>
                <a:spcPts val="588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39"/>
            </a:lvl1pPr>
            <a:lvl2pPr marL="959937" lvl="1" indent="-39997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20"/>
            </a:lvl2pPr>
            <a:lvl3pPr marL="1439906" lvl="2" indent="-373309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00"/>
            </a:lvl3pPr>
            <a:lvl4pPr marL="1919874" lvl="3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90"/>
            </a:lvl4pPr>
            <a:lvl5pPr marL="2399843" lvl="4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90"/>
            </a:lvl5pPr>
            <a:lvl6pPr marL="2879811" lvl="5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6pPr>
            <a:lvl7pPr marL="3359780" lvl="6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7pPr>
            <a:lvl8pPr marL="3839748" lvl="7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8pPr>
            <a:lvl9pPr marL="4319717" lvl="8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94983" y="288327"/>
            <a:ext cx="8909685" cy="11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94982" y="1611632"/>
            <a:ext cx="4374065" cy="6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9969" lvl="0" indent="-23998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20" b="1"/>
            </a:lvl1pPr>
            <a:lvl2pPr marL="959937" lvl="1" indent="-239984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0" b="1"/>
            </a:lvl2pPr>
            <a:lvl3pPr marL="1439906" lvl="2" indent="-239984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90" b="1"/>
            </a:lvl3pPr>
            <a:lvl4pPr marL="1919874" lvl="3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4pPr>
            <a:lvl5pPr marL="2399843" lvl="4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5pPr>
            <a:lvl6pPr marL="2879811" lvl="5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6pPr>
            <a:lvl7pPr marL="3359780" lvl="6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7pPr>
            <a:lvl8pPr marL="3839748" lvl="7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8pPr>
            <a:lvl9pPr marL="4319717" lvl="8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94982" y="2283283"/>
            <a:ext cx="4374065" cy="414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39997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20"/>
            </a:lvl1pPr>
            <a:lvl2pPr marL="959937" lvl="1" indent="-373309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00"/>
            </a:lvl2pPr>
            <a:lvl3pPr marL="1439906" lvl="2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3pPr>
            <a:lvl4pPr marL="1919874" lvl="3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80"/>
            </a:lvl4pPr>
            <a:lvl5pPr marL="2399843" lvl="4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80"/>
            </a:lvl5pPr>
            <a:lvl6pPr marL="2879811" lvl="5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6pPr>
            <a:lvl7pPr marL="3359780" lvl="6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7pPr>
            <a:lvl8pPr marL="3839748" lvl="7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8pPr>
            <a:lvl9pPr marL="4319717" lvl="8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5028885" y="1611632"/>
            <a:ext cx="4375783" cy="671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79969" lvl="0" indent="-23998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20" b="1"/>
            </a:lvl1pPr>
            <a:lvl2pPr marL="959937" lvl="1" indent="-239984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00" b="1"/>
            </a:lvl2pPr>
            <a:lvl3pPr marL="1439906" lvl="2" indent="-239984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90" b="1"/>
            </a:lvl3pPr>
            <a:lvl4pPr marL="1919874" lvl="3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4pPr>
            <a:lvl5pPr marL="2399843" lvl="4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5pPr>
            <a:lvl6pPr marL="2879811" lvl="5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6pPr>
            <a:lvl7pPr marL="3359780" lvl="6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7pPr>
            <a:lvl8pPr marL="3839748" lvl="7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8pPr>
            <a:lvl9pPr marL="4319717" lvl="8" indent="-23998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8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5028885" y="2283283"/>
            <a:ext cx="4375783" cy="414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399974" algn="l">
              <a:spcBef>
                <a:spcPts val="504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20"/>
            </a:lvl1pPr>
            <a:lvl2pPr marL="959937" lvl="1" indent="-373309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00"/>
            </a:lvl2pPr>
            <a:lvl3pPr marL="1439906" lvl="2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90"/>
            </a:lvl3pPr>
            <a:lvl4pPr marL="1919874" lvl="3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80"/>
            </a:lvl4pPr>
            <a:lvl5pPr marL="2399843" lvl="4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80"/>
            </a:lvl5pPr>
            <a:lvl6pPr marL="2879811" lvl="5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6pPr>
            <a:lvl7pPr marL="3359780" lvl="6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7pPr>
            <a:lvl8pPr marL="3839748" lvl="7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8pPr>
            <a:lvl9pPr marL="4319717" lvl="8" indent="-346644" algn="l">
              <a:spcBef>
                <a:spcPts val="336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8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94983" y="288327"/>
            <a:ext cx="8909685" cy="11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940401" y="5039890"/>
            <a:ext cx="5939790" cy="59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940401" y="643319"/>
            <a:ext cx="5939790" cy="431990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940401" y="5634877"/>
            <a:ext cx="5939790" cy="84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239984" algn="l"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70"/>
            </a:lvl1pPr>
            <a:lvl2pPr marL="959937" lvl="1" indent="-239984" algn="l">
              <a:spcBef>
                <a:spcPts val="252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60"/>
            </a:lvl2pPr>
            <a:lvl3pPr marL="1439906" lvl="2" indent="-239984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0"/>
            </a:lvl3pPr>
            <a:lvl4pPr marL="1919874" lvl="3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4pPr>
            <a:lvl5pPr marL="2399843" lvl="4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5pPr>
            <a:lvl6pPr marL="2879811" lvl="5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6pPr>
            <a:lvl7pPr marL="3359780" lvl="6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7pPr>
            <a:lvl8pPr marL="3839748" lvl="7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8pPr>
            <a:lvl9pPr marL="4319717" lvl="8" indent="-239984" algn="l">
              <a:spcBef>
                <a:spcPts val="18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45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94983" y="288327"/>
            <a:ext cx="8909685" cy="11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574045" y="-399097"/>
            <a:ext cx="4751563" cy="890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9937" lvl="1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39906" lvl="2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19874" lvl="3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399843" lvl="4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879811" lvl="5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59780" lvl="6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39748" lvl="7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19717" lvl="8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5219358" y="2246217"/>
            <a:ext cx="6143199" cy="2227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682019" y="101291"/>
            <a:ext cx="6143199" cy="651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79969" lvl="0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59937" lvl="1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39906" lvl="2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19874" lvl="3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399843" lvl="4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879811" lvl="5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59780" lvl="6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39748" lvl="7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19717" lvl="8" indent="-359976" algn="l">
              <a:spcBef>
                <a:spcPts val="37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94983" y="288327"/>
            <a:ext cx="8909685" cy="1199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94983" y="1679964"/>
            <a:ext cx="8909685" cy="475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94983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382381" y="6673187"/>
            <a:ext cx="3134889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7094749" y="6673187"/>
            <a:ext cx="2309918" cy="38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7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.png"/><Relationship Id="rId7" Type="http://schemas.openxmlformats.org/officeDocument/2006/relationships/image" Target="../media/image5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f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6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23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52941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389;p7">
            <a:extLst>
              <a:ext uri="{FF2B5EF4-FFF2-40B4-BE49-F238E27FC236}">
                <a16:creationId xmlns:a16="http://schemas.microsoft.com/office/drawing/2014/main" id="{8650FF20-5904-40C1-AB68-58D148490879}"/>
              </a:ext>
            </a:extLst>
          </p:cNvPr>
          <p:cNvSpPr/>
          <p:nvPr/>
        </p:nvSpPr>
        <p:spPr>
          <a:xfrm rot="10800000" flipH="1">
            <a:off x="36894" y="59383"/>
            <a:ext cx="19505993" cy="11365854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2350429">
            <a:off x="6962591" y="238860"/>
            <a:ext cx="5919111" cy="2129773"/>
            <a:chOff x="0" y="-38100"/>
            <a:chExt cx="4091453" cy="881745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3332" tIns="53332" rIns="53332" bIns="53332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0" y="0"/>
              <a:ext cx="4091453" cy="843645"/>
            </a:xfrm>
            <a:custGeom>
              <a:avLst/>
              <a:gdLst/>
              <a:ahLst/>
              <a:cxnLst/>
              <a:rect l="l" t="t" r="r" b="b"/>
              <a:pathLst>
                <a:path w="4091453" h="843645" extrusionOk="0">
                  <a:moveTo>
                    <a:pt x="3882035" y="0"/>
                  </a:moveTo>
                  <a:lnTo>
                    <a:pt x="7400" y="0"/>
                  </a:lnTo>
                  <a:cubicBezTo>
                    <a:pt x="3313" y="0"/>
                    <a:pt x="0" y="3313"/>
                    <a:pt x="0" y="7400"/>
                  </a:cubicBezTo>
                  <a:lnTo>
                    <a:pt x="0" y="836245"/>
                  </a:lnTo>
                  <a:cubicBezTo>
                    <a:pt x="0" y="840332"/>
                    <a:pt x="3313" y="843645"/>
                    <a:pt x="7400" y="843645"/>
                  </a:cubicBezTo>
                  <a:lnTo>
                    <a:pt x="3882035" y="843645"/>
                  </a:lnTo>
                  <a:cubicBezTo>
                    <a:pt x="3886559" y="843645"/>
                    <a:pt x="3890683" y="841054"/>
                    <a:pt x="3892646" y="836978"/>
                  </a:cubicBezTo>
                  <a:lnTo>
                    <a:pt x="4089423" y="428489"/>
                  </a:lnTo>
                  <a:cubicBezTo>
                    <a:pt x="4091453" y="424276"/>
                    <a:pt x="4091453" y="419369"/>
                    <a:pt x="4089423" y="415156"/>
                  </a:cubicBezTo>
                  <a:lnTo>
                    <a:pt x="3892646" y="6667"/>
                  </a:lnTo>
                  <a:cubicBezTo>
                    <a:pt x="3890683" y="2591"/>
                    <a:pt x="3886559" y="0"/>
                    <a:pt x="3882035" y="0"/>
                  </a:cubicBezTo>
                  <a:close/>
                </a:path>
              </a:pathLst>
            </a:cu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5982" tIns="47978" rIns="95982" bIns="47978" anchor="t" anchorCtr="0">
              <a:noAutofit/>
            </a:bodyPr>
            <a:lstStyle/>
            <a:p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2257285">
            <a:off x="9250182" y="-995702"/>
            <a:ext cx="7761867" cy="2972119"/>
            <a:chOff x="794" y="-28575"/>
            <a:chExt cx="3705240" cy="1418785"/>
          </a:xfrm>
        </p:grpSpPr>
        <p:sp>
          <p:nvSpPr>
            <p:cNvPr id="89" name="Google Shape;89;p1"/>
            <p:cNvSpPr/>
            <p:nvPr/>
          </p:nvSpPr>
          <p:spPr>
            <a:xfrm>
              <a:off x="794" y="0"/>
              <a:ext cx="3705240" cy="1390210"/>
            </a:xfrm>
            <a:custGeom>
              <a:avLst/>
              <a:gdLst/>
              <a:ahLst/>
              <a:cxnLst/>
              <a:rect l="l" t="t" r="r" b="b"/>
              <a:pathLst>
                <a:path w="3705240" h="1390210" extrusionOk="0">
                  <a:moveTo>
                    <a:pt x="209733" y="0"/>
                  </a:moveTo>
                  <a:lnTo>
                    <a:pt x="3698707" y="0"/>
                  </a:lnTo>
                  <a:cubicBezTo>
                    <a:pt x="3700546" y="0"/>
                    <a:pt x="3702295" y="800"/>
                    <a:pt x="3703498" y="2192"/>
                  </a:cubicBezTo>
                  <a:cubicBezTo>
                    <a:pt x="3704702" y="3583"/>
                    <a:pt x="3705240" y="5430"/>
                    <a:pt x="3704974" y="7250"/>
                  </a:cubicBezTo>
                  <a:lnTo>
                    <a:pt x="3503893" y="1382960"/>
                  </a:lnTo>
                  <a:cubicBezTo>
                    <a:pt x="3503285" y="1387123"/>
                    <a:pt x="3499714" y="1390210"/>
                    <a:pt x="3495507" y="1390210"/>
                  </a:cubicBezTo>
                  <a:lnTo>
                    <a:pt x="6533" y="1390210"/>
                  </a:lnTo>
                  <a:cubicBezTo>
                    <a:pt x="4693" y="1390210"/>
                    <a:pt x="2944" y="1389410"/>
                    <a:pt x="1741" y="1388018"/>
                  </a:cubicBezTo>
                  <a:cubicBezTo>
                    <a:pt x="538" y="1386626"/>
                    <a:pt x="0" y="1384780"/>
                    <a:pt x="266" y="1382960"/>
                  </a:cubicBezTo>
                  <a:lnTo>
                    <a:pt x="201346" y="7250"/>
                  </a:lnTo>
                  <a:cubicBezTo>
                    <a:pt x="201955" y="3087"/>
                    <a:pt x="205525" y="0"/>
                    <a:pt x="209733" y="0"/>
                  </a:cubicBezTo>
                  <a:close/>
                </a:path>
              </a:pathLst>
            </a:cu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5982" tIns="47978" rIns="95982" bIns="47978" anchor="t" anchorCtr="0">
              <a:noAutofit/>
            </a:bodyPr>
            <a:lstStyle/>
            <a:p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28575"/>
              <a:ext cx="3503627" cy="1418785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3332" tIns="53332" rIns="53332" bIns="53332" anchor="ctr" anchorCtr="0">
              <a:noAutofit/>
            </a:bodyPr>
            <a:lstStyle/>
            <a:p>
              <a:pPr algn="ctr">
                <a:lnSpc>
                  <a:spcPct val="108888"/>
                </a:lnSpc>
              </a:pPr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2324529">
            <a:off x="14953293" y="8121795"/>
            <a:ext cx="9443747" cy="2035240"/>
            <a:chOff x="0" y="-38100"/>
            <a:chExt cx="4091398" cy="881745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4091398" cy="843645"/>
            </a:xfrm>
            <a:custGeom>
              <a:avLst/>
              <a:gdLst/>
              <a:ahLst/>
              <a:cxnLst/>
              <a:rect l="l" t="t" r="r" b="b"/>
              <a:pathLst>
                <a:path w="4091398" h="843645" extrusionOk="0">
                  <a:moveTo>
                    <a:pt x="3881691" y="0"/>
                  </a:moveTo>
                  <a:lnTo>
                    <a:pt x="7744" y="0"/>
                  </a:lnTo>
                  <a:cubicBezTo>
                    <a:pt x="3467" y="0"/>
                    <a:pt x="0" y="3467"/>
                    <a:pt x="0" y="7744"/>
                  </a:cubicBezTo>
                  <a:lnTo>
                    <a:pt x="0" y="835902"/>
                  </a:lnTo>
                  <a:cubicBezTo>
                    <a:pt x="0" y="840178"/>
                    <a:pt x="3467" y="843645"/>
                    <a:pt x="7744" y="843645"/>
                  </a:cubicBezTo>
                  <a:lnTo>
                    <a:pt x="3881691" y="843645"/>
                  </a:lnTo>
                  <a:cubicBezTo>
                    <a:pt x="3886425" y="843645"/>
                    <a:pt x="3890741" y="840934"/>
                    <a:pt x="3892795" y="836669"/>
                  </a:cubicBezTo>
                  <a:lnTo>
                    <a:pt x="4089274" y="428799"/>
                  </a:lnTo>
                  <a:cubicBezTo>
                    <a:pt x="4091398" y="424390"/>
                    <a:pt x="4091398" y="419255"/>
                    <a:pt x="4089274" y="414846"/>
                  </a:cubicBezTo>
                  <a:lnTo>
                    <a:pt x="3892795" y="6976"/>
                  </a:lnTo>
                  <a:cubicBezTo>
                    <a:pt x="3890741" y="2711"/>
                    <a:pt x="3886425" y="0"/>
                    <a:pt x="3881691" y="0"/>
                  </a:cubicBezTo>
                  <a:close/>
                </a:path>
              </a:pathLst>
            </a:cu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5982" tIns="47978" rIns="95982" bIns="47978" anchor="t" anchorCtr="0">
              <a:noAutofit/>
            </a:bodyPr>
            <a:lstStyle/>
            <a:p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-38100"/>
              <a:ext cx="3978335" cy="881745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3332" tIns="53332" rIns="53332" bIns="53332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11200459" y="-231366"/>
            <a:ext cx="8583619" cy="8961102"/>
          </a:xfrm>
          <a:custGeom>
            <a:avLst/>
            <a:gdLst/>
            <a:ahLst/>
            <a:cxnLst/>
            <a:rect l="l" t="t" r="r" b="b"/>
            <a:pathLst>
              <a:path w="14468222" h="15104492" extrusionOk="0">
                <a:moveTo>
                  <a:pt x="5495925" y="0"/>
                </a:moveTo>
                <a:lnTo>
                  <a:pt x="231394" y="5815457"/>
                </a:lnTo>
                <a:cubicBezTo>
                  <a:pt x="140589" y="5915406"/>
                  <a:pt x="84201" y="6033643"/>
                  <a:pt x="60579" y="6156579"/>
                </a:cubicBezTo>
                <a:cubicBezTo>
                  <a:pt x="0" y="6472301"/>
                  <a:pt x="167386" y="6794246"/>
                  <a:pt x="458978" y="6946011"/>
                </a:cubicBezTo>
                <a:lnTo>
                  <a:pt x="10505822" y="15104492"/>
                </a:lnTo>
                <a:lnTo>
                  <a:pt x="14468222" y="15104492"/>
                </a:lnTo>
                <a:lnTo>
                  <a:pt x="1446822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0057" t="-7262" r="-39748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1"/>
          <p:cNvGrpSpPr/>
          <p:nvPr/>
        </p:nvGrpSpPr>
        <p:grpSpPr>
          <a:xfrm rot="-8476905">
            <a:off x="10513734" y="6987725"/>
            <a:ext cx="10335545" cy="1414128"/>
            <a:chOff x="0" y="-28575"/>
            <a:chExt cx="2882165" cy="394343"/>
          </a:xfrm>
        </p:grpSpPr>
        <p:sp>
          <p:nvSpPr>
            <p:cNvPr id="96" name="Google Shape;96;p1"/>
            <p:cNvSpPr/>
            <p:nvPr/>
          </p:nvSpPr>
          <p:spPr>
            <a:xfrm>
              <a:off x="0" y="0"/>
              <a:ext cx="2882165" cy="365768"/>
            </a:xfrm>
            <a:custGeom>
              <a:avLst/>
              <a:gdLst/>
              <a:ahLst/>
              <a:cxnLst/>
              <a:rect l="l" t="t" r="r" b="b"/>
              <a:pathLst>
                <a:path w="2882165" h="365768" extrusionOk="0">
                  <a:moveTo>
                    <a:pt x="2678965" y="0"/>
                  </a:moveTo>
                  <a:lnTo>
                    <a:pt x="0" y="0"/>
                  </a:lnTo>
                  <a:lnTo>
                    <a:pt x="203200" y="365768"/>
                  </a:lnTo>
                  <a:lnTo>
                    <a:pt x="2882165" y="365768"/>
                  </a:lnTo>
                  <a:lnTo>
                    <a:pt x="2678965" y="0"/>
                  </a:lnTo>
                  <a:close/>
                </a:path>
              </a:pathLst>
            </a:cu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5982" tIns="47978" rIns="95982" bIns="47978" anchor="t" anchorCtr="0">
              <a:noAutofit/>
            </a:bodyPr>
            <a:lstStyle/>
            <a:p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01600" y="-28575"/>
              <a:ext cx="2678965" cy="394343"/>
            </a:xfrm>
            <a:prstGeom prst="rect">
              <a:avLst/>
            </a:prstGeom>
            <a:gradFill>
              <a:gsLst>
                <a:gs pos="0">
                  <a:srgbClr val="29859E"/>
                </a:gs>
                <a:gs pos="80000">
                  <a:srgbClr val="36B0D0"/>
                </a:gs>
                <a:gs pos="100000">
                  <a:srgbClr val="33B3D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3332" tIns="53332" rIns="53332" bIns="53332" anchor="ctr" anchorCtr="0">
              <a:noAutofit/>
            </a:bodyPr>
            <a:lstStyle/>
            <a:p>
              <a:pPr algn="ctr">
                <a:lnSpc>
                  <a:spcPct val="108888"/>
                </a:lnSpc>
              </a:pPr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"/>
          <p:cNvGrpSpPr/>
          <p:nvPr/>
        </p:nvGrpSpPr>
        <p:grpSpPr>
          <a:xfrm rot="-8476905">
            <a:off x="12102583" y="8296445"/>
            <a:ext cx="7716888" cy="804982"/>
            <a:chOff x="0" y="-28575"/>
            <a:chExt cx="3117500" cy="325200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3117500" cy="296625"/>
            </a:xfrm>
            <a:custGeom>
              <a:avLst/>
              <a:gdLst/>
              <a:ahLst/>
              <a:cxnLst/>
              <a:rect l="l" t="t" r="r" b="b"/>
              <a:pathLst>
                <a:path w="3117500" h="296625" extrusionOk="0">
                  <a:moveTo>
                    <a:pt x="2914300" y="0"/>
                  </a:moveTo>
                  <a:lnTo>
                    <a:pt x="0" y="0"/>
                  </a:lnTo>
                  <a:lnTo>
                    <a:pt x="203200" y="296625"/>
                  </a:lnTo>
                  <a:lnTo>
                    <a:pt x="3117500" y="296625"/>
                  </a:lnTo>
                  <a:lnTo>
                    <a:pt x="2914300" y="0"/>
                  </a:lnTo>
                  <a:close/>
                </a:path>
              </a:pathLst>
            </a:cu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5982" tIns="47978" rIns="95982" bIns="47978" anchor="t" anchorCtr="0">
              <a:noAutofit/>
            </a:bodyPr>
            <a:lstStyle/>
            <a:p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28575"/>
              <a:ext cx="2914300" cy="325200"/>
            </a:xfrm>
            <a:prstGeom prst="rect">
              <a:avLst/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53332" tIns="53332" rIns="53332" bIns="53332" anchor="ctr" anchorCtr="0">
              <a:noAutofit/>
            </a:bodyPr>
            <a:lstStyle/>
            <a:p>
              <a:pPr algn="ctr">
                <a:lnSpc>
                  <a:spcPct val="108888"/>
                </a:lnSpc>
              </a:pPr>
              <a:endParaRPr sz="18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 txBox="1"/>
          <p:nvPr/>
        </p:nvSpPr>
        <p:spPr>
          <a:xfrm>
            <a:off x="-2927103" y="5580118"/>
            <a:ext cx="9386829" cy="147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332" tIns="53332" rIns="53332" bIns="53332" anchor="ctr" anchorCtr="0">
            <a:noAutofit/>
          </a:bodyPr>
          <a:lstStyle/>
          <a:p>
            <a:pPr algn="ctr">
              <a:lnSpc>
                <a:spcPct val="147722"/>
              </a:lnSpc>
            </a:pPr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5038885" y="1521177"/>
            <a:ext cx="3131313" cy="2658719"/>
          </a:xfrm>
          <a:custGeom>
            <a:avLst/>
            <a:gdLst/>
            <a:ahLst/>
            <a:cxnLst/>
            <a:rect l="l" t="t" r="r" b="b"/>
            <a:pathLst>
              <a:path w="1498575" h="1084499" extrusionOk="0">
                <a:moveTo>
                  <a:pt x="0" y="0"/>
                </a:moveTo>
                <a:lnTo>
                  <a:pt x="1498575" y="0"/>
                </a:lnTo>
                <a:lnTo>
                  <a:pt x="1498575" y="1084499"/>
                </a:lnTo>
                <a:lnTo>
                  <a:pt x="0" y="1084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9828" t="-12289" r="-7410" b="-49714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423888" y="4432030"/>
            <a:ext cx="12034879" cy="2132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2800"/>
            </a:pPr>
            <a:r>
              <a:rPr lang="ru-RU" sz="461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«ІШКІ АУДИТ»  </a:t>
            </a:r>
            <a:r>
              <a:rPr lang="ru-RU" sz="461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endParaRPr lang="ru-RU" sz="2520" dirty="0"/>
          </a:p>
          <a:p>
            <a:pPr lvl="0" algn="ctr">
              <a:buSzPts val="2800"/>
            </a:pPr>
            <a:r>
              <a:rPr lang="ru-RU" sz="461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en-US" sz="461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 DENETİM" </a:t>
            </a:r>
            <a:r>
              <a:rPr lang="en-US" sz="4619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endParaRPr lang="kk-KZ" sz="4619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2800"/>
            </a:pPr>
            <a:endParaRPr lang="en-US" sz="4619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4238768" y="10078336"/>
            <a:ext cx="10682575" cy="5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335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Түркістан</a:t>
            </a:r>
            <a:r>
              <a:rPr lang="ru-RU" sz="335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2025</a:t>
            </a:r>
            <a:endParaRPr sz="293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"/>
          <p:cNvSpPr/>
          <p:nvPr/>
        </p:nvSpPr>
        <p:spPr>
          <a:xfrm rot="-7900795">
            <a:off x="-1475490" y="-262969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 rot="-2325046">
            <a:off x="2396098" y="703377"/>
            <a:ext cx="2860812" cy="2639942"/>
          </a:xfrm>
          <a:prstGeom prst="roundRect">
            <a:avLst>
              <a:gd name="adj" fmla="val 16667"/>
            </a:avLst>
          </a:prstGeom>
          <a:solidFill>
            <a:srgbClr val="FDE9D8">
              <a:alpha val="51764"/>
            </a:srgbClr>
          </a:solidFill>
          <a:ln>
            <a:noFill/>
          </a:ln>
        </p:spPr>
        <p:txBody>
          <a:bodyPr spcFirstLastPara="1" wrap="square" lIns="95982" tIns="47978" rIns="95982" bIns="47978" anchor="ctr" anchorCtr="0">
            <a:noAutofit/>
          </a:bodyPr>
          <a:lstStyle/>
          <a:p>
            <a:pPr algn="ctr"/>
            <a:endParaRPr sz="18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Целевая аудитория со сплошной заливкой">
            <a:extLst>
              <a:ext uri="{FF2B5EF4-FFF2-40B4-BE49-F238E27FC236}">
                <a16:creationId xmlns:a16="http://schemas.microsoft.com/office/drawing/2014/main" id="{B8524F9C-E749-425B-951E-06B1B49CB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0" y="6537119"/>
            <a:ext cx="4835238" cy="48352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096D23-1E8C-4C97-8B52-F2607C07D06F}"/>
              </a:ext>
            </a:extLst>
          </p:cNvPr>
          <p:cNvSpPr/>
          <p:nvPr/>
        </p:nvSpPr>
        <p:spPr>
          <a:xfrm>
            <a:off x="5328799" y="8046982"/>
            <a:ext cx="8121399" cy="1727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 </a:t>
            </a:r>
            <a:r>
              <a:rPr lang="ru-RU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сенен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seninle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başlar</a:t>
            </a:r>
            <a:endParaRPr lang="ru-KZ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-25996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485119" y="1047464"/>
            <a:ext cx="9014319" cy="975229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Konusu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(100%).</a:t>
            </a:r>
            <a:b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Uyuşmazlık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</a:t>
            </a:r>
            <a:r>
              <a:rPr lang="ru-RU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(160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339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önemsiz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</a:t>
            </a:r>
            <a:r>
              <a:rPr lang="en-US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hedeflerine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ulaşamaması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(%56,3'ü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göstergelerini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gerçekleştiremedi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(%45,8).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Geliştirilen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minor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(%50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Dersler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(ESG 1.3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1.7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üyelerinin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kapsayıcı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(%90)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yapay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zeka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(%95)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konularında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yeterlilik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sertifikalarının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sitesinde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erişilebilir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olmaması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seçmeli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katalogları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%41,7,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%43,8).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sınırlı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çalışmaları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öğretim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üyelerinin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yeterlilik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</a:t>
            </a:r>
            <a:r>
              <a:rPr lang="en-US" sz="2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550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lang="en-US" sz="255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50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gerekliliklerine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uymaması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kalitesinin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düşüklüğü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memnuniyet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seviyesinin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düşüklüğü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55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risk).</a:t>
            </a:r>
          </a:p>
          <a:p>
            <a:endParaRPr lang="ru-RU" sz="25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1" y="1047464"/>
            <a:ext cx="9885396" cy="975229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 lvl="1">
              <a:lnSpc>
                <a:spcPct val="107000"/>
              </a:lnSpc>
              <a:spcAft>
                <a:spcPts val="840"/>
              </a:spcAft>
              <a:buSzPts val="1000"/>
              <a:tabLst>
                <a:tab pos="661957" algn="l"/>
                <a:tab pos="959937" algn="l"/>
              </a:tabLst>
            </a:pPr>
            <a:r>
              <a:rPr lang="ru-RU" sz="2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5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2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 кафедра (100%).</a:t>
            </a:r>
          </a:p>
          <a:p>
            <a:pPr marL="379975" lvl="1">
              <a:lnSpc>
                <a:spcPct val="107000"/>
              </a:lnSpc>
              <a:spcAft>
                <a:spcPts val="840"/>
              </a:spcAft>
              <a:buSzPts val="1000"/>
              <a:tabLst>
                <a:tab pos="661957" algn="l"/>
                <a:tab pos="959937" algn="l"/>
              </a:tabLst>
            </a:pPr>
            <a:r>
              <a:rPr lang="ru-RU" sz="25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2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</a:t>
            </a:r>
            <a:r>
              <a:rPr lang="ru-RU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 (160 </a:t>
            </a:r>
            <a:r>
              <a:rPr lang="ru-RU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339 </a:t>
            </a:r>
            <a:r>
              <a:rPr lang="ru-RU" sz="255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елеусіз</a:t>
            </a:r>
            <a:r>
              <a:rPr lang="ru-RU" sz="2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79975"/>
            <a:r>
              <a:rPr lang="ru-RU" sz="2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 МӘСЕЛЕЛЕР:</a:t>
            </a:r>
            <a:endParaRPr lang="ru-KZ" sz="25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сапа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жете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алмауы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(56,3%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индикаторларын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орындамаған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сараптаманың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(45,8%).</a:t>
            </a:r>
            <a:r>
              <a:rPr lang="en-US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жасалғанымен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асырылмауы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бар). 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Ғылыми-зерттеу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жобаларының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жоқтығы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(50%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кафедрада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Студенттерге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пәндері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жүргізілмеуі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ESG 1.3, 1.7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ұсынымдарына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Оқытушылардың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(90%)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(95%)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курстардан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өтпеуі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сайтта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элективті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каталогтар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41,7%,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43,8%).</a:t>
            </a:r>
          </a:p>
          <a:p>
            <a:pPr marL="795999" indent="-514350">
              <a:buFont typeface="+mj-lt"/>
              <a:buAutoNum type="arabicParenR"/>
            </a:pP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оқытушылардың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1649"/>
            <a:r>
              <a:rPr lang="en-US" sz="255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  <a:r>
              <a:rPr lang="en-US" sz="255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5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0" indent="-45720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бағдарламаларының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аккредитация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келмеуі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723900" indent="-45720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723900" indent="-457200">
              <a:buFont typeface="+mj-lt"/>
              <a:buAutoNum type="arabicParenR"/>
            </a:pP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қанағаттану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5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5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1649" lvl="1"/>
            <a:endParaRPr lang="ru-RU" sz="2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 Same Side Corner Rectangle 9">
            <a:extLst>
              <a:ext uri="{FF2B5EF4-FFF2-40B4-BE49-F238E27FC236}">
                <a16:creationId xmlns:a16="http://schemas.microsoft.com/office/drawing/2014/main" id="{2966A7DD-E7E2-4749-887B-8328C8F6D078}"/>
              </a:ext>
            </a:extLst>
          </p:cNvPr>
          <p:cNvSpPr/>
          <p:nvPr/>
        </p:nvSpPr>
        <p:spPr>
          <a:xfrm>
            <a:off x="943575" y="220130"/>
            <a:ext cx="18154650" cy="686986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11" name="Рисунок 10" descr="Книги со сплошной заливкой">
            <a:extLst>
              <a:ext uri="{FF2B5EF4-FFF2-40B4-BE49-F238E27FC236}">
                <a16:creationId xmlns:a16="http://schemas.microsoft.com/office/drawing/2014/main" id="{2E9BE14F-3F89-4E8D-A434-2C18527A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14937" y="-25996"/>
            <a:ext cx="1633219" cy="16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1" y="-2"/>
            <a:ext cx="19799300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449362" y="1094736"/>
            <a:ext cx="9081601" cy="9662946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Fakültelerde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gösterge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takibini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materyallerine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uzmanlar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SOP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takvimini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başlatmak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taleplerine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uyarlamak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Araştırma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başvurularını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kadroyu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anketler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ederken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dikkate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yeterlilik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artırımı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kapsayıcı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zeka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zorunlu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hale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sayfalarında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materyallerinin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erişilebilirliğini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içeriğin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güncelliğini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hakkında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sayfa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içeriği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630889" y="8935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89" y="1136816"/>
            <a:ext cx="9550136" cy="9662946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/>
              <a:buAutoNum type="arabicParenR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Факультеттерде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индикаторлардың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мониторингтеу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сарапшылар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актісін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рәсімдеу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сұранысына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ҒЗЖ: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гранттық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өтінімдерді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ПОҚ-ты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сауалнамаға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сауалнамаларды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ПОҚ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беттерінде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қолжетімділігін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сайт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Font typeface="Arial"/>
              <a:buAutoNum type="arabicParenR"/>
            </a:pP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беттерді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әзірленсін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бекітілсін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lvl="1" indent="579962">
              <a:buFont typeface="+mj-lt"/>
              <a:buAutoNum type="arabicParenR"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Зал заседаний со сплошной заливкой">
            <a:extLst>
              <a:ext uri="{FF2B5EF4-FFF2-40B4-BE49-F238E27FC236}">
                <a16:creationId xmlns:a16="http://schemas.microsoft.com/office/drawing/2014/main" id="{4701FE53-A540-403E-B0A8-E81708199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89303" y="568408"/>
            <a:ext cx="1694554" cy="16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1" y="14989"/>
            <a:ext cx="19732550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7E4564F7-FA45-45FA-B04B-A67A4F706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39844"/>
              </p:ext>
            </p:extLst>
          </p:nvPr>
        </p:nvGraphicFramePr>
        <p:xfrm>
          <a:off x="630889" y="1038998"/>
          <a:ext cx="18594972" cy="9671412"/>
        </p:xfrm>
        <a:graphic>
          <a:graphicData uri="http://schemas.openxmlformats.org/drawingml/2006/table">
            <a:tbl>
              <a:tblPr firstRow="1" bandRow="1">
                <a:tableStyleId>{DE794777-E9BE-4D3F-9DF4-F06535A290DD}</a:tableStyleId>
              </a:tblPr>
              <a:tblGrid>
                <a:gridCol w="9297486">
                  <a:extLst>
                    <a:ext uri="{9D8B030D-6E8A-4147-A177-3AD203B41FA5}">
                      <a16:colId xmlns:a16="http://schemas.microsoft.com/office/drawing/2014/main" val="2142707927"/>
                    </a:ext>
                  </a:extLst>
                </a:gridCol>
                <a:gridCol w="9297486">
                  <a:extLst>
                    <a:ext uri="{9D8B030D-6E8A-4147-A177-3AD203B41FA5}">
                      <a16:colId xmlns:a16="http://schemas.microsoft.com/office/drawing/2014/main" val="418359444"/>
                    </a:ext>
                  </a:extLst>
                </a:gridCol>
              </a:tblGrid>
              <a:tr h="9671412"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Кафедралардан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ұсыныстар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өтініштер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саны: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ru-RU" sz="2800" b="1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ұсыныс</a:t>
                      </a:r>
                      <a:r>
                        <a:rPr lang="ru-RU" sz="2800" b="1" u="sng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sng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(35,9%) –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материалдық-техникалық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базаны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жақсартуға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16 (20,5%) –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біліктілікті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арттыруға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10 (12,8%) –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белсенділікке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қатысты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Материалдық-техникалық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база: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Ескірген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компьютерлер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проекторлар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интерактивті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панельдердің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процесінің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сапасын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айтарлықтай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шектейді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Біліктілікті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арттыру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курстары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Қаржыландырудың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жеткіліксіздігі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курстардың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қолжетімсіздігі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оқытушылардың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кәсіби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дамуын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тежейді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белсенділік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жарияланымдарды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қолдаудың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гранттарға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жеткіліксіздігі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университеттің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рейтингін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төмендетеді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Оқытушыларды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қолдау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Мотивацияның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сыйақылар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марапаттардың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болмауы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қызметкерлердің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белсенділігін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төмендетеді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14350" indent="-514350">
                        <a:buFont typeface="+mj-lt"/>
                        <a:buAutoNum type="arabicParenR"/>
                      </a:pPr>
                      <a:r>
                        <a:rPr lang="ru-RU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Инфрақұрылым</a:t>
                      </a:r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Аудиториялардың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нашар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жағдайы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кабинеттердің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жетіспеушілігі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баяу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интернет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тиімді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қиындатады</a:t>
                      </a:r>
                      <a:r>
                        <a:rPr lang="ru-RU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Bölümlerden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gelen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talep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iyileştirme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önerilerinin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sayısı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Toplamda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78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öneri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sunulmuştur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Bunların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28’i (%35,9)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maddi-teknik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altyapıya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16’sı (%20,5)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yeterlilik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artırmaya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10’u (%12,8)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bilimsel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faaliyete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ilişkindir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Maddi-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teknik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altyapı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Eski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bilgisayarlar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projeksiyon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cihazları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etkileşimli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panellerin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eksikliği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eğitim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sürecinin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kalitesini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ciddi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şekilde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kısıtlıyor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Yeterlilik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artırma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kursları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Finansmanın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yetersizliği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kurslara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erişimin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sınırlı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olması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öğretim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elemanlarının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mesleki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gelişimini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engelliyor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Bilimsel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faaliyet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Yayın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desteğinin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hibe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projelerine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katılımın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yetersizliği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üniversitenin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itibarını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düşürüyor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Öğretim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elemanlarına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sosyal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destek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Motivasyon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ödüllendirme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teşviklerin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eksikliği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çalışanların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bağlılığını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azaltıyor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 marL="1047750" marR="0" indent="-5143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900" b="1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Altyapı</a:t>
                      </a:r>
                      <a:r>
                        <a:rPr lang="en-US" sz="2900" b="1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Dersliklerin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kötü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durumu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oda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yetersizliği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yavaş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internet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verimli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çalışmayı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900" b="0" i="0" u="none" strike="noStrike" cap="none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zorlaştırıyor</a:t>
                      </a:r>
                      <a:r>
                        <a:rPr lang="en-US" sz="2900" b="0" i="0" u="none" strike="noStrike" cap="none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endParaRPr lang="ru-KZ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6012"/>
                  </a:ext>
                </a:extLst>
              </a:tr>
            </a:tbl>
          </a:graphicData>
        </a:graphic>
      </p:graphicFrame>
      <p:sp>
        <p:nvSpPr>
          <p:cNvPr id="11" name="Round Same Side Corner Rectangle 9">
            <a:extLst>
              <a:ext uri="{FF2B5EF4-FFF2-40B4-BE49-F238E27FC236}">
                <a16:creationId xmlns:a16="http://schemas.microsoft.com/office/drawing/2014/main" id="{AE34D107-9B6D-4411-BA29-B5D2B02C846E}"/>
              </a:ext>
            </a:extLst>
          </p:cNvPr>
          <p:cNvSpPr/>
          <p:nvPr/>
        </p:nvSpPr>
        <p:spPr>
          <a:xfrm>
            <a:off x="630889" y="89353"/>
            <a:ext cx="18537523" cy="581207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өтініштер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Bölümlerden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gelen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talep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iyileştirme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önerilerinin</a:t>
            </a:r>
            <a:r>
              <a:rPr lang="en-US" sz="3200" b="1" i="0" u="none" strike="noStrike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80986" y="35224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732631" y="1657599"/>
            <a:ext cx="16027622" cy="6602220"/>
          </a:xfrm>
          <a:prstGeom prst="round2SameRect">
            <a:avLst>
              <a:gd name="adj1" fmla="val 21479"/>
              <a:gd name="adj2" fmla="val 0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(Жата</a:t>
            </a:r>
            <a:r>
              <a:rPr lang="kk-KZ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қханалар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)</a:t>
            </a:r>
          </a:p>
          <a:p>
            <a:pPr algn="ctr">
              <a:buSzPts val="1800"/>
            </a:pP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Аудиттің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05.12.2024 – 05.01.2025.</a:t>
            </a:r>
            <a:endParaRPr lang="ru-KZ" sz="503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buSzPts val="1800"/>
            </a:pPr>
            <a:endParaRPr lang="ru-RU" sz="5039" b="1" dirty="0">
              <a:solidFill>
                <a:srgbClr val="002060"/>
              </a:solidFill>
              <a:latin typeface="Times New Roman"/>
              <a:cs typeface="Times New Roman"/>
              <a:sym typeface="Times New Roman"/>
            </a:endParaRPr>
          </a:p>
          <a:p>
            <a:pPr algn="ctr">
              <a:buSzPts val="1800"/>
            </a:pP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Yurtlar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</a:t>
            </a:r>
            <a:endParaRPr lang="kk-KZ" sz="629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ts val="1800"/>
            </a:pP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05.12.2024 – 05.01.2025</a:t>
            </a:r>
            <a:endParaRPr lang="en-US" sz="503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 algn="ctr">
              <a:buSzPts val="1800"/>
            </a:pPr>
            <a:endParaRPr lang="en-US" sz="6299" b="1" dirty="0">
              <a:solidFill>
                <a:srgbClr val="C0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7" name="Рисунок 6" descr="Город со сплошной заливкой">
            <a:extLst>
              <a:ext uri="{FF2B5EF4-FFF2-40B4-BE49-F238E27FC236}">
                <a16:creationId xmlns:a16="http://schemas.microsoft.com/office/drawing/2014/main" id="{22B54C98-8EB1-4B42-A53B-383921B45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9638" y="6272012"/>
            <a:ext cx="4796846" cy="4796846"/>
          </a:xfrm>
          <a:prstGeom prst="rect">
            <a:avLst/>
          </a:prstGeom>
        </p:spPr>
      </p:pic>
      <p:pic>
        <p:nvPicPr>
          <p:cNvPr id="3" name="Рисунок 2" descr="Сон со сплошной заливкой">
            <a:extLst>
              <a:ext uri="{FF2B5EF4-FFF2-40B4-BE49-F238E27FC236}">
                <a16:creationId xmlns:a16="http://schemas.microsoft.com/office/drawing/2014/main" id="{2A8DE672-AAED-4BDF-ABDA-9ACAB9BE5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6302" y="7949974"/>
            <a:ext cx="2911008" cy="2911008"/>
          </a:xfrm>
          <a:prstGeom prst="rect">
            <a:avLst/>
          </a:prstGeom>
        </p:spPr>
      </p:pic>
      <p:pic>
        <p:nvPicPr>
          <p:cNvPr id="11" name="Рисунок 10" descr="Сон со сплошной заливкой">
            <a:extLst>
              <a:ext uri="{FF2B5EF4-FFF2-40B4-BE49-F238E27FC236}">
                <a16:creationId xmlns:a16="http://schemas.microsoft.com/office/drawing/2014/main" id="{7114B532-9ECF-456C-BBB3-3BA6509CC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49245" y="7853530"/>
            <a:ext cx="2911008" cy="29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-25996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379639" y="1047464"/>
            <a:ext cx="8788773" cy="975229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DENETLENEN ALANLAR: 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yurdu</a:t>
            </a:r>
            <a:endParaRPr lang="ru-RU" sz="2729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638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SONUÇLAR:</a:t>
            </a:r>
          </a:p>
          <a:p>
            <a:pPr indent="274638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önemsiz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79975"/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SORUNLAR:</a:t>
            </a:r>
          </a:p>
          <a:p>
            <a:pPr marL="379975"/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tahliye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(No:1,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Kentav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Şimkent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No:2).</a:t>
            </a:r>
          </a:p>
          <a:p>
            <a:pPr marL="379975"/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Erişilebilirlik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rampa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 (No:1, No:6, No:5, No:2, No:3).</a:t>
            </a:r>
          </a:p>
          <a:p>
            <a:pPr marL="379975"/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Hijyen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Kuralları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Yurtlarda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hijyen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ihlali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gözlemlendi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Tesisatı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kabloları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 (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Kentav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No:6).</a:t>
            </a:r>
          </a:p>
          <a:p>
            <a:pPr marL="379975"/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Şimkent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No:5).</a:t>
            </a:r>
          </a:p>
          <a:p>
            <a:pPr marL="379975"/>
            <a:r>
              <a:rPr lang="ru-RU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RİSKLER:</a:t>
            </a:r>
          </a:p>
          <a:p>
            <a:pPr marL="379975"/>
            <a:r>
              <a:rPr lang="ru-RU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Kaza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tesisatı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arızaları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kaza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artırmaktadır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Enfeksiyon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Hijyen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ihlali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yayılmasına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Gerilim</a:t>
            </a:r>
            <a:r>
              <a:rPr lang="en-US" sz="2729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eşyaları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şikayetlere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cevap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verilmemesi</a:t>
            </a:r>
            <a:endParaRPr lang="en-US" sz="2729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89" y="1047464"/>
            <a:ext cx="9550136" cy="975229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endParaRPr lang="ru-RU" sz="3359" b="1" dirty="0">
              <a:latin typeface="Times New Roman"/>
              <a:cs typeface="Times New Roman"/>
            </a:endParaRPr>
          </a:p>
          <a:p>
            <a:pPr marL="379975"/>
            <a:endParaRPr lang="ru-RU" sz="26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1624" indent="-479969">
              <a:buFont typeface="+mj-lt"/>
              <a:buAutoNum type="arabicPeriod"/>
            </a:pP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ЖҮРГІЗІЛГЕН НЫСАНДАР: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жатақханасы</a:t>
            </a:r>
            <a:r>
              <a:rPr lang="kk-KZ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61624" indent="-479969">
              <a:buFont typeface="+mj-lt"/>
              <a:buAutoNum type="arabicPeriod"/>
            </a:pP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НӘТИЖЕЛЕР: </a:t>
            </a:r>
            <a:r>
              <a:rPr lang="ru-RU" sz="293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93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</a:t>
            </a:r>
            <a:r>
              <a:rPr lang="ru-RU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(8 </a:t>
            </a:r>
            <a:r>
              <a:rPr lang="ru-RU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45 </a:t>
            </a:r>
            <a:r>
              <a:rPr lang="ru-RU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елеусіз</a:t>
            </a:r>
            <a:r>
              <a:rPr lang="ru-RU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62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2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 СӘЙКЕССІЗДІКТЕР: </a:t>
            </a:r>
          </a:p>
          <a:p>
            <a:pPr marL="181655" indent="381642"/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эвакуациялау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сызбалары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(№1,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Кентау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№2).</a:t>
            </a:r>
            <a:endParaRPr lang="ru-KZ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/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Инклюзивтілік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пандустар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жетіспейді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(№1, №6, №5, №2, №3).</a:t>
            </a:r>
            <a:endParaRPr lang="ru-KZ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/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сымдары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(Кентау, №6).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жабдықтардың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</a:t>
            </a:r>
            <a:endParaRPr lang="ru-KZ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/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  <a:r>
              <a:rPr lang="en-US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көрсетуші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</a:t>
            </a: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№5).</a:t>
            </a:r>
            <a:endParaRPr lang="ru-RU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>
              <a:lnSpc>
                <a:spcPct val="107000"/>
              </a:lnSpc>
              <a:spcBef>
                <a:spcPts val="210"/>
              </a:spcBef>
            </a:pPr>
            <a:r>
              <a:rPr lang="ru-RU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ҚАУІПТЕР:</a:t>
            </a:r>
            <a:endParaRPr lang="ru-KZ" sz="2625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>
              <a:tabLst>
                <a:tab pos="479969" algn="l"/>
              </a:tabLst>
            </a:pPr>
            <a:r>
              <a:rPr lang="ru-RU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Апат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жабдықтардың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625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>
              <a:tabLst>
                <a:tab pos="479969" algn="l"/>
              </a:tabLst>
            </a:pPr>
            <a:r>
              <a:rPr lang="ru-RU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нормалардың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625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>
              <a:tabLst>
                <a:tab pos="479969" algn="l"/>
              </a:tabLst>
            </a:pPr>
            <a:r>
              <a:rPr lang="ru-RU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шиеленіс</a:t>
            </a:r>
            <a:r>
              <a:rPr lang="en-US" sz="2625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жабдықтардың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жетіспеушілігі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тұрғындардың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шағымдарына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берілмеуі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наразылық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</a:t>
            </a:r>
            <a:r>
              <a:rPr lang="en-US" sz="2625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25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endParaRPr lang="ru-KZ" sz="2625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975">
              <a:tabLst>
                <a:tab pos="661957" algn="l"/>
              </a:tabLst>
            </a:pPr>
            <a:r>
              <a:rPr lang="en-US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KZ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975"/>
            <a:endParaRPr lang="ru-KZ" sz="262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 Same Side Corner Rectangle 9">
            <a:extLst>
              <a:ext uri="{FF2B5EF4-FFF2-40B4-BE49-F238E27FC236}">
                <a16:creationId xmlns:a16="http://schemas.microsoft.com/office/drawing/2014/main" id="{8D72A541-3164-4020-B796-0AFF1DF94F8D}"/>
              </a:ext>
            </a:extLst>
          </p:cNvPr>
          <p:cNvSpPr/>
          <p:nvPr/>
        </p:nvSpPr>
        <p:spPr>
          <a:xfrm>
            <a:off x="943575" y="220130"/>
            <a:ext cx="18154650" cy="686986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11" name="Рисунок 10" descr="Город со сплошной заливкой">
            <a:extLst>
              <a:ext uri="{FF2B5EF4-FFF2-40B4-BE49-F238E27FC236}">
                <a16:creationId xmlns:a16="http://schemas.microsoft.com/office/drawing/2014/main" id="{8F184C75-5204-4166-A7B5-798971AB8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73728" y="167483"/>
            <a:ext cx="1759961" cy="175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209472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675917" y="1181592"/>
            <a:ext cx="8621678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Risklerin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Tahliye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sorunlarının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tahliye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sakinleri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tahliye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tatbikatları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tesisatı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Kentav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No:6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yurtlarında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kabloları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tesisatının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kontrolünü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yaparak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eskiyen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Erişilebilirliği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yurtta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(No:1, No:6, No:5, No:2, No:3)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rampalar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Yurtlarda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asansör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kaldırıcıların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kurulumunu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tamamlama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Şimkent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No:5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yükünü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kamerası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çalışmıyor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kilit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gerekiyor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88" y="1254678"/>
            <a:ext cx="9550136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Эвакуация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эвакуациялау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сызбаларын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персонал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оқу-жаттығу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Кентау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№6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жатақханаларда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сымдарды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оқшаулау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желілерінің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ескірген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Қолжетімділікті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(№1, №6, №5, №2, №3)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пандустар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Жатақханаларда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көтергіш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құрылғылар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Персоналды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Шымкент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жетіспейтін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lvl="1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ресурстармен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125" lvl="1" indent="-365125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Бейнебақылау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істемейді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қамтуды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ound Same Side Corner Rectangle 9">
            <a:extLst>
              <a:ext uri="{FF2B5EF4-FFF2-40B4-BE49-F238E27FC236}">
                <a16:creationId xmlns:a16="http://schemas.microsoft.com/office/drawing/2014/main" id="{2513A850-3CA6-482F-94B2-709701C57BF2}"/>
              </a:ext>
            </a:extLst>
          </p:cNvPr>
          <p:cNvSpPr/>
          <p:nvPr/>
        </p:nvSpPr>
        <p:spPr>
          <a:xfrm>
            <a:off x="477680" y="20947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Контрольный список со сплошной заливкой">
            <a:extLst>
              <a:ext uri="{FF2B5EF4-FFF2-40B4-BE49-F238E27FC236}">
                <a16:creationId xmlns:a16="http://schemas.microsoft.com/office/drawing/2014/main" id="{20F3EA1F-B456-48D5-9FBE-6E428F2EF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5018" y="2211005"/>
            <a:ext cx="1331546" cy="133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80986" y="35224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732631" y="1657599"/>
            <a:ext cx="16027622" cy="6602220"/>
          </a:xfrm>
          <a:prstGeom prst="round2SameRect">
            <a:avLst>
              <a:gd name="adj1" fmla="val 21479"/>
              <a:gd name="adj2" fmla="val 0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(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Құрылымдық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бөлімшелер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)</a:t>
            </a:r>
          </a:p>
          <a:p>
            <a:pPr algn="ctr">
              <a:buSzPts val="1800"/>
            </a:pP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Аудиттің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05.1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.2024 – 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503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buSzPts val="1800"/>
            </a:pPr>
            <a:endParaRPr lang="ru-RU" sz="5039" b="1" dirty="0">
              <a:solidFill>
                <a:srgbClr val="002060"/>
              </a:solidFill>
              <a:latin typeface="Times New Roman"/>
              <a:cs typeface="Times New Roman"/>
              <a:sym typeface="Times New Roman"/>
            </a:endParaRPr>
          </a:p>
          <a:p>
            <a:pPr algn="ctr">
              <a:buSzPts val="1800"/>
            </a:pP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Birimlerin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</a:t>
            </a:r>
            <a:endParaRPr lang="kk-KZ" sz="629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ts val="1800"/>
            </a:pP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</a:t>
            </a:r>
            <a:r>
              <a:rPr lang="kk-KZ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.2024 – </a:t>
            </a:r>
            <a:r>
              <a:rPr lang="kk-KZ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</a:t>
            </a:r>
            <a:r>
              <a:rPr lang="kk-KZ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503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0" algn="ctr">
              <a:buSzPts val="1800"/>
            </a:pPr>
            <a:endParaRPr lang="en-US" sz="6299" b="1" dirty="0">
              <a:solidFill>
                <a:srgbClr val="C0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6" name="Рисунок 5" descr="Группа людей со сплошной заливкой">
            <a:extLst>
              <a:ext uri="{FF2B5EF4-FFF2-40B4-BE49-F238E27FC236}">
                <a16:creationId xmlns:a16="http://schemas.microsoft.com/office/drawing/2014/main" id="{5C794D52-243F-4E62-B602-8471B043D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1066" y="7476953"/>
            <a:ext cx="2785999" cy="2785999"/>
          </a:xfrm>
          <a:prstGeom prst="rect">
            <a:avLst/>
          </a:prstGeom>
        </p:spPr>
      </p:pic>
      <p:pic>
        <p:nvPicPr>
          <p:cNvPr id="9" name="Рисунок 8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818DAE4F-CDD8-49D3-8FFA-61FB80BC4F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68288" y="8389677"/>
            <a:ext cx="2138733" cy="2138733"/>
          </a:xfrm>
          <a:prstGeom prst="rect">
            <a:avLst/>
          </a:prstGeom>
        </p:spPr>
      </p:pic>
      <p:pic>
        <p:nvPicPr>
          <p:cNvPr id="13" name="Рисунок 12" descr="Школа со сплошной заливкой">
            <a:extLst>
              <a:ext uri="{FF2B5EF4-FFF2-40B4-BE49-F238E27FC236}">
                <a16:creationId xmlns:a16="http://schemas.microsoft.com/office/drawing/2014/main" id="{5DFC07EE-BF45-4137-907C-B8A226FB3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55031" y="7994633"/>
            <a:ext cx="2663636" cy="26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-25996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439638" y="1453754"/>
            <a:ext cx="8838962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4638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DENETLENEN ALANLAR:</a:t>
            </a:r>
          </a:p>
          <a:p>
            <a:pPr indent="274638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638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SONUÇLAR:</a:t>
            </a:r>
          </a:p>
          <a:p>
            <a:pPr indent="274638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235 (128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107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önemsiz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274638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TESPIT EDILEN UYUMSUZLUKLAR: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%61,9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düzenleyici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erişilemez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%66,7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yok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güncellenmemiş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%63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onaylanmış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%58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toplantı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tutanakları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sunulmamış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%46,9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önceden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giderilmemiş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sağlığı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defteri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yalnızca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%56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tutulmaktadır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Sadece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%14,8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mesleki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faaliyetlerine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katılmış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%39,5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yetkileri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belirlenmemiş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%30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ofislerin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donanımı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-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dolaşımı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otomatikleştirilmemiş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2" y="1453755"/>
            <a:ext cx="9881164" cy="9314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1624" indent="-479969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ЖҮРГІЗІЛГЕН НЫСАНДАР: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Университеттің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dirty="0">
                <a:solidFill>
                  <a:schemeClr val="tx1"/>
                </a:solidFill>
                <a:latin typeface="Times New Roman"/>
                <a:cs typeface="Times New Roman"/>
              </a:rPr>
              <a:t>қ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cs typeface="Times New Roman"/>
              </a:rPr>
              <a:t>ұрылымдық</a:t>
            </a: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/>
                <a:cs typeface="Times New Roman"/>
              </a:rPr>
              <a:t>бөлімшелер</a:t>
            </a:r>
            <a:r>
              <a:rPr lang="ru-RU" sz="2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</a:p>
          <a:p>
            <a:pPr marL="661624" indent="-479969">
              <a:buFont typeface="+mj-lt"/>
              <a:buAutoNum type="arabicPeriod"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НӘТИЖЕЛЕР: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( 128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107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елеусіз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АНЫҚТАЛҒАН СӘЙКЕССІЗДІКТЕР: 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61,9%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нормативтік-құқықтық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қолжетімсіз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66,7%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тізілімі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жаңартылмаған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63%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бекітілген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отырыстар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хаттамалары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58%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46,9%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жойылмаған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журналы тек 56%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жүргізіледі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 14,8%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біліктілікті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іс-шараларына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қатысқан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39,5%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өкілеттіктері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ресми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бөлінбеген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кабинеттердің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ескірген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indent="-479969">
              <a:buFont typeface="Symbol" panose="05050102010706020507" pitchFamily="18" charset="2"/>
              <a:buChar char="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автоматтандырылмаған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Same Side Corner Rectangle 9">
            <a:extLst>
              <a:ext uri="{FF2B5EF4-FFF2-40B4-BE49-F238E27FC236}">
                <a16:creationId xmlns:a16="http://schemas.microsoft.com/office/drawing/2014/main" id="{249535EB-D827-4789-ADA6-1217DEAECF5C}"/>
              </a:ext>
            </a:extLst>
          </p:cNvPr>
          <p:cNvSpPr/>
          <p:nvPr/>
        </p:nvSpPr>
        <p:spPr>
          <a:xfrm>
            <a:off x="943575" y="220130"/>
            <a:ext cx="18154650" cy="686986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209473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818466" y="1453754"/>
            <a:ext cx="8349946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r>
              <a:rPr 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RİSKLER:</a:t>
            </a:r>
          </a:p>
          <a:p>
            <a:pPr marL="894325" indent="-514350">
              <a:buFont typeface="+mj-lt"/>
              <a:buAutoNum type="arabicParenR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verimsizlik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yönetiminde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aksaklıklar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uygulanmasında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gecikmeler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Font typeface="+mj-lt"/>
              <a:buAutoNum type="arabicParenR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sürekli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izlenmemesi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düzeltilmemesi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biriken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beklenmedik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denetimlere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açma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Font typeface="+mj-lt"/>
              <a:buAutoNum type="arabicParenR"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kaybı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adımlarının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otomatikleştirilmemesi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kaydedilmemesi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nedeniyle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Font typeface="+mj-lt"/>
              <a:buAutoNum type="arabicParenR"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Mevzuata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aykırılık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320" y="1453755"/>
            <a:ext cx="9550136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r>
              <a:rPr lang="ru-RU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ҚАУІПТЕР:</a:t>
            </a:r>
            <a:endParaRPr lang="ru-RU" sz="28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4325" indent="-514350">
              <a:buAutoNum type="arabicParenR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тиімсіздік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басқарудағы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ақаулар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орындаушылық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тәртіптің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асырылуындағы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кідірістер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AutoNum type="arabicParenR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жиналған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жоспардан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тексерулерге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AutoNum type="arabicParenR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жоғалту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автоматтандырылмауы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тіркелмеуі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салдарынан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94325" indent="-514350">
              <a:buAutoNum type="arabicParenR"/>
            </a:pP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Нормативтік-құқықтық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актілердің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ниги на полке со сплошной заливкой">
            <a:extLst>
              <a:ext uri="{FF2B5EF4-FFF2-40B4-BE49-F238E27FC236}">
                <a16:creationId xmlns:a16="http://schemas.microsoft.com/office/drawing/2014/main" id="{12236811-CD19-4512-B322-258A8F01D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0159" y="1446906"/>
            <a:ext cx="1929915" cy="1929915"/>
          </a:xfrm>
          <a:prstGeom prst="rect">
            <a:avLst/>
          </a:prstGeom>
        </p:spPr>
      </p:pic>
      <p:pic>
        <p:nvPicPr>
          <p:cNvPr id="5" name="Рисунок 4" descr="Открытая книга со сплошной заливкой">
            <a:extLst>
              <a:ext uri="{FF2B5EF4-FFF2-40B4-BE49-F238E27FC236}">
                <a16:creationId xmlns:a16="http://schemas.microsoft.com/office/drawing/2014/main" id="{9E08408C-B335-4342-B0E1-36E001B90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4185" y="1570382"/>
            <a:ext cx="1682961" cy="1682961"/>
          </a:xfrm>
          <a:prstGeom prst="rect">
            <a:avLst/>
          </a:prstGeom>
        </p:spPr>
      </p:pic>
      <p:sp>
        <p:nvSpPr>
          <p:cNvPr id="13" name="Round Same Side Corner Rectangle 9">
            <a:extLst>
              <a:ext uri="{FF2B5EF4-FFF2-40B4-BE49-F238E27FC236}">
                <a16:creationId xmlns:a16="http://schemas.microsoft.com/office/drawing/2014/main" id="{2D808A67-B0A5-40E5-985B-A68777F7164D}"/>
              </a:ext>
            </a:extLst>
          </p:cNvPr>
          <p:cNvSpPr/>
          <p:nvPr/>
        </p:nvSpPr>
        <p:spPr>
          <a:xfrm>
            <a:off x="477680" y="20947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209473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818465" y="1453754"/>
            <a:ext cx="8518845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Normatif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hukuki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belgelerin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saklanması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erişimi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birleşik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düzenleme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geliştirmek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onaylamak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Tüm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personelin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erişebileceği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veritabanı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oluşturmak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Riskleri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düzenli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izleme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sistemini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uygulamak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üç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ayda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kayıtlarını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güncellemek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kaydının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yönetilmesi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güncellenmesinden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sorumlu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kişileri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belirlemek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Çalışma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planlarının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akademik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yılın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başında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zorunlu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onaylanması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prosedür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oluşturmak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onay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sürecini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dijital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yönetim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aracılığıyla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otomatikleştirmek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Bölümlerin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toplantı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kayıtlarını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tutmasını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arşivlemesini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zorunlu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getirmek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Yönetime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erişilebilir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protokol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depolama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oluşturmak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Uyumsuzlukları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gidermekten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sorumlu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kişileri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tarihler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belirlemek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Tüm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bölümleri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iş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kayıtlarını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fiziksel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formatta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tutmaya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mecbur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kılmak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İş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güvenliği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gereksinimlerinin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düzenli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olarak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denetlenmesini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sağlamak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yılı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personel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eğitim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geliştirmek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Personel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için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modern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teknolojiler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kullanarak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hibrit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eğitim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sistemini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uygulamak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zorunlu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kursları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örneğin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dijitalleşme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gelişim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sistemine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entegre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etmek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Teknik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donanım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denetimi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yapmak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güncelleme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oluşturmak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KZ" sz="21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9875" lvl="1" indent="449263">
              <a:buFont typeface="+mj-lt"/>
              <a:buAutoNum type="arabicParenR"/>
            </a:pP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yönetim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sistemini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uygulamak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belgelerin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çevrimiçi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onaylanmasını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sağlamak</a:t>
            </a:r>
            <a:r>
              <a:rPr lang="ru-KZ" sz="2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Personeli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dijital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belge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yönetim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araçlarını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kullanma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konusunda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2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eğitmek</a:t>
            </a:r>
            <a:r>
              <a:rPr lang="ru-KZ" sz="2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9861" y="1453755"/>
            <a:ext cx="10343155" cy="9346008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Нормативтік-құқықтық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қолжетімділікті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регламент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тізілімді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тоқсанына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Тізілімді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рәсімін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жылының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басында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отырыстар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мұрағаттауға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Басшылыққа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қолжетімді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хаттама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жоюға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жауаптыларды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мерзімдер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журналдарын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қағаз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жүргізуге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талаптарының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	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курстарды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цифрландыру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жабдықталуға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	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айналымының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мүмкіндігін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құралдарымен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үйрету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/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Same Side Corner Rectangle 9">
            <a:extLst>
              <a:ext uri="{FF2B5EF4-FFF2-40B4-BE49-F238E27FC236}">
                <a16:creationId xmlns:a16="http://schemas.microsoft.com/office/drawing/2014/main" id="{2D808A67-B0A5-40E5-985B-A68777F7164D}"/>
              </a:ext>
            </a:extLst>
          </p:cNvPr>
          <p:cNvSpPr/>
          <p:nvPr/>
        </p:nvSpPr>
        <p:spPr>
          <a:xfrm>
            <a:off x="477680" y="20947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9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 rot="10800000" flipH="1">
            <a:off x="0" y="66026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/>
            <a:endParaRPr lang="ru-KZ" sz="168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>
            <a:off x="-611633" y="3929206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115" name="Google Shape;115;p2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116" name="Google Shape;116;p2"/>
          <p:cNvSpPr/>
          <p:nvPr/>
        </p:nvSpPr>
        <p:spPr>
          <a:xfrm rot="-7900795">
            <a:off x="-1475490" y="-262969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 rot="-2499292" flipH="1">
            <a:off x="1830073" y="784162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 rot="-2499292">
            <a:off x="16954965" y="-80064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 txBox="1"/>
          <p:nvPr/>
        </p:nvSpPr>
        <p:spPr>
          <a:xfrm>
            <a:off x="2948493" y="439990"/>
            <a:ext cx="13991002" cy="589406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ru-RU" sz="377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 МӘЛІМЕТТЕР</a:t>
            </a:r>
            <a:endParaRPr sz="377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"/>
          <p:cNvSpPr/>
          <p:nvPr/>
        </p:nvSpPr>
        <p:spPr>
          <a:xfrm rot="-8005499" flipH="1">
            <a:off x="15894846" y="8864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4896755" y="3610953"/>
            <a:ext cx="14173027" cy="285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2400"/>
            </a:pP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СМЖ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аудитінің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ЖОО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қызметі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мен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процестерінің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талаптарға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сәйкестігін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бағалау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жүйені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жақсарту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мүмкіндіктерін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анықтау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мүдделі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тараптардың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қанағаттануын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арттыру</a:t>
            </a:r>
            <a:r>
              <a:rPr lang="ru-RU" sz="293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lvl="0" algn="ctr">
              <a:buSzPts val="2400"/>
            </a:pP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KYS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iç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denetiminin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amacı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üniversite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faaliyetleri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süreçlerinin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gerekliliklere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uygunluğunu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değerlendirmek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sistemi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iyileştirme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fırsatlarını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belirlemek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paydaşların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memnuniyetini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artırmaktır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lang="ru-RU" sz="2939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588"/>
              </a:spcBef>
              <a:buClr>
                <a:schemeClr val="dk1"/>
              </a:buClr>
              <a:buSzPts val="2800"/>
            </a:pPr>
            <a:endParaRPr lang="ru-KZ" sz="2939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E304C8-72FD-4E92-9706-BAB8D1535D98}"/>
              </a:ext>
            </a:extLst>
          </p:cNvPr>
          <p:cNvSpPr/>
          <p:nvPr/>
        </p:nvSpPr>
        <p:spPr>
          <a:xfrm>
            <a:off x="4835205" y="1534470"/>
            <a:ext cx="14234577" cy="1714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 </a:t>
            </a:r>
            <a:r>
              <a:rPr lang="en-US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университетіміздің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бөлімдерінде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endParaRPr lang="ru-RU" sz="293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9001:2015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Standardı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gerekliliklerine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birimlerinde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gerçekleştirilmiştir</a:t>
            </a:r>
            <a:endParaRPr lang="ru-KZ" sz="293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FC8EDF-1737-4C4A-A564-B97694BD928B}"/>
              </a:ext>
            </a:extLst>
          </p:cNvPr>
          <p:cNvSpPr/>
          <p:nvPr/>
        </p:nvSpPr>
        <p:spPr>
          <a:xfrm>
            <a:off x="4835205" y="6921170"/>
            <a:ext cx="14234577" cy="3636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аудиттің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293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стандарттарға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сәйкестікті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мониторингілеу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ресурстарды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сапаны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Ресертификациялық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алдында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инфрақұрылымды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939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9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İç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denetimin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görevleri</a:t>
            </a:r>
            <a:r>
              <a:rPr lang="en-US" sz="2939" b="1" dirty="0">
                <a:solidFill>
                  <a:srgbClr val="C00000"/>
                </a:solidFill>
                <a:latin typeface="Times New Roman"/>
                <a:cs typeface="Times New Roman"/>
              </a:rPr>
              <a:t>: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standartlara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uygunluğun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değerlendirilmesi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süreçlerin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etkinliğinin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kontrol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edilmesi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risklerin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ortadan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kaldırılması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eğitim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kalitesinin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izlenmesi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,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kaynakların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analizi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kaliteyi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iyileştirme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.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Yeniden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sertifikasyon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denetimi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öncesinde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süreçler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altyapı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için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ön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inceleme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939" dirty="0" err="1">
                <a:solidFill>
                  <a:srgbClr val="C00000"/>
                </a:solidFill>
                <a:latin typeface="Times New Roman"/>
                <a:cs typeface="Times New Roman"/>
              </a:rPr>
              <a:t>yapılması</a:t>
            </a:r>
            <a:r>
              <a:rPr lang="en-US" sz="2939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lang="ru-RU" sz="2939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В яблочко со сплошной заливкой">
            <a:extLst>
              <a:ext uri="{FF2B5EF4-FFF2-40B4-BE49-F238E27FC236}">
                <a16:creationId xmlns:a16="http://schemas.microsoft.com/office/drawing/2014/main" id="{0CEC2BF1-DC22-4521-963A-9A7459D8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6486" y="6974382"/>
            <a:ext cx="3263282" cy="3263282"/>
          </a:xfrm>
          <a:prstGeom prst="rect">
            <a:avLst/>
          </a:prstGeom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2475" y="2391693"/>
            <a:ext cx="5344908" cy="533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0" y="0"/>
            <a:ext cx="19805855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634282" y="426933"/>
            <a:ext cx="16027622" cy="6602220"/>
          </a:xfrm>
          <a:prstGeom prst="round2SameRect">
            <a:avLst>
              <a:gd name="adj1" fmla="val 21479"/>
              <a:gd name="adj2" fmla="val 0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(АИ клиника/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медициналық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пункттер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)</a:t>
            </a:r>
          </a:p>
          <a:p>
            <a:pPr lvl="0" algn="ctr">
              <a:buSzPts val="1800"/>
            </a:pP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Аудиттің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en-US" sz="5039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05.1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.2024 – 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</a:t>
            </a:r>
            <a:r>
              <a:rPr lang="kk-KZ" sz="5039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KZ" sz="5039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SzPts val="1800"/>
            </a:pPr>
            <a:endParaRPr lang="ru-RU" sz="6299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buSzPts val="1800"/>
            </a:pPr>
            <a:r>
              <a:rPr lang="tr-TR" sz="6299" b="1" dirty="0">
                <a:solidFill>
                  <a:srgbClr val="C00000"/>
                </a:solidFill>
                <a:latin typeface="Times New Roman"/>
                <a:cs typeface="Times New Roman"/>
              </a:rPr>
              <a:t>İç denetim sonuçları (yapay zeka kliniği/tıp merkezleri)</a:t>
            </a:r>
          </a:p>
          <a:p>
            <a:pPr algn="ctr">
              <a:buSzPts val="1800"/>
            </a:pP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3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</a:t>
            </a:r>
            <a:r>
              <a:rPr lang="en-US" sz="50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3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05.11.2024 – 20.11.2024</a:t>
            </a:r>
          </a:p>
          <a:p>
            <a:pPr lvl="0" algn="ctr">
              <a:buSzPts val="1800"/>
            </a:pPr>
            <a:endParaRPr lang="en-US" sz="6299" b="1" dirty="0">
              <a:solidFill>
                <a:srgbClr val="C0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19" name="Рисунок 18" descr="Стетоскоп со сплошной заливкой">
            <a:extLst>
              <a:ext uri="{FF2B5EF4-FFF2-40B4-BE49-F238E27FC236}">
                <a16:creationId xmlns:a16="http://schemas.microsoft.com/office/drawing/2014/main" id="{C5CA66A3-625A-4C5E-A015-90D4A59471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8519" y="8430104"/>
            <a:ext cx="2065759" cy="1998398"/>
          </a:xfrm>
          <a:prstGeom prst="rect">
            <a:avLst/>
          </a:prstGeom>
        </p:spPr>
      </p:pic>
      <p:pic>
        <p:nvPicPr>
          <p:cNvPr id="20" name="Рисунок 19" descr="Медицина со сплошной заливкой">
            <a:extLst>
              <a:ext uri="{FF2B5EF4-FFF2-40B4-BE49-F238E27FC236}">
                <a16:creationId xmlns:a16="http://schemas.microsoft.com/office/drawing/2014/main" id="{50C7221B-9849-4894-A283-8CF3BE020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12559" y="7380690"/>
            <a:ext cx="2907002" cy="2907002"/>
          </a:xfrm>
          <a:prstGeom prst="rect">
            <a:avLst/>
          </a:prstGeom>
        </p:spPr>
      </p:pic>
      <p:pic>
        <p:nvPicPr>
          <p:cNvPr id="21" name="Рисунок 20" descr="Лекарство со сплошной заливкой">
            <a:extLst>
              <a:ext uri="{FF2B5EF4-FFF2-40B4-BE49-F238E27FC236}">
                <a16:creationId xmlns:a16="http://schemas.microsoft.com/office/drawing/2014/main" id="{09137C64-8D2B-4973-82B5-825262532D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47842" y="8380254"/>
            <a:ext cx="1907438" cy="19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3984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274938" y="1530008"/>
            <a:ext cx="8893474" cy="8994389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74638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DENETLENEN ALANLAR:</a:t>
            </a:r>
          </a:p>
          <a:p>
            <a:pPr indent="274638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638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SONUÇLAR: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16/80 (2/24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14/56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önemsiz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4638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 UYUMSUZLUKLAR: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975" indent="379975"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kardiyo-pulmoner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resüsitasyon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almamış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79975" indent="379975"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yabancılara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noktalarında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yardımın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sistemlerine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kaydedilmeden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sunulması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79975" indent="379975"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birimlerde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epidemiyolojik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izlemin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bulunmaması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79975" indent="379975">
              <a:buFont typeface="+mj-lt"/>
              <a:buAutoNum type="arabicPeriod"/>
            </a:pP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noktalarında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prosedür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(SOP)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bulunmaması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 indent="379975"/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031917" y="94064"/>
            <a:ext cx="16027622" cy="95340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88" y="1530008"/>
            <a:ext cx="8893474" cy="8918135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61624" indent="-479969">
              <a:buFont typeface="+mj-lt"/>
              <a:buAutoNum type="arabicPeriod"/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ЖҮРГІЗІЛГЕН НЫСАНДАР: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 клиника/8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медпунктар</a:t>
            </a:r>
            <a:endParaRPr lang="ru-RU" sz="3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661624" indent="-479969">
              <a:buFont typeface="+mj-lt"/>
              <a:buAutoNum type="arabicPeriod"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НӘТИЖЕЛЕР: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16/80 (2/24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14/56 </a:t>
            </a:r>
            <a:r>
              <a:rPr lang="ru-RU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елеусіз</a:t>
            </a:r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АНЫҚТАЛҒАН СӘЙКЕССІЗДІКТЕР: </a:t>
            </a:r>
          </a:p>
          <a:p>
            <a:pPr marL="279400" indent="479425">
              <a:buFont typeface="+mj-lt"/>
              <a:buAutoNum type="arabicPeriod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жүрек-өкпе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реанимациясы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(Код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оқудан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өтпеуі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9400" indent="479425">
              <a:buFont typeface="+mj-lt"/>
              <a:buAutoNum type="arabicPeriod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шетелдіктерге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медпункттерді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тіркелмей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9400" indent="479425">
              <a:buFont typeface="+mj-lt"/>
              <a:buAutoNum type="arabicPeriod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мониторингтің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9400" indent="479425">
              <a:buFont typeface="+mj-lt"/>
              <a:buAutoNum type="arabicPeriod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мен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медпункттерде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процедуралар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стандарттарының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(СОП)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9944" lvl="1" indent="-479969">
              <a:lnSpc>
                <a:spcPct val="107000"/>
              </a:lnSpc>
              <a:spcAft>
                <a:spcPts val="840"/>
              </a:spcAft>
              <a:buSzPts val="1000"/>
              <a:buAutoNum type="arabicPeriod"/>
              <a:tabLst>
                <a:tab pos="661957" algn="l"/>
                <a:tab pos="959937" algn="l"/>
              </a:tabLst>
            </a:pP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-25996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523095" y="1304144"/>
            <a:ext cx="8779281" cy="9263921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 indent="379975"/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RİSKLER:</a:t>
            </a:r>
          </a:p>
          <a:p>
            <a:pPr marL="379975" indent="379975"/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Acil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yetersizliği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Çalışanların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kardiyopulmoner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resüsitasyon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almaması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durumlarda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zamanında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yapılmamasına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yol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açabilir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 indent="379975"/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kayıt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hukuki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Öğrencilere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yabancılara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yardımın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sistemlerine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kaydedilmeden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sağlanması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kalitesinin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kontrolünü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yasal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mekanizmalarını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zayıflatır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 indent="379975"/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Epidemiyolojik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salgınlar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enfeksiyon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yayılma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birimlerde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epidemiyolojik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izleme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sisteminin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olmaması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hastalıkların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yayılmasına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müdahaleye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ihlaline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79975" indent="379975"/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noktalarının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standartlara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uymama</a:t>
            </a:r>
            <a:r>
              <a:rPr lang="en-US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r>
              <a:rPr lang="ru-RU" sz="272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Klinikler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noktalarında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prosedürlerinin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(SOP)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kalitesini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düşürerek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tıbbi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hataların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riskini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29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artırır</a:t>
            </a:r>
            <a:r>
              <a:rPr lang="en-US" sz="2729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729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79975" indent="379975"/>
            <a:endParaRPr lang="en-US" sz="2729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2031917" y="94064"/>
            <a:ext cx="16027622" cy="95340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430" y="1304144"/>
            <a:ext cx="9318148" cy="9263921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360363"/>
            <a:r>
              <a:rPr lang="ru-RU" sz="2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ҚАУІПТЕР: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360363">
              <a:buFont typeface="+mj-lt"/>
              <a:buAutoNum type="arabicPeriod"/>
            </a:pP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Жедел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көмектің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еместігі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жүрек-өкпе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реанимациясы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(Код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оқытылмауы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көрсетілмеуіне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360363">
              <a:buFont typeface="+mj-lt"/>
              <a:buAutoNum type="arabicPeriod"/>
            </a:pP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есептің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шетелдіктерге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тіркеусіз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төндіреді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Эпидемиологиялық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ошақтар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инфекциялардың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мониторингтің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бермеуге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бұзылуына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/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Клиника мен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медпункттердің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стандарттарға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пункттерде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процедуралардың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(СОП)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төмендетіп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дәрігерлік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қателіктердің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9388" indent="360363"/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9944" lvl="1" indent="-479969">
              <a:lnSpc>
                <a:spcPct val="107000"/>
              </a:lnSpc>
              <a:spcAft>
                <a:spcPts val="840"/>
              </a:spcAft>
              <a:buSzPts val="1000"/>
              <a:buAutoNum type="arabicPeriod"/>
              <a:tabLst>
                <a:tab pos="661957" algn="l"/>
                <a:tab pos="959937" algn="l"/>
              </a:tabLst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209472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469875" y="1062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ound Same Side Corner Rectangle 9">
            <a:extLst>
              <a:ext uri="{FF2B5EF4-FFF2-40B4-BE49-F238E27FC236}">
                <a16:creationId xmlns:a16="http://schemas.microsoft.com/office/drawing/2014/main" id="{2513A850-3CA6-482F-94B2-709701C57BF2}"/>
              </a:ext>
            </a:extLst>
          </p:cNvPr>
          <p:cNvSpPr/>
          <p:nvPr/>
        </p:nvSpPr>
        <p:spPr>
          <a:xfrm>
            <a:off x="477680" y="20947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Контрольный список со сплошной заливкой">
            <a:extLst>
              <a:ext uri="{FF2B5EF4-FFF2-40B4-BE49-F238E27FC236}">
                <a16:creationId xmlns:a16="http://schemas.microsoft.com/office/drawing/2014/main" id="{20F3EA1F-B456-48D5-9FBE-6E428F2EF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3256" y="7965236"/>
            <a:ext cx="1953052" cy="1953052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FC8B37E-442D-4A47-BADD-DE4C81028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23915"/>
              </p:ext>
            </p:extLst>
          </p:nvPr>
        </p:nvGraphicFramePr>
        <p:xfrm>
          <a:off x="1295400" y="2003424"/>
          <a:ext cx="18048764" cy="8382000"/>
        </p:xfrm>
        <a:graphic>
          <a:graphicData uri="http://schemas.openxmlformats.org/drawingml/2006/table">
            <a:tbl>
              <a:tblPr firstRow="1" bandRow="1">
                <a:tableStyleId>{DE794777-E9BE-4D3F-9DF4-F06535A290DD}</a:tableStyleId>
              </a:tblPr>
              <a:tblGrid>
                <a:gridCol w="9024382">
                  <a:extLst>
                    <a:ext uri="{9D8B030D-6E8A-4147-A177-3AD203B41FA5}">
                      <a16:colId xmlns:a16="http://schemas.microsoft.com/office/drawing/2014/main" val="4080566695"/>
                    </a:ext>
                  </a:extLst>
                </a:gridCol>
                <a:gridCol w="9024382">
                  <a:extLst>
                    <a:ext uri="{9D8B030D-6E8A-4147-A177-3AD203B41FA5}">
                      <a16:colId xmlns:a16="http://schemas.microsoft.com/office/drawing/2014/main" val="2272151388"/>
                    </a:ext>
                  </a:extLst>
                </a:gridCol>
              </a:tblGrid>
              <a:tr h="4999290">
                <a:tc>
                  <a:txBody>
                    <a:bodyPr/>
                    <a:lstStyle/>
                    <a:p>
                      <a:pPr marL="279400" indent="479425"/>
                      <a:endParaRPr lang="ru-RU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00" indent="479425"/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Ұсынымдар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***: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АИ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клиникасының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қызметкерлерін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базалық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жүрек-өкпе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реанимациясы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оқыту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Код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көк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жүйесін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Режимдік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құрылымдық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бөлімшелерде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жүйелі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эпидемиологиялық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мониторингті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Клиника мен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медпункттерде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операциялық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процедуралар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стандарттарын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әзірлеу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енгізу</a:t>
                      </a:r>
                      <a:r>
                        <a:rPr lang="ru-RU" sz="3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794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ескертулер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жылғы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қаңтарға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жойылды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79400" indent="479425">
                        <a:buFont typeface="+mj-lt"/>
                        <a:buAutoNum type="arabicPeriod"/>
                      </a:pPr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  <a:p>
                      <a:pPr marL="379975" indent="379975"/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Öneriler</a:t>
                      </a: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9975" indent="379975">
                        <a:buFont typeface="+mj-lt"/>
                        <a:buAutoNum type="arabicPeriod"/>
                      </a:pP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Aİ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kliniği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tüm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çalışanlarının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temel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kardiyo-pulmoner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resüsitasyon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eğitimi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alması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Mavi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sistemini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uygulaması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79975" indent="379975">
                        <a:buFont typeface="+mj-lt"/>
                        <a:buAutoNum type="arabicPeriod"/>
                      </a:pP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Hassas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yapısal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birimlerde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sistematik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epidemiyolojik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izlem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sağlanması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79975" indent="379975">
                        <a:buFont typeface="+mj-lt"/>
                        <a:buAutoNum type="arabicPeriod"/>
                      </a:pP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Klinik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sağlık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noktalarında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operasyonel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prosedür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standartlarının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geliştirilip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uygulanması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9975" indent="379975">
                        <a:buFont typeface="+mj-lt"/>
                        <a:buAutoNum type="arabicPeriod"/>
                      </a:pPr>
                      <a:endParaRPr lang="ru-RU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9975" indent="0">
                        <a:buFont typeface="+mj-lt"/>
                        <a:buNone/>
                      </a:pPr>
                      <a:endParaRPr lang="ru-RU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9975" indent="0">
                        <a:buFont typeface="+mj-lt"/>
                        <a:buNone/>
                      </a:pPr>
                      <a:endParaRPr lang="ru-RU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79975" indent="0">
                        <a:buFont typeface="+mj-lt"/>
                        <a:buNone/>
                      </a:pPr>
                      <a:endParaRPr lang="ru-RU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8038" marR="0" lvl="0" indent="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Tüm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eksiklikler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01.01.2025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tarihine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kadar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giderilmiştir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79975" indent="379975">
                        <a:buFont typeface="+mj-lt"/>
                        <a:buAutoNum type="arabicPeriod"/>
                      </a:pPr>
                      <a:endParaRPr lang="en-US" sz="3200" b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35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1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-1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1830073" y="784162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2910035" y="195867"/>
            <a:ext cx="13990284" cy="131295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7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37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</a:t>
            </a:r>
            <a:r>
              <a:rPr lang="ru-RU" sz="37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</a:t>
            </a:r>
            <a:r>
              <a:rPr lang="ru-RU" sz="37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аудитімен</a:t>
            </a:r>
            <a:r>
              <a:rPr lang="ru-RU" sz="377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интеграциялау</a:t>
            </a:r>
            <a:endParaRPr lang="ru-RU" sz="3779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BB2ED9-5608-4951-BDFE-F2D3B3F5F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33" y="372533"/>
            <a:ext cx="14969933" cy="54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BDBCA03-A407-40C4-A7B5-7E0274775A02}"/>
              </a:ext>
            </a:extLst>
          </p:cNvPr>
          <p:cNvSpPr/>
          <p:nvPr/>
        </p:nvSpPr>
        <p:spPr>
          <a:xfrm>
            <a:off x="3096127" y="4314673"/>
            <a:ext cx="1979064" cy="1286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C9DB68-EB2A-4BA1-AED7-10955EEFB03B}"/>
              </a:ext>
            </a:extLst>
          </p:cNvPr>
          <p:cNvSpPr/>
          <p:nvPr/>
        </p:nvSpPr>
        <p:spPr>
          <a:xfrm>
            <a:off x="482478" y="5398263"/>
            <a:ext cx="5616537" cy="33921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яғни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регламенттерден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ауытқуларды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бұзушылықтарды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түзетуді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жоюды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қазірдің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келешекте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салдарға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әкелуі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3FEDDD-63B0-45BC-B76F-90E13F8283C2}"/>
              </a:ext>
            </a:extLst>
          </p:cNvPr>
          <p:cNvSpPr/>
          <p:nvPr/>
        </p:nvSpPr>
        <p:spPr>
          <a:xfrm>
            <a:off x="6437123" y="6717344"/>
            <a:ext cx="12483990" cy="2073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📌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етпеген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тудыруы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азайтуға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02ED8E-2A3A-4C7B-8218-07B51A56B190}"/>
              </a:ext>
            </a:extLst>
          </p:cNvPr>
          <p:cNvSpPr/>
          <p:nvPr/>
        </p:nvSpPr>
        <p:spPr>
          <a:xfrm>
            <a:off x="482478" y="8865107"/>
            <a:ext cx="18414667" cy="1668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біріге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сапа мен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басқарудың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түзетсе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қауіптердің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: стрелка вниз 6">
            <a:extLst>
              <a:ext uri="{FF2B5EF4-FFF2-40B4-BE49-F238E27FC236}">
                <a16:creationId xmlns:a16="http://schemas.microsoft.com/office/drawing/2014/main" id="{5E729B56-C821-477B-8C31-C831C477D88A}"/>
              </a:ext>
            </a:extLst>
          </p:cNvPr>
          <p:cNvSpPr/>
          <p:nvPr/>
        </p:nvSpPr>
        <p:spPr>
          <a:xfrm>
            <a:off x="6437123" y="5481080"/>
            <a:ext cx="12440314" cy="147694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1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-3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 w="9525"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26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053070" y="1085422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2518657" y="1618634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728133" y="195867"/>
            <a:ext cx="18192980" cy="790778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/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Сыртқы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аудиттің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жылға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арналған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бақылаулары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мен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ұсынымдарын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іске</a:t>
            </a:r>
            <a:r>
              <a:rPr lang="ru-RU" sz="3359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асыру</a:t>
            </a:r>
            <a:endParaRPr lang="ru-KZ" sz="3359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8F0EA3-230A-4F4B-9476-555F884BBE78}"/>
              </a:ext>
            </a:extLst>
          </p:cNvPr>
          <p:cNvSpPr/>
          <p:nvPr/>
        </p:nvSpPr>
        <p:spPr>
          <a:xfrm>
            <a:off x="878187" y="1183972"/>
            <a:ext cx="9549451" cy="941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449263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аудиттің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жылдағы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ескертпелеріне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жоспарлардың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95%-ы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орындалды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SWOT-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қаралуда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стейкхолдерлерге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PDCA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енгізілуде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Plan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каскадты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енгізілуде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(КАЙДЗЕН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ЦАИП,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гранттар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асырылуда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аудиттер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форматта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жүргізілуде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статистикалық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талдануда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7075" indent="-457200">
              <a:buFont typeface="Wingdings" panose="05000000000000000000" pitchFamily="2" charset="2"/>
              <a:buChar char="ü"/>
            </a:pP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университеттің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интеграциялануда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9875" indent="449263"/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сертификаттау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12-16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мамырға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жоспарланған</a:t>
            </a:r>
            <a:b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Түрік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тарапынан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стандарты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91655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94AFB6-5BF8-492F-A00E-7D9A9A22BDD4}"/>
              </a:ext>
            </a:extLst>
          </p:cNvPr>
          <p:cNvSpPr/>
          <p:nvPr/>
        </p:nvSpPr>
        <p:spPr>
          <a:xfrm>
            <a:off x="10811631" y="1182513"/>
            <a:ext cx="8415815" cy="94213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1177" r="-56345"/>
            </a:stretch>
          </a:blipFill>
          <a:ln w="12700">
            <a:solidFill>
              <a:srgbClr val="002060"/>
            </a:solidFill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 3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gözlemlerine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%95’i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tamamlandı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revize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paydaşların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gerçekleştirildi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PDCA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prensipleri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uygulanıyor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Eylem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Planı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seviyesine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kademeli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planlama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prensipleri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uygulanıyor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gelişim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projeleri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(Kaizen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projeleri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CAIP,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Hibeler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hayata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geçiriliyor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denetimler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yeni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formatta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gerçekleştiriliyor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raporları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istatistiksel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yöntemler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kullanılarak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üniversitenin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ediliyor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sertifikasyon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denetimi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12-16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Mayıs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tarihine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planlanmıştır</a:t>
            </a:r>
            <a:b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Enstitüsü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 9001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Standardı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gerekliliklerine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gözetim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denetimi</a:t>
            </a:r>
            <a:r>
              <a:rPr 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867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-3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2518657" y="1618634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2910035" y="195867"/>
            <a:ext cx="13990284" cy="790778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/>
            <a:r>
              <a:rPr lang="ru-RU" sz="3359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Қорытындылар</a:t>
            </a:r>
            <a:endParaRPr lang="ru-KZ" sz="3359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8F0EA3-230A-4F4B-9476-555F884BBE78}"/>
              </a:ext>
            </a:extLst>
          </p:cNvPr>
          <p:cNvSpPr/>
          <p:nvPr/>
        </p:nvSpPr>
        <p:spPr>
          <a:xfrm>
            <a:off x="878187" y="1183972"/>
            <a:ext cx="9549451" cy="941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1655" indent="464970">
              <a:buFont typeface="Wingdings" panose="05000000000000000000" pitchFamily="2" charset="2"/>
              <a:buChar char="ü"/>
            </a:pP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СМЖ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жоспарланған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мерзімде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көлемде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форматында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1655" indent="464970">
              <a:buFont typeface="Wingdings" panose="05000000000000000000" pitchFamily="2" charset="2"/>
              <a:buChar char="ü"/>
            </a:pP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форматының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түсіндіріледі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ретте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стандартталған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НҚА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бірыңғай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(чек-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листтерді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етілді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80%-дан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астамын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инвестициялар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етілмейді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қызметкерлердің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1655" indent="464970">
              <a:buFont typeface="Wingdings" panose="05000000000000000000" pitchFamily="2" charset="2"/>
              <a:buChar char="ü"/>
            </a:pP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оқыс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тіркелген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Аудит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келіспеушіліктер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91655" indent="464970">
              <a:buFont typeface="Wingdings" panose="05000000000000000000" pitchFamily="2" charset="2"/>
              <a:buChar char="ü"/>
            </a:pP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басшыларымен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91655" indent="464970">
              <a:buFont typeface="Wingdings" panose="05000000000000000000" pitchFamily="2" charset="2"/>
              <a:buChar char="ü"/>
            </a:pP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дайындап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тексерілген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тобының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аудиторымен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келісіп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бекітті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әрекеттерінің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25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әзірледі</a:t>
            </a:r>
            <a:r>
              <a:rPr lang="ru-RU" sz="262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94AFB6-5BF8-492F-A00E-7D9A9A22BDD4}"/>
              </a:ext>
            </a:extLst>
          </p:cNvPr>
          <p:cNvSpPr/>
          <p:nvPr/>
        </p:nvSpPr>
        <p:spPr>
          <a:xfrm>
            <a:off x="10811631" y="1182513"/>
            <a:ext cx="8415815" cy="9421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9976" indent="-359976">
              <a:buFont typeface="Wingdings" panose="05000000000000000000" pitchFamily="2" charset="2"/>
              <a:buChar char="ü"/>
            </a:pPr>
            <a:endParaRPr lang="ru-RU" sz="262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kalite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(KYS)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planlanan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sürelerde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kapsamda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deneme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formatında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gerçekleştirildi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2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uygunsuzlukların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ölçüde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artması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formatındaki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değişiklikle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açıklanmaktadır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bağlamda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standartlaştırılmış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yaklaşımlar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mevzuat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temelli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listeleri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birleştirilmiş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kullanımıyla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sağlanmıştır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uygunsuzlukların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%80’den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fazlasının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finansal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yatırımlar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gerekmemektedir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çünkü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uygunsuzluklar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insan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faktöründen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kaynaklanmaktadır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personelin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eksiklikleri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süreçlerin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organizasyonu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sırasında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herhangi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olay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kaydedilmemiştir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anlaşmazlıklar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edilmemiştir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2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formatı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desteklenmiştir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660" indent="366643">
              <a:buFont typeface="Wingdings" panose="05000000000000000000" pitchFamily="2" charset="2"/>
              <a:buChar char="ü"/>
            </a:pP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Denetçiler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hazırlamış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denetlenen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yöneticileri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ekibi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denetçi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mutabakata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varılarak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onaylanmıştır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uygunsuzlukları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nedenlerini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gidermek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düzeltici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eylem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2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geliştirmiştir</a:t>
            </a:r>
            <a:r>
              <a:rPr lang="en-US" sz="25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9976" indent="-359976">
              <a:buFont typeface="Wingdings" panose="05000000000000000000" pitchFamily="2" charset="2"/>
              <a:buChar char="ü"/>
            </a:pPr>
            <a:endParaRPr lang="ru-KZ" sz="262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1" y="-25996"/>
            <a:ext cx="1979568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641123" y="1839153"/>
            <a:ext cx="8651420" cy="8722076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1655" indent="381642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Yönler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Gereksinimlerin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kişiselleştirilmesi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(17));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denetiminde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ECG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entegrasyonu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Denetçilerin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yapıların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kapsamlı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alınması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yönetimi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entegrasyon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Yapısal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Google Disk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otomatikleştirilmesi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yönetmedeki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indent="381642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Geliştirilmesi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hacmi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denetçilere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ağır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yükü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tamamlanmamış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birimlerde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düzeltici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tamamlanmaması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81655" indent="381642">
              <a:buFont typeface="+mj-lt"/>
              <a:buAutoNum type="arabicPeriod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düzeltici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takibindeki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zorluklar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368432" y="350305"/>
            <a:ext cx="18924111" cy="142735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>
              <a:buSzPts val="1800"/>
            </a:pPr>
            <a:r>
              <a:rPr lang="ru-RU" sz="3464" b="1" dirty="0" err="1">
                <a:latin typeface="Times New Roman"/>
                <a:cs typeface="Times New Roman"/>
              </a:rPr>
              <a:t>Аудиттің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күшті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жақтары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және</a:t>
            </a:r>
            <a:r>
              <a:rPr lang="ru-RU" sz="3464" b="1" dirty="0">
                <a:latin typeface="Times New Roman"/>
                <a:cs typeface="Times New Roman"/>
              </a:rPr>
              <a:t> 2024 </a:t>
            </a:r>
            <a:r>
              <a:rPr lang="ru-RU" sz="3464" b="1" dirty="0" err="1">
                <a:latin typeface="Times New Roman"/>
                <a:cs typeface="Times New Roman"/>
              </a:rPr>
              <a:t>жылғы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аудиттің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жаңа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форматының</a:t>
            </a:r>
            <a:r>
              <a:rPr lang="ru-RU" sz="3464" b="1" dirty="0">
                <a:latin typeface="Times New Roman"/>
                <a:cs typeface="Times New Roman"/>
              </a:rPr>
              <a:t> </a:t>
            </a:r>
            <a:r>
              <a:rPr lang="ru-RU" sz="3464" b="1" dirty="0" err="1">
                <a:latin typeface="Times New Roman"/>
                <a:cs typeface="Times New Roman"/>
              </a:rPr>
              <a:t>қиындықтары</a:t>
            </a:r>
            <a:endParaRPr lang="ru-RU" sz="3464" b="1" dirty="0">
              <a:latin typeface="Times New Roman"/>
              <a:cs typeface="Times New Roman"/>
            </a:endParaRPr>
          </a:p>
          <a:p>
            <a:pPr algn="ctr">
              <a:buSzPts val="1800"/>
            </a:pP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Denetimin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yönleri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2024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yılı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kk-KZ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yeni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formatının</a:t>
            </a:r>
            <a:r>
              <a:rPr lang="en-US" sz="3464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464" b="1" dirty="0" err="1">
                <a:solidFill>
                  <a:srgbClr val="C00000"/>
                </a:solidFill>
                <a:latin typeface="Times New Roman"/>
                <a:cs typeface="Times New Roman"/>
              </a:rPr>
              <a:t>zorlukları</a:t>
            </a:r>
            <a:endParaRPr lang="en-US" sz="3464" b="1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>
              <a:buSzPts val="1800"/>
            </a:pPr>
            <a:endParaRPr lang="en-US" sz="3464" b="1" dirty="0">
              <a:latin typeface="Times New Roman"/>
              <a:cs typeface="Times New Roman"/>
            </a:endParaRPr>
          </a:p>
        </p:txBody>
      </p:sp>
      <p:pic>
        <p:nvPicPr>
          <p:cNvPr id="16" name="Рисунок 15" descr="Подключения со сплошной заливкой">
            <a:extLst>
              <a:ext uri="{FF2B5EF4-FFF2-40B4-BE49-F238E27FC236}">
                <a16:creationId xmlns:a16="http://schemas.microsoft.com/office/drawing/2014/main" id="{BDC9F2C9-46A4-4CC2-98B7-22166D3D3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886945"/>
            <a:ext cx="1427351" cy="1427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9548" y="1839153"/>
            <a:ext cx="9608695" cy="8722076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Күшті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жекешелендіру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(чек-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(17));</a:t>
            </a:r>
          </a:p>
          <a:p>
            <a:pPr marL="479969" indent="-479969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9001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аудитінде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жүйесімен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(19);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құрылымдардың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қамтылуы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Тәуекелдерді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басқарумен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интеграциялау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бөлімшелердің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Disc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топтарын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басқарудағы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Жақсартуды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жақтар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(254),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аудиторларға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аяқталмаған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бөлімшелерде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түзетуші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жоспарларының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аяқталмауы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479969" indent="-479969">
              <a:buFont typeface="+mj-lt"/>
              <a:buAutoNum type="arabicPeriod"/>
            </a:pP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көптігі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аудит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түзетуші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қиындығы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21699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0" name="Google Shape;390;p7"/>
          <p:cNvCxnSpPr/>
          <p:nvPr/>
        </p:nvCxnSpPr>
        <p:spPr>
          <a:xfrm>
            <a:off x="-611633" y="3929206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none" w="sm" len="sm"/>
            <a:tailEnd type="oval" w="lg" len="lg"/>
          </a:ln>
        </p:spPr>
      </p:cxn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1830073" y="784162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7"/>
          <p:cNvSpPr txBox="1"/>
          <p:nvPr/>
        </p:nvSpPr>
        <p:spPr>
          <a:xfrm>
            <a:off x="2904508" y="92702"/>
            <a:ext cx="13990284" cy="737835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Қаулы</a:t>
            </a: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Таблица 5">
            <a:extLst>
              <a:ext uri="{FF2B5EF4-FFF2-40B4-BE49-F238E27FC236}">
                <a16:creationId xmlns:a16="http://schemas.microsoft.com/office/drawing/2014/main" id="{631EE14A-49E0-4FAD-AE76-754D287F9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763"/>
              </p:ext>
            </p:extLst>
          </p:nvPr>
        </p:nvGraphicFramePr>
        <p:xfrm>
          <a:off x="239843" y="1015059"/>
          <a:ext cx="19322321" cy="9054854"/>
        </p:xfrm>
        <a:graphic>
          <a:graphicData uri="http://schemas.openxmlformats.org/drawingml/2006/table">
            <a:tbl>
              <a:tblPr firstRow="1" bandRow="1">
                <a:tableStyleId>{DE794777-E9BE-4D3F-9DF4-F06535A290DD}</a:tableStyleId>
              </a:tblPr>
              <a:tblGrid>
                <a:gridCol w="10717585">
                  <a:extLst>
                    <a:ext uri="{9D8B030D-6E8A-4147-A177-3AD203B41FA5}">
                      <a16:colId xmlns:a16="http://schemas.microsoft.com/office/drawing/2014/main" val="334465205"/>
                    </a:ext>
                  </a:extLst>
                </a:gridCol>
                <a:gridCol w="4452461">
                  <a:extLst>
                    <a:ext uri="{9D8B030D-6E8A-4147-A177-3AD203B41FA5}">
                      <a16:colId xmlns:a16="http://schemas.microsoft.com/office/drawing/2014/main" val="1731535157"/>
                    </a:ext>
                  </a:extLst>
                </a:gridCol>
                <a:gridCol w="4152275">
                  <a:extLst>
                    <a:ext uri="{9D8B030D-6E8A-4147-A177-3AD203B41FA5}">
                      <a16:colId xmlns:a16="http://schemas.microsoft.com/office/drawing/2014/main" val="1828125303"/>
                    </a:ext>
                  </a:extLst>
                </a:gridCol>
              </a:tblGrid>
              <a:tr h="51790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Іс-шаралар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Жауаптылар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Орындалу</a:t>
                      </a:r>
                      <a:r>
                        <a:rPr lang="ru-RU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мерзімдері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1722257397"/>
                  </a:ext>
                </a:extLst>
              </a:tr>
              <a:tr h="901915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аудиториясын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жабдықтау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әзірлеу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Академиялық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департамент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шаруашылы</a:t>
                      </a:r>
                      <a:r>
                        <a:rPr lang="kk-KZ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департамент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15.03.2025 ж.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2745871567"/>
                  </a:ext>
                </a:extLst>
              </a:tr>
              <a:tr h="1699428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аяқталғаннан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басқарушылық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шешімдер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нәтижелерді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чек-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парақтарды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жауапты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кафедралар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факультеттің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аудит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етілсін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декандары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меңгерушілері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жылдың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маусымына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әрі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қарай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сайын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1552152138"/>
                  </a:ext>
                </a:extLst>
              </a:tr>
              <a:tr h="13092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Ішкі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аудиттің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ескертулері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түзету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іс-әрекеттерін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уақтылы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ресурстарды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ескере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Құрылымдық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басшылары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Регламенттелген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мерзімде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1051505650"/>
                  </a:ext>
                </a:extLst>
              </a:tr>
              <a:tr h="94492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Түзетуші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жоспарларының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орындалуына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жүргізу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СРСО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Түзетуші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жоспарлары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орындалғанға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3638604915"/>
                  </a:ext>
                </a:extLst>
              </a:tr>
              <a:tr h="1716548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Сәйкессіздіктер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себептерінің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массасындағы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үлесін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азайту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бөлімшелер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чек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парақтарының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стандартталған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талаптарын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зерделеп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оларды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тұрақты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негізде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орындауы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керек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Құрылымдық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басшылары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Тұрақты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түрде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2111669118"/>
                  </a:ext>
                </a:extLst>
              </a:tr>
              <a:tr h="1716548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2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процедуралар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(СОП)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стандарттарын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әзірлеу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бөлімдердің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барынша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стандарттауды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қамтамасыз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ету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2025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бөлімдерде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өзара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әрекеттрі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 10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басым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операция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анықталсын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осы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операциялық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процедуралар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стандарты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әзірленсін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aa-ET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Құрылымдық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басшылары</a:t>
                      </a:r>
                      <a:r>
                        <a:rPr lang="ru-RU" sz="2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СРСО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30.06.2025 ж.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дейін</a:t>
                      </a:r>
                      <a:endParaRPr lang="aa-ET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998" marR="95998" marT="47999" marB="47999"/>
                </a:tc>
                <a:extLst>
                  <a:ext uri="{0D108BD9-81ED-4DB2-BD59-A6C34878D82A}">
                    <a16:rowId xmlns:a16="http://schemas.microsoft.com/office/drawing/2014/main" val="65581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8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-3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1830073" y="784162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12 Dikdörtgen">
            <a:extLst>
              <a:ext uri="{FF2B5EF4-FFF2-40B4-BE49-F238E27FC236}">
                <a16:creationId xmlns:a16="http://schemas.microsoft.com/office/drawing/2014/main" id="{F69A06DE-5DDA-45D2-B341-B4AD7C8A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827" y="6974847"/>
            <a:ext cx="16499637" cy="86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5039" b="1" dirty="0">
                <a:solidFill>
                  <a:srgbClr val="4FDC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5039" b="1" dirty="0">
                <a:solidFill>
                  <a:srgbClr val="189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tr-TR" sz="5039" b="1" dirty="0">
              <a:solidFill>
                <a:srgbClr val="4FDC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102;p1">
            <a:extLst>
              <a:ext uri="{FF2B5EF4-FFF2-40B4-BE49-F238E27FC236}">
                <a16:creationId xmlns:a16="http://schemas.microsoft.com/office/drawing/2014/main" id="{EC0FB728-347E-4CF4-8E0E-7437B2BF5CAA}"/>
              </a:ext>
            </a:extLst>
          </p:cNvPr>
          <p:cNvSpPr/>
          <p:nvPr/>
        </p:nvSpPr>
        <p:spPr>
          <a:xfrm>
            <a:off x="6478875" y="678568"/>
            <a:ext cx="7005505" cy="5617713"/>
          </a:xfrm>
          <a:custGeom>
            <a:avLst/>
            <a:gdLst/>
            <a:ahLst/>
            <a:cxnLst/>
            <a:rect l="l" t="t" r="r" b="b"/>
            <a:pathLst>
              <a:path w="1498575" h="1084499" extrusionOk="0">
                <a:moveTo>
                  <a:pt x="0" y="0"/>
                </a:moveTo>
                <a:lnTo>
                  <a:pt x="1498575" y="0"/>
                </a:lnTo>
                <a:lnTo>
                  <a:pt x="1498575" y="1084499"/>
                </a:lnTo>
                <a:lnTo>
                  <a:pt x="0" y="1084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9828" t="-12289" r="-7410" b="-49714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"/>
          <p:cNvSpPr/>
          <p:nvPr/>
        </p:nvSpPr>
        <p:spPr>
          <a:xfrm rot="10800000" flipH="1">
            <a:off x="0" y="-8950"/>
            <a:ext cx="19799300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/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1" name="Google Shape;391;p7"/>
          <p:cNvCxnSpPr/>
          <p:nvPr/>
        </p:nvCxnSpPr>
        <p:spPr>
          <a:xfrm>
            <a:off x="12873896" y="3969205"/>
            <a:ext cx="7421430" cy="0"/>
          </a:xfrm>
          <a:prstGeom prst="straightConnector1">
            <a:avLst/>
          </a:prstGeom>
          <a:noFill/>
          <a:ln w="38100" cap="flat" cmpd="sng">
            <a:solidFill>
              <a:srgbClr val="FAFAFA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92" name="Google Shape;392;p7"/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7"/>
          <p:cNvSpPr/>
          <p:nvPr/>
        </p:nvSpPr>
        <p:spPr>
          <a:xfrm rot="-2499292" flipH="1">
            <a:off x="1830073" y="784162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7"/>
          <p:cNvSpPr/>
          <p:nvPr/>
        </p:nvSpPr>
        <p:spPr>
          <a:xfrm rot="-2499292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7"/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22;p9"/>
          <p:cNvSpPr/>
          <p:nvPr/>
        </p:nvSpPr>
        <p:spPr>
          <a:xfrm>
            <a:off x="1346696" y="1301733"/>
            <a:ext cx="17574417" cy="235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82" tIns="47978" rIns="95982" bIns="47978" anchor="ctr" anchorCtr="0">
            <a:spAutoFit/>
          </a:bodyPr>
          <a:lstStyle/>
          <a:p>
            <a:pPr algn="ctr"/>
            <a:r>
              <a:rPr lang="kk-KZ" sz="2939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Кешенді ішкі аудитке университеттің сапа менеджменті жүйесі бойынша сертификатталған 16 аудитор қатысты. Аталған ішкі аудиторлар құрамынан университеттегі барлық құрылым бойынша ішкі аудит жүргізу үшін 5 топ жасақталды. Әр аудиторлық топтар бойынша топ жетекшісі белгіленді. Аудиторлар ішкі аудит алдында аудитор этикасымен таныстырылды және аудит жүргізу барысында планшет пен бағалау чек-парақтарын қолданды. </a:t>
            </a:r>
            <a:endParaRPr sz="2939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98607" y="3713793"/>
            <a:ext cx="7124038" cy="63017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998" tIns="47999" rIns="95998" bIns="4799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59937">
              <a:buClrTx/>
            </a:pP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Университетімізде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 9001 стандарты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Стратегиялық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даму, рейтинг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сапа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орталығының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ұйымдастыруымен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 ISO 9001:2015 «Сапа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ISO 19011:2018 </a:t>
            </a:r>
            <a:r>
              <a:rPr lang="ru-RU" alt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«Менеджмент </a:t>
            </a:r>
            <a:r>
              <a:rPr lang="ru-RU" alt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alt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аудиті</a:t>
            </a:r>
            <a:r>
              <a:rPr lang="ru-RU" alt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</a:t>
            </a:r>
            <a:r>
              <a:rPr lang="ru-RU" alt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тақырыбында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аудиторларды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даярлау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-курсы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өткізіліп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орнымыздың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altLang="ru-RU" sz="252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оқытушы-қызметкерлер</a:t>
            </a:r>
            <a:r>
              <a:rPr lang="ru-RU" altLang="ru-RU" sz="252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біліктілігін</a:t>
            </a:r>
            <a:r>
              <a:rPr lang="ru-RU" altLang="ru-RU" sz="252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жетілдірді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2024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7-8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оқу-курсын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Стандарттау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метрология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институтының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лекторы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Гулмайда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Каримова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жүргізді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Курс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университетіміздің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аудиторларына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біліктілік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сертификаттары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2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табысталды</a:t>
            </a:r>
            <a:r>
              <a:rPr lang="ru-RU" altLang="ru-RU" sz="25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893" y="3837835"/>
            <a:ext cx="6028573" cy="465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8EC43-3A43-4AF4-8EB3-7C4D66596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713" t="10881" r="23448" b="4416"/>
          <a:stretch/>
        </p:blipFill>
        <p:spPr>
          <a:xfrm>
            <a:off x="14931070" y="3714249"/>
            <a:ext cx="3771559" cy="531048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C3B0-B035-444C-85CA-2B1393B3B188}"/>
              </a:ext>
            </a:extLst>
          </p:cNvPr>
          <p:cNvSpPr/>
          <p:nvPr/>
        </p:nvSpPr>
        <p:spPr>
          <a:xfrm>
            <a:off x="14813347" y="9255210"/>
            <a:ext cx="4552040" cy="1423357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Ректорының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29.10.2024ж.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күнгі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№214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endParaRPr lang="ru-KZ" sz="252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Успех группы со сплошной заливкой">
            <a:extLst>
              <a:ext uri="{FF2B5EF4-FFF2-40B4-BE49-F238E27FC236}">
                <a16:creationId xmlns:a16="http://schemas.microsoft.com/office/drawing/2014/main" id="{B5A26EC5-22D2-42B4-B963-FD6BB0402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18029" y="8238216"/>
            <a:ext cx="3099932" cy="2614792"/>
          </a:xfrm>
          <a:prstGeom prst="rect">
            <a:avLst/>
          </a:prstGeom>
        </p:spPr>
      </p:pic>
      <p:sp>
        <p:nvSpPr>
          <p:cNvPr id="18" name="Google Shape;120;p2">
            <a:extLst>
              <a:ext uri="{FF2B5EF4-FFF2-40B4-BE49-F238E27FC236}">
                <a16:creationId xmlns:a16="http://schemas.microsoft.com/office/drawing/2014/main" id="{74B0800D-AF57-48B9-9D4F-E1F51A2E2AD8}"/>
              </a:ext>
            </a:extLst>
          </p:cNvPr>
          <p:cNvSpPr txBox="1"/>
          <p:nvPr/>
        </p:nvSpPr>
        <p:spPr>
          <a:xfrm>
            <a:off x="2948493" y="439990"/>
            <a:ext cx="13991002" cy="589406"/>
          </a:xfrm>
          <a:prstGeom prst="rect">
            <a:avLst/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algn="ctr">
              <a:buClr>
                <a:srgbClr val="002060"/>
              </a:buClr>
              <a:buSzPts val="3600"/>
            </a:pPr>
            <a:r>
              <a:rPr lang="ru-RU" sz="377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 МӘЛІМЕТТЕР</a:t>
            </a:r>
            <a:endParaRPr sz="377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389;p7">
            <a:extLst>
              <a:ext uri="{FF2B5EF4-FFF2-40B4-BE49-F238E27FC236}">
                <a16:creationId xmlns:a16="http://schemas.microsoft.com/office/drawing/2014/main" id="{E80B1FEF-BEBC-46EC-AD48-02375121868E}"/>
              </a:ext>
            </a:extLst>
          </p:cNvPr>
          <p:cNvSpPr/>
          <p:nvPr/>
        </p:nvSpPr>
        <p:spPr>
          <a:xfrm rot="10800000" flipH="1">
            <a:off x="0" y="-3"/>
            <a:ext cx="19799299" cy="10799763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/>
            <a:endParaRPr lang="kk-KZ" sz="210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21" name="Google Shape;395;p7">
            <a:extLst>
              <a:ext uri="{FF2B5EF4-FFF2-40B4-BE49-F238E27FC236}">
                <a16:creationId xmlns:a16="http://schemas.microsoft.com/office/drawing/2014/main" id="{D3C8C86F-58F3-49D1-A0D8-F2688831BBB6}"/>
              </a:ext>
            </a:extLst>
          </p:cNvPr>
          <p:cNvSpPr/>
          <p:nvPr/>
        </p:nvSpPr>
        <p:spPr>
          <a:xfrm rot="19100708">
            <a:off x="16954963" y="-8006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392;p7">
            <a:extLst>
              <a:ext uri="{FF2B5EF4-FFF2-40B4-BE49-F238E27FC236}">
                <a16:creationId xmlns:a16="http://schemas.microsoft.com/office/drawing/2014/main" id="{523CBA42-6A81-4E35-B0FE-CFBF5254A7A0}"/>
              </a:ext>
            </a:extLst>
          </p:cNvPr>
          <p:cNvSpPr/>
          <p:nvPr/>
        </p:nvSpPr>
        <p:spPr>
          <a:xfrm rot="-7900795">
            <a:off x="-1464592" y="1140130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393;p7">
            <a:extLst>
              <a:ext uri="{FF2B5EF4-FFF2-40B4-BE49-F238E27FC236}">
                <a16:creationId xmlns:a16="http://schemas.microsoft.com/office/drawing/2014/main" id="{3E1B6863-9132-44E9-A7F2-5B66D687B400}"/>
              </a:ext>
            </a:extLst>
          </p:cNvPr>
          <p:cNvSpPr/>
          <p:nvPr/>
        </p:nvSpPr>
        <p:spPr>
          <a:xfrm rot="-2499292" flipH="1">
            <a:off x="2095225" y="187118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14962" y="1023227"/>
            <a:ext cx="2513461" cy="2479744"/>
            <a:chOff x="3680608" y="2064808"/>
            <a:chExt cx="1791530" cy="1811658"/>
          </a:xfrm>
        </p:grpSpPr>
        <p:grpSp>
          <p:nvGrpSpPr>
            <p:cNvPr id="6" name="Group 11"/>
            <p:cNvGrpSpPr/>
            <p:nvPr/>
          </p:nvGrpSpPr>
          <p:grpSpPr>
            <a:xfrm>
              <a:off x="3680608" y="2064808"/>
              <a:ext cx="1791530" cy="1811658"/>
              <a:chOff x="3667363" y="2605086"/>
              <a:chExt cx="1791530" cy="1811658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3667363" y="2605086"/>
                <a:ext cx="1791530" cy="1811658"/>
              </a:xfrm>
              <a:prstGeom prst="ellipse">
                <a:avLst/>
              </a:prstGeom>
              <a:solidFill>
                <a:srgbClr val="0070C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43997" tIns="71998" rIns="143997" bIns="7199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205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auto">
              <a:xfrm>
                <a:off x="3956684" y="2725752"/>
                <a:ext cx="1212888" cy="93175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alpha val="49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143997" tIns="71998" rIns="143997" bIns="71998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ru-RU" sz="41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endParaRPr lang="en-US" sz="4199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749814" y="2481574"/>
              <a:ext cx="1623326" cy="4923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SzPts val="2000"/>
              </a:pPr>
              <a:endParaRPr lang="ru-RU" sz="377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 bwMode="auto">
          <a:xfrm>
            <a:off x="12342213" y="9062184"/>
            <a:ext cx="6417623" cy="1074713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ауаны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баптау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жүйелерін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59850" y="1419491"/>
            <a:ext cx="6417624" cy="1003416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Кафедра (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зертханалары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(15)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859851" y="2616527"/>
            <a:ext cx="6417624" cy="826363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Студенттік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жатақханалар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816072" y="8424217"/>
            <a:ext cx="6417624" cy="1695560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жетімді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орта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2278573" y="8320620"/>
            <a:ext cx="6486741" cy="59998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Қазандық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(10)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12415943" y="7602206"/>
            <a:ext cx="6349370" cy="53267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ғимараттары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(11)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896708" y="7356038"/>
            <a:ext cx="6289907" cy="778845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Мұрағат 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2342213" y="4754222"/>
            <a:ext cx="6423101" cy="1074713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Ғылыми-зерттеу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институты/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(8)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12342213" y="6027429"/>
            <a:ext cx="6423101" cy="599987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Колледж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бөлімшесі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12367125" y="6803725"/>
            <a:ext cx="6398189" cy="680054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Кітапхана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859849" y="3557208"/>
            <a:ext cx="6417624" cy="758039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Виварий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зертханасы</a:t>
            </a:r>
            <a:endParaRPr lang="ru-RU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859849" y="4461257"/>
            <a:ext cx="6417626" cy="1077662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«АИ»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дәрігерлік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амбулаториясы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(1+8)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816073" y="5635013"/>
            <a:ext cx="6417626" cy="686349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сханалар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896709" y="6523972"/>
            <a:ext cx="6289907" cy="686349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«Яссы</a:t>
            </a:r>
            <a:r>
              <a:rPr lang="ru-RU" sz="2939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қонақ үйі</a:t>
            </a:r>
            <a:endParaRPr lang="ru-RU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2FE5D1A-1188-498E-8360-8F34CEB478B3}"/>
              </a:ext>
            </a:extLst>
          </p:cNvPr>
          <p:cNvSpPr txBox="1"/>
          <p:nvPr/>
        </p:nvSpPr>
        <p:spPr>
          <a:xfrm>
            <a:off x="3650310" y="343775"/>
            <a:ext cx="12277290" cy="673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77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377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77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7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77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чек-</a:t>
            </a:r>
            <a:r>
              <a:rPr lang="ru-RU" sz="377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парақтары</a:t>
            </a:r>
            <a:r>
              <a:rPr lang="ru-RU" sz="377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2" name="Google Shape;394;p7">
            <a:extLst>
              <a:ext uri="{FF2B5EF4-FFF2-40B4-BE49-F238E27FC236}">
                <a16:creationId xmlns:a16="http://schemas.microsoft.com/office/drawing/2014/main" id="{8980A40C-C9CD-4E43-A7E4-A87F8F7096DE}"/>
              </a:ext>
            </a:extLst>
          </p:cNvPr>
          <p:cNvSpPr/>
          <p:nvPr/>
        </p:nvSpPr>
        <p:spPr>
          <a:xfrm rot="-8005499" flipH="1">
            <a:off x="15793638" y="657208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2437510" y="1430283"/>
            <a:ext cx="6423101" cy="764879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Кафедралар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39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48)</a:t>
            </a:r>
            <a:endParaRPr lang="ru-RU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3" name="Rounded Rectangle 9">
            <a:extLst>
              <a:ext uri="{FF2B5EF4-FFF2-40B4-BE49-F238E27FC236}">
                <a16:creationId xmlns:a16="http://schemas.microsoft.com/office/drawing/2014/main" id="{1BE567C7-1AE1-401C-AD1A-548CE545A0F0}"/>
              </a:ext>
            </a:extLst>
          </p:cNvPr>
          <p:cNvSpPr/>
          <p:nvPr/>
        </p:nvSpPr>
        <p:spPr bwMode="auto">
          <a:xfrm>
            <a:off x="12367125" y="2460101"/>
            <a:ext cx="6352716" cy="839982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факультеттер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kk-KZ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sz="252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FEBD80F5-C308-42D6-A4EB-C1E89C25BE76}"/>
              </a:ext>
            </a:extLst>
          </p:cNvPr>
          <p:cNvSpPr/>
          <p:nvPr/>
        </p:nvSpPr>
        <p:spPr>
          <a:xfrm>
            <a:off x="7443228" y="3861525"/>
            <a:ext cx="4763187" cy="58409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ордамызда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аудитті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жоспарлау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жұмысында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пайдаланылатын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ҚР СТ ИСО 9001:2015,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сыртқы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ескеретін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чек-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парақтары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әзірленді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чек-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парақтар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жүргізуден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бөлімдерге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2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252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2367125" y="3455986"/>
            <a:ext cx="6423101" cy="1099742"/>
          </a:xfrm>
          <a:prstGeom prst="round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3997" tIns="71998" rIns="143997" bIns="71998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Кафедралардың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 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сайтындағы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веб-</a:t>
            </a:r>
            <a:r>
              <a:rPr lang="ru-RU" sz="2939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парақшалары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93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ru-RU" sz="2939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939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6" name="Рисунок 225" descr="Фрагменты головоломки со сплошной заливкой">
            <a:extLst>
              <a:ext uri="{FF2B5EF4-FFF2-40B4-BE49-F238E27FC236}">
                <a16:creationId xmlns:a16="http://schemas.microsoft.com/office/drawing/2014/main" id="{F84DCBB9-0E7B-46C5-9641-8C77A8C48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3287" y="1715022"/>
            <a:ext cx="2507993" cy="250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225629" y="-83430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518936" y="-177477"/>
            <a:ext cx="18569164" cy="6602220"/>
          </a:xfrm>
          <a:prstGeom prst="round2SameRect">
            <a:avLst>
              <a:gd name="adj1" fmla="val 21479"/>
              <a:gd name="adj2" fmla="val 0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629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buSzPts val="1800"/>
            </a:pP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Аудиториялық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қорға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</a:rPr>
              <a:t> аудит (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cs typeface="Times New Roman"/>
              </a:rPr>
              <a:t>пилоттық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))</a:t>
            </a:r>
          </a:p>
          <a:p>
            <a:pPr algn="ctr">
              <a:buSzPts val="1800"/>
            </a:pP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Аудиттің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өткізу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19-22.08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.2024 </a:t>
            </a:r>
            <a:r>
              <a:rPr lang="ru-RU" sz="6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ж.</a:t>
            </a:r>
            <a:endParaRPr lang="ru-KZ" sz="6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SzPts val="1800"/>
            </a:pPr>
            <a:endParaRPr lang="en-US" sz="6299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SzPts val="1800"/>
            </a:pPr>
            <a:r>
              <a:rPr lang="en-US" sz="6299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6299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Derslik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fonu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iç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/>
                <a:cs typeface="Times New Roman"/>
              </a:rPr>
              <a:t>denetimi</a:t>
            </a:r>
            <a:r>
              <a:rPr lang="en-US" sz="6299" b="1" dirty="0">
                <a:solidFill>
                  <a:srgbClr val="C00000"/>
                </a:solidFill>
                <a:latin typeface="Times New Roman"/>
                <a:cs typeface="Times New Roman"/>
              </a:rPr>
              <a:t> (pilot)</a:t>
            </a:r>
            <a:r>
              <a:rPr lang="ru-RU" sz="6299" b="1" dirty="0">
                <a:solidFill>
                  <a:srgbClr val="C00000"/>
                </a:solidFill>
                <a:latin typeface="Times New Roman"/>
                <a:cs typeface="Times New Roman"/>
                <a:sym typeface="Times New Roman"/>
              </a:rPr>
              <a:t>) </a:t>
            </a:r>
          </a:p>
          <a:p>
            <a:pPr algn="ctr">
              <a:buSzPts val="1800"/>
            </a:pPr>
            <a:endParaRPr lang="en-US" sz="6299" b="1" dirty="0">
              <a:solidFill>
                <a:srgbClr val="C0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3" name="Рисунок 2" descr="Здание со сплошной заливкой">
            <a:extLst>
              <a:ext uri="{FF2B5EF4-FFF2-40B4-BE49-F238E27FC236}">
                <a16:creationId xmlns:a16="http://schemas.microsoft.com/office/drawing/2014/main" id="{3AB04F18-0132-4450-ADD6-1F110B9DC2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8833" y="8040636"/>
            <a:ext cx="2780540" cy="2780540"/>
          </a:xfrm>
          <a:prstGeom prst="rect">
            <a:avLst/>
          </a:prstGeom>
        </p:spPr>
      </p:pic>
      <p:pic>
        <p:nvPicPr>
          <p:cNvPr id="5" name="Рисунок 4" descr="Интернет со сплошной заливкой">
            <a:extLst>
              <a:ext uri="{FF2B5EF4-FFF2-40B4-BE49-F238E27FC236}">
                <a16:creationId xmlns:a16="http://schemas.microsoft.com/office/drawing/2014/main" id="{99FD86F6-2FF5-40CB-ACBB-D6FC6D881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8054" y="8326021"/>
            <a:ext cx="2209768" cy="2209768"/>
          </a:xfrm>
          <a:prstGeom prst="rect">
            <a:avLst/>
          </a:prstGeom>
        </p:spPr>
      </p:pic>
      <p:pic>
        <p:nvPicPr>
          <p:cNvPr id="7" name="Рисунок 6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6548567C-1A5A-4937-BAC9-A60EDC904F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22484" y="5536998"/>
            <a:ext cx="2209768" cy="2209768"/>
          </a:xfrm>
          <a:prstGeom prst="rect">
            <a:avLst/>
          </a:prstGeom>
        </p:spPr>
      </p:pic>
      <p:pic>
        <p:nvPicPr>
          <p:cNvPr id="13" name="Рисунок 12" descr="Презентация с круговой диаграммой со сплошной заливкой">
            <a:extLst>
              <a:ext uri="{FF2B5EF4-FFF2-40B4-BE49-F238E27FC236}">
                <a16:creationId xmlns:a16="http://schemas.microsoft.com/office/drawing/2014/main" id="{480F01E1-E1F4-4E02-AA47-7617F5B49A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69817" y="8438519"/>
            <a:ext cx="1984773" cy="1984773"/>
          </a:xfrm>
          <a:prstGeom prst="rect">
            <a:avLst/>
          </a:prstGeom>
        </p:spPr>
      </p:pic>
      <p:pic>
        <p:nvPicPr>
          <p:cNvPr id="19" name="Рисунок 18" descr="Здание со сплошной заливкой">
            <a:extLst>
              <a:ext uri="{FF2B5EF4-FFF2-40B4-BE49-F238E27FC236}">
                <a16:creationId xmlns:a16="http://schemas.microsoft.com/office/drawing/2014/main" id="{A89EE372-DC4D-41B4-BEB8-A795F96C5D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73890" y="7185666"/>
            <a:ext cx="3053144" cy="3053144"/>
          </a:xfrm>
          <a:prstGeom prst="rect">
            <a:avLst/>
          </a:prstGeom>
        </p:spPr>
      </p:pic>
      <p:pic>
        <p:nvPicPr>
          <p:cNvPr id="20" name="Рисунок 19" descr="Здание со сплошной заливкой">
            <a:extLst>
              <a:ext uri="{FF2B5EF4-FFF2-40B4-BE49-F238E27FC236}">
                <a16:creationId xmlns:a16="http://schemas.microsoft.com/office/drawing/2014/main" id="{8B9DB34B-3F51-4D34-B858-86816660E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5032" y="8148871"/>
            <a:ext cx="2910729" cy="2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1333C5-DACF-4527-B5AB-9A59E845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Google Shape;389;p7">
            <a:extLst>
              <a:ext uri="{FF2B5EF4-FFF2-40B4-BE49-F238E27FC236}">
                <a16:creationId xmlns:a16="http://schemas.microsoft.com/office/drawing/2014/main" id="{2AD97AF8-9F2F-48DA-B383-CA79C8E46376}"/>
              </a:ext>
            </a:extLst>
          </p:cNvPr>
          <p:cNvSpPr/>
          <p:nvPr/>
        </p:nvSpPr>
        <p:spPr>
          <a:xfrm rot="10800000" flipH="1">
            <a:off x="-201676" y="-25995"/>
            <a:ext cx="20000976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ound Same Side Corner Rectangle 9">
            <a:extLst>
              <a:ext uri="{FF2B5EF4-FFF2-40B4-BE49-F238E27FC236}">
                <a16:creationId xmlns:a16="http://schemas.microsoft.com/office/drawing/2014/main" id="{1E3EE18E-2F92-410C-82AE-4E5DD2971F1D}"/>
              </a:ext>
            </a:extLst>
          </p:cNvPr>
          <p:cNvSpPr/>
          <p:nvPr/>
        </p:nvSpPr>
        <p:spPr>
          <a:xfrm>
            <a:off x="943575" y="220130"/>
            <a:ext cx="18154650" cy="686986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E86423D-9ECD-41A6-BD3E-14B9D98687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03929"/>
              </p:ext>
            </p:extLst>
          </p:nvPr>
        </p:nvGraphicFramePr>
        <p:xfrm>
          <a:off x="617606" y="1047346"/>
          <a:ext cx="18798155" cy="9005741"/>
        </p:xfrm>
        <a:graphic>
          <a:graphicData uri="http://schemas.openxmlformats.org/drawingml/2006/table">
            <a:tbl>
              <a:tblPr>
                <a:tableStyleId>{50624678-3F68-41AD-BB67-A6371AA7DF12}</a:tableStyleId>
              </a:tblPr>
              <a:tblGrid>
                <a:gridCol w="2673615">
                  <a:extLst>
                    <a:ext uri="{9D8B030D-6E8A-4147-A177-3AD203B41FA5}">
                      <a16:colId xmlns:a16="http://schemas.microsoft.com/office/drawing/2014/main" val="4107542566"/>
                    </a:ext>
                  </a:extLst>
                </a:gridCol>
                <a:gridCol w="4481179">
                  <a:extLst>
                    <a:ext uri="{9D8B030D-6E8A-4147-A177-3AD203B41FA5}">
                      <a16:colId xmlns:a16="http://schemas.microsoft.com/office/drawing/2014/main" val="3502118456"/>
                    </a:ext>
                  </a:extLst>
                </a:gridCol>
                <a:gridCol w="6432116">
                  <a:extLst>
                    <a:ext uri="{9D8B030D-6E8A-4147-A177-3AD203B41FA5}">
                      <a16:colId xmlns:a16="http://schemas.microsoft.com/office/drawing/2014/main" val="752669892"/>
                    </a:ext>
                  </a:extLst>
                </a:gridCol>
                <a:gridCol w="5211245">
                  <a:extLst>
                    <a:ext uri="{9D8B030D-6E8A-4147-A177-3AD203B41FA5}">
                      <a16:colId xmlns:a16="http://schemas.microsoft.com/office/drawing/2014/main" val="3628735993"/>
                    </a:ext>
                  </a:extLst>
                </a:gridCol>
              </a:tblGrid>
              <a:tr h="304076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ғимараттары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Факультеттер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Кафедралар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Аудиториялық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(111 аудитория)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41373858"/>
                  </a:ext>
                </a:extLst>
              </a:tr>
              <a:tr h="197834">
                <a:tc rowSpan="3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 2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Медицина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Адам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морфологиясы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физиологиясы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П9, П8, П4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3799925847"/>
                  </a:ext>
                </a:extLst>
              </a:tr>
              <a:tr h="510191">
                <a:tc v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Медицина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Адам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патологиясы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235, 276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406997445"/>
                  </a:ext>
                </a:extLst>
              </a:tr>
              <a:tr h="409983">
                <a:tc vMerge="1"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Медицина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Арнайы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клиникалық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пәндер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206, 405, 245, 247, 249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144002500"/>
                  </a:ext>
                </a:extLst>
              </a:tr>
              <a:tr h="40998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№3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Жаратылыстану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ғылымдары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Бейнелеу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өнері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3713940"/>
                  </a:ext>
                </a:extLst>
              </a:tr>
              <a:tr h="470200">
                <a:tc vMerge="1">
                  <a:txBody>
                    <a:bodyPr/>
                    <a:lstStyle/>
                    <a:p>
                      <a:pPr algn="l" fontAlgn="ctr"/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Спорт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өнер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Дене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тәрбиесі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бастапқы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әскери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дайындық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126, 257, 261,263,251а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7209396"/>
                  </a:ext>
                </a:extLst>
              </a:tr>
              <a:tr h="409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№1 Бас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Теология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Дінтану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00147708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 2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№3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Стоматология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Зертханалық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пәндер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128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132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133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134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136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262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264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233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266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268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270</a:t>
                      </a:r>
                    </a:p>
                    <a:p>
                      <a:pPr algn="l" fontAlgn="ctr"/>
                      <a:endParaRPr lang="ru-KZ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97955036"/>
                  </a:ext>
                </a:extLst>
              </a:tr>
              <a:tr h="470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№3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Жаратылыстану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ғылымдары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Математика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226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230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242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248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0750676"/>
                  </a:ext>
                </a:extLst>
              </a:tr>
              <a:tr h="470200">
                <a:tc vMerge="1">
                  <a:txBody>
                    <a:bodyPr/>
                    <a:lstStyle/>
                    <a:p>
                      <a:pPr algn="l" fontAlgn="ctr"/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Әлеуметтік-гуманитарлық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Мектепке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дейінгі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бастауышта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білім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беру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124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124A</a:t>
                      </a:r>
                    </a:p>
                    <a:p>
                      <a:pPr algn="l" fontAlgn="ctr"/>
                      <a:endParaRPr lang="ru-KZ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558329"/>
                  </a:ext>
                </a:extLst>
              </a:tr>
              <a:tr h="470200">
                <a:tc vMerge="1">
                  <a:txBody>
                    <a:bodyPr/>
                    <a:lstStyle/>
                    <a:p>
                      <a:pPr algn="l" fontAlgn="ctr"/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Әлеуметтік-гуманитарлық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Педагогика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психология </a:t>
                      </a:r>
                      <a:r>
                        <a:rPr lang="ru-RU" sz="1700" b="0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225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227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232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234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237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241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328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339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410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411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412</a:t>
                      </a:r>
                    </a:p>
                    <a:p>
                      <a:pPr algn="l" fontAlgn="ctr"/>
                      <a:endParaRPr lang="ru-KZ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6242732"/>
                  </a:ext>
                </a:extLst>
              </a:tr>
              <a:tr h="470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№2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 fontAlgn="ctr"/>
                      <a:endParaRPr lang="ru-RU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Стоматология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 fontAlgn="ctr"/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Хирургиялық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балалар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жасындағы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стоматология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305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306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310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311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325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324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326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327</a:t>
                      </a:r>
                      <a:r>
                        <a:rPr lang="ru-RU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ru-KZ" sz="1700" b="0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309</a:t>
                      </a:r>
                    </a:p>
                    <a:p>
                      <a:pPr algn="l" fontAlgn="ctr"/>
                      <a:endParaRPr lang="ru-KZ" sz="1700" b="0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4243273"/>
                  </a:ext>
                </a:extLst>
              </a:tr>
              <a:tr h="278311">
                <a:tc row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№1 Бас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, №3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Теология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Теология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324, 326, 330, 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756279891"/>
                  </a:ext>
                </a:extLst>
              </a:tr>
              <a:tr h="510191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4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Әлеуметтік-гуманитарлық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Журналистика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1/705a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1/702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1/706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128564588"/>
                  </a:ext>
                </a:extLst>
              </a:tr>
              <a:tr h="510191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24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Әлеуметтік-гуманитарлық</a:t>
                      </a: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</a:t>
                      </a: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Тарих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870604075"/>
                  </a:ext>
                </a:extLst>
              </a:tr>
              <a:tr h="332038">
                <a:tc rowSpan="3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№2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Пропедевтика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ішкі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213, 214, 215, 224, 223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613548370"/>
                  </a:ext>
                </a:extLst>
              </a:tr>
              <a:tr h="510191">
                <a:tc v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Профилактикалық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медицина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410, 411, 420, 422, 423а, 407, 412, 421, 424, 423</a:t>
                      </a:r>
                    </a:p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502160463"/>
                  </a:ext>
                </a:extLst>
              </a:tr>
              <a:tr h="489665">
                <a:tc vMerge="1"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Медицина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Хирургиялық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аурулар</a:t>
                      </a:r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207а, 207, 208, 239, 243, 251</a:t>
                      </a: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3696689479"/>
                  </a:ext>
                </a:extLst>
              </a:tr>
              <a:tr h="2783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№3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Оқу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ғимараты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Жаратылыстану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ғылымдары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факультеті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Экология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және</a:t>
                      </a:r>
                      <a:r>
                        <a:rPr lang="ru-RU" sz="1700" b="1" i="0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 химия </a:t>
                      </a:r>
                      <a:r>
                        <a:rPr lang="ru-RU" sz="1700" b="1" i="0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кафедрасы</a:t>
                      </a: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1740797473"/>
                  </a:ext>
                </a:extLst>
              </a:tr>
              <a:tr h="332038">
                <a:tc vMerge="1"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ru-RU" sz="1700" b="1" i="0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Жаратылыстану</a:t>
                      </a: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ғылымдары</a:t>
                      </a:r>
                      <a:r>
                        <a:rPr lang="ru-RU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факультеті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r>
                        <a:rPr lang="ru-RU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кафедрасы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tc>
                  <a:txBody>
                    <a:bodyPr/>
                    <a:lstStyle/>
                    <a:p>
                      <a:r>
                        <a:rPr lang="ru-KZ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208, 253, 255, 316, 317, 332, 333, 336, 337, 338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29" marR="54929" marT="27465" marB="27465" anchor="ctr"/>
                </a:tc>
                <a:extLst>
                  <a:ext uri="{0D108BD9-81ED-4DB2-BD59-A6C34878D82A}">
                    <a16:rowId xmlns:a16="http://schemas.microsoft.com/office/drawing/2014/main" val="321688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2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-6554" y="-25996"/>
            <a:ext cx="19805854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342315" y="994274"/>
            <a:ext cx="9014319" cy="9532169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/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Nesnesi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fonu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/2680 (4,1%)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%35,7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derslikler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gerekliliklere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tamamen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uygundur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%31 modern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ekipmanlarla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donatılmıştır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%96,4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amacına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kullanılmaktadır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Donanım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%45,2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ekipmanlar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bulunmuyor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bilgisayarlar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projektörler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mobilyalar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Dokümantasyon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Sorunları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%38,1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sağlığı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talimatları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Hijyen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Kurallarının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İhlali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%51,8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havalandırma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arızalı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79949" lvl="1" indent="-29998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%29,8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yetersiz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aydınlatma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Uyumsuzluğu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%28,6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dersliklerin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alanı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m²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1,76 m²).</a:t>
            </a:r>
          </a:p>
          <a:p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Depolama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Koşullarının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9969" lvl="1"/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10'dan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derslikte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termometre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higrometre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bulunmuyor</a:t>
            </a:r>
            <a:r>
              <a:rPr lang="en-US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/>
            <a:r>
              <a:rPr lang="en-US" sz="25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lang="en-US" sz="2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/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programlarının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akreditasyon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gerekliliklerine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uygun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olmaması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risk);</a:t>
            </a:r>
            <a:endParaRPr lang="ru-RU" sz="25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/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kalitesinin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yüksek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risk);</a:t>
            </a:r>
            <a:endParaRPr lang="ru-RU" sz="2500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/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memnuniyet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seviyesinin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düşük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olması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orta</a:t>
            </a:r>
            <a:r>
              <a:rPr lang="en-US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risk).</a:t>
            </a:r>
            <a:endParaRPr lang="en-US" sz="2500" dirty="0">
              <a:solidFill>
                <a:srgbClr val="C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943575" y="220130"/>
            <a:ext cx="18154650" cy="554015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3359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3359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İç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denetim</a:t>
            </a:r>
            <a:r>
              <a:rPr lang="en-US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359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sonuçları</a:t>
            </a:r>
            <a:r>
              <a:rPr lang="ru-RU" sz="3359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3359" b="1" dirty="0">
              <a:solidFill>
                <a:srgbClr val="FF0000"/>
              </a:solidFill>
              <a:latin typeface="Times New Roman"/>
              <a:cs typeface="Times New Roman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8056" y="907116"/>
            <a:ext cx="9899649" cy="9532169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9975" lvl="1">
              <a:lnSpc>
                <a:spcPct val="107000"/>
              </a:lnSpc>
              <a:spcAft>
                <a:spcPts val="840"/>
              </a:spcAft>
              <a:buSzPts val="1000"/>
              <a:tabLst>
                <a:tab pos="661957" algn="l"/>
                <a:tab pos="959937" algn="l"/>
              </a:tabLst>
            </a:pP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975" lvl="1">
              <a:lnSpc>
                <a:spcPct val="107000"/>
              </a:lnSpc>
              <a:spcAft>
                <a:spcPts val="840"/>
              </a:spcAft>
              <a:buSzPts val="1000"/>
              <a:tabLst>
                <a:tab pos="661957" algn="l"/>
                <a:tab pos="959937" algn="l"/>
              </a:tabLst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аудиториялық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 аудитория  (4,1%) (2680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саны).</a:t>
            </a:r>
          </a:p>
          <a:p>
            <a:pPr marL="379975" lvl="1">
              <a:lnSpc>
                <a:spcPct val="107000"/>
              </a:lnSpc>
              <a:spcAft>
                <a:spcPts val="840"/>
              </a:spcAft>
              <a:buSzPts val="1000"/>
              <a:tabLst>
                <a:tab pos="661957" algn="l"/>
                <a:tab pos="959937" algn="l"/>
              </a:tabLst>
            </a:pP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саны – 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1338 (373 </a:t>
            </a:r>
            <a:r>
              <a:rPr lang="ru-RU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елеусіз</a:t>
            </a:r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79975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АНЫҚТАЛҒАН МӘСЕЛЕЛЕР:</a:t>
            </a:r>
            <a:endParaRPr lang="ru-K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1649" indent="479969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45,2%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проекторлар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жиһаз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1649" indent="479969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Құжаттамадағы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38,1%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нұсқаулықтар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1649" indent="479969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Санитарлық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нормалардың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51,8%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аудиторияда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желдеткіш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істен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29,8%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жарықтандыру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жеткіліксіз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1649" indent="479969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Аудитория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ауданының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сәйкессіздігі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28,6%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аудиториялардың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нормаларға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студентке 2,5 м²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1,40-1,7 м²).</a:t>
            </a:r>
          </a:p>
          <a:p>
            <a:pPr marL="281649" indent="479969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бақылаудың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болмауы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1649" lvl="1"/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10+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аудиторияда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термометрлер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гигрометрлер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/>
            <a:r>
              <a:rPr lang="en-US" sz="2500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Қауіптер</a:t>
            </a:r>
            <a:r>
              <a:rPr lang="en-US" sz="2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5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6700"/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бағдарламаларының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аккредитация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талаптарына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келмеуі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66700"/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66700"/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қанағаттану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төмендігі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орташа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25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1649" lvl="1"/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Книги со сплошной заливкой">
            <a:extLst>
              <a:ext uri="{FF2B5EF4-FFF2-40B4-BE49-F238E27FC236}">
                <a16:creationId xmlns:a16="http://schemas.microsoft.com/office/drawing/2014/main" id="{2E9BE14F-3F89-4E8D-A434-2C18527AE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66219" y="2060168"/>
            <a:ext cx="1633219" cy="16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1" y="-2"/>
            <a:ext cx="19799300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655553" y="718221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97FD94E-1821-4D90-80CE-86787EFBDF59}"/>
              </a:ext>
            </a:extLst>
          </p:cNvPr>
          <p:cNvSpPr/>
          <p:nvPr/>
        </p:nvSpPr>
        <p:spPr>
          <a:xfrm>
            <a:off x="10449362" y="1094736"/>
            <a:ext cx="9081601" cy="9662946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Sonuçlarına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Normlar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Belgeler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Sınıfların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donanım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pasaportlarını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güncellemek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yeniden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oluşturmak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ekipmanlarla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bilgisayarlar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projeksiyon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cihazları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sandalyeler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mobilya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eksikliklerini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iş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güvenliği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talimatlarının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mevcut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olmasını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Teknik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Servis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sınıfta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havalandırma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onarmak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sınıfta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arızalı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lambaları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değiştirip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aydınlatmayı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iyileştirmek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sınıfta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pencereleri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sineklikler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İzleme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Fakültelerin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sorumluluğu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altında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kaynaklarının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durumuna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ilişkin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yıllık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sistemini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Pahalı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ekipman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bulunan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sınıflara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termometre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higrometre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yerleştirmek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630889" y="89353"/>
            <a:ext cx="18537523" cy="958110"/>
          </a:xfrm>
          <a:prstGeom prst="round2SameRect">
            <a:avLst>
              <a:gd name="adj1" fmla="val 21479"/>
              <a:gd name="adj2" fmla="val 0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Сәйкессіздіктерді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5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59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Uyumsuzlukların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Giderilmesine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Yönelik</a:t>
            </a:r>
            <a:r>
              <a:rPr lang="en-US" sz="335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5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Öneriler</a:t>
            </a:r>
            <a:endParaRPr lang="en-US" sz="252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889" y="1136816"/>
            <a:ext cx="9550136" cy="9662946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Нормативтер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стандарттар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паспорттарын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аудиторияға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компьютерлер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33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аудиторияға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проекторлар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жиһазды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үстелдер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орындықтар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техника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қауіпсіздігі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нұсқаулықтардың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lvl="1" indent="579962">
              <a:buFont typeface="+mj-lt"/>
              <a:buAutoNum type="arabicParenR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желдету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ақаулы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шамдарды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ауыстырып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жарықтандыруды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терезелерді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жөндеп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москит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торларын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Факультеттердің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жауапкершілігімен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аудиториялық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қордың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сайынғы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Қымбат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жабдықтары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аудиторияларда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термометрлер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гигрометрлер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орнату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1655" lvl="1" indent="579962">
              <a:buFont typeface="+mj-lt"/>
              <a:buAutoNum type="arabicParenR"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Зал заседаний со сплошной заливкой">
            <a:extLst>
              <a:ext uri="{FF2B5EF4-FFF2-40B4-BE49-F238E27FC236}">
                <a16:creationId xmlns:a16="http://schemas.microsoft.com/office/drawing/2014/main" id="{4701FE53-A540-403E-B0A8-E81708199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89303" y="568408"/>
            <a:ext cx="1694554" cy="169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389;p7">
            <a:extLst>
              <a:ext uri="{FF2B5EF4-FFF2-40B4-BE49-F238E27FC236}">
                <a16:creationId xmlns:a16="http://schemas.microsoft.com/office/drawing/2014/main" id="{A1993BF8-FDA2-42E5-BD20-51A67A6A2E41}"/>
              </a:ext>
            </a:extLst>
          </p:cNvPr>
          <p:cNvSpPr/>
          <p:nvPr/>
        </p:nvSpPr>
        <p:spPr>
          <a:xfrm rot="10800000" flipH="1">
            <a:off x="226557" y="0"/>
            <a:ext cx="19505993" cy="10825757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11177" r="-56345"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lang="ru-KZ" sz="189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92;p7">
            <a:extLst>
              <a:ext uri="{FF2B5EF4-FFF2-40B4-BE49-F238E27FC236}">
                <a16:creationId xmlns:a16="http://schemas.microsoft.com/office/drawing/2014/main" id="{10E88EB3-31A6-49A0-BE79-211A070BB107}"/>
              </a:ext>
            </a:extLst>
          </p:cNvPr>
          <p:cNvSpPr/>
          <p:nvPr/>
        </p:nvSpPr>
        <p:spPr>
          <a:xfrm rot="13699205">
            <a:off x="-1705208" y="716903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B6DDE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93;p7">
            <a:extLst>
              <a:ext uri="{FF2B5EF4-FFF2-40B4-BE49-F238E27FC236}">
                <a16:creationId xmlns:a16="http://schemas.microsoft.com/office/drawing/2014/main" id="{28387ECD-DA79-4161-B7EE-AB35709303BB}"/>
              </a:ext>
            </a:extLst>
          </p:cNvPr>
          <p:cNvSpPr/>
          <p:nvPr/>
        </p:nvSpPr>
        <p:spPr>
          <a:xfrm rot="-2499292" flipH="1">
            <a:off x="2167869" y="1581051"/>
            <a:ext cx="2591458" cy="2591458"/>
          </a:xfrm>
          <a:custGeom>
            <a:avLst/>
            <a:gdLst/>
            <a:ahLst/>
            <a:cxnLst/>
            <a:rect l="l" t="t" r="r" b="b"/>
            <a:pathLst>
              <a:path w="2468418" h="2468418" extrusionOk="0">
                <a:moveTo>
                  <a:pt x="2468418" y="0"/>
                </a:moveTo>
                <a:lnTo>
                  <a:pt x="0" y="0"/>
                </a:lnTo>
                <a:lnTo>
                  <a:pt x="0" y="2468418"/>
                </a:lnTo>
                <a:lnTo>
                  <a:pt x="2468418" y="2468418"/>
                </a:lnTo>
                <a:lnTo>
                  <a:pt x="24684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95;p7">
            <a:extLst>
              <a:ext uri="{FF2B5EF4-FFF2-40B4-BE49-F238E27FC236}">
                <a16:creationId xmlns:a16="http://schemas.microsoft.com/office/drawing/2014/main" id="{1DD35A28-141E-4605-86CC-1F0DB3874A91}"/>
              </a:ext>
            </a:extLst>
          </p:cNvPr>
          <p:cNvSpPr/>
          <p:nvPr/>
        </p:nvSpPr>
        <p:spPr>
          <a:xfrm rot="-2499292">
            <a:off x="17427026" y="716826"/>
            <a:ext cx="4319905" cy="431990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E5B8B7"/>
          </a:solidFill>
          <a:ln>
            <a:noFill/>
          </a:ln>
        </p:spPr>
        <p:txBody>
          <a:bodyPr spcFirstLastPara="1" wrap="square" lIns="95982" tIns="47978" rIns="95982" bIns="47978" anchor="t" anchorCtr="0">
            <a:noAutofit/>
          </a:bodyPr>
          <a:lstStyle/>
          <a:p>
            <a:endParaRPr sz="189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1732631" y="1657599"/>
            <a:ext cx="16027622" cy="6602220"/>
          </a:xfrm>
          <a:prstGeom prst="round2SameRect">
            <a:avLst>
              <a:gd name="adj1" fmla="val 21479"/>
              <a:gd name="adj2" fmla="val 0"/>
            </a:avLst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5982" tIns="47978" rIns="95982" bIns="47978" anchor="t" anchorCtr="0">
            <a:noAutofit/>
          </a:bodyPr>
          <a:lstStyle/>
          <a:p>
            <a:pPr lvl="0" algn="ctr">
              <a:buSzPts val="1800"/>
            </a:pP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аудит 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нәтижелері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6299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Кафедралар</a:t>
            </a:r>
            <a:r>
              <a:rPr lang="ru-RU" sz="6299" b="1" dirty="0">
                <a:solidFill>
                  <a:srgbClr val="002060"/>
                </a:solidFill>
                <a:latin typeface="Times New Roman"/>
                <a:cs typeface="Times New Roman"/>
                <a:sym typeface="Times New Roman"/>
              </a:rPr>
              <a:t>)</a:t>
            </a:r>
          </a:p>
          <a:p>
            <a:pPr algn="ctr">
              <a:buSzPts val="1800"/>
            </a:pP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Bölümlerin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Denetim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lang="en-US" sz="6299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99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Sonuçları</a:t>
            </a:r>
            <a:endParaRPr lang="en-US" sz="6299" b="1" dirty="0">
              <a:solidFill>
                <a:srgbClr val="C00000"/>
              </a:solidFill>
              <a:latin typeface="Times New Roman"/>
              <a:cs typeface="Times New Roman"/>
              <a:sym typeface="Calibri"/>
            </a:endParaRPr>
          </a:p>
        </p:txBody>
      </p:sp>
      <p:pic>
        <p:nvPicPr>
          <p:cNvPr id="7" name="Рисунок 6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6548567C-1A5A-4937-BAC9-A60EDC904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8808" y="6511122"/>
            <a:ext cx="3464458" cy="3464458"/>
          </a:xfrm>
          <a:prstGeom prst="rect">
            <a:avLst/>
          </a:prstGeom>
        </p:spPr>
      </p:pic>
      <p:pic>
        <p:nvPicPr>
          <p:cNvPr id="13" name="Рисунок 12" descr="Презентация с круговой диаграммой со сплошной заливкой">
            <a:extLst>
              <a:ext uri="{FF2B5EF4-FFF2-40B4-BE49-F238E27FC236}">
                <a16:creationId xmlns:a16="http://schemas.microsoft.com/office/drawing/2014/main" id="{480F01E1-E1F4-4E02-AA47-7617F5B49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3097" y="6973827"/>
            <a:ext cx="3087771" cy="3087771"/>
          </a:xfrm>
          <a:prstGeom prst="rect">
            <a:avLst/>
          </a:prstGeom>
        </p:spPr>
      </p:pic>
      <p:pic>
        <p:nvPicPr>
          <p:cNvPr id="4" name="Рисунок 3" descr="Школьный класс со сплошной заливкой">
            <a:extLst>
              <a:ext uri="{FF2B5EF4-FFF2-40B4-BE49-F238E27FC236}">
                <a16:creationId xmlns:a16="http://schemas.microsoft.com/office/drawing/2014/main" id="{78082FAB-7D39-4886-80BA-C106926B4E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37363" y="5547334"/>
            <a:ext cx="3942793" cy="39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6603</TotalTime>
  <Words>5253</Words>
  <Application>Microsoft Office PowerPoint</Application>
  <PresentationFormat>Произвольный</PresentationFormat>
  <Paragraphs>512</Paragraphs>
  <Slides>29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Calibri</vt:lpstr>
      <vt:lpstr>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180</cp:revision>
  <dcterms:created xsi:type="dcterms:W3CDTF">2006-08-16T00:00:00Z</dcterms:created>
  <dcterms:modified xsi:type="dcterms:W3CDTF">2025-05-08T12:52:37Z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2024-08-13T03:39:00Z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27bd01c3-2202-437d-bbde-0c68a77ffd80</vt:lpwstr>
  </property>
  <property fmtid="{D5CDD505-2E9C-101B-9397-08002B2CF9AE}" pid="7" name="MSIP_Label_defa4170-0d19-0005-0004-bc88714345d2_ActionId">
    <vt:lpwstr>54e6d8e7-c23e-4cc1-b34d-75529f3b78d5</vt:lpwstr>
  </property>
  <property fmtid="{D5CDD505-2E9C-101B-9397-08002B2CF9AE}" pid="8" name="MSIP_Label_defa4170-0d19-0005-0004-bc88714345d2_ContentBits">
    <vt:lpwstr>0</vt:lpwstr>
  </property>
</Properties>
</file>