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1910" y="22352"/>
            <a:ext cx="680656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928" y="2054479"/>
            <a:ext cx="8298180" cy="156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1.png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5" Type="http://schemas.openxmlformats.org/officeDocument/2006/relationships/image" Target="../media/image88.png"/><Relationship Id="rId14" Type="http://schemas.openxmlformats.org/officeDocument/2006/relationships/image" Target="../media/image87.png"/><Relationship Id="rId13" Type="http://schemas.openxmlformats.org/officeDocument/2006/relationships/image" Target="../media/image86.png"/><Relationship Id="rId12" Type="http://schemas.openxmlformats.org/officeDocument/2006/relationships/image" Target="../media/image85.png"/><Relationship Id="rId11" Type="http://schemas.openxmlformats.org/officeDocument/2006/relationships/image" Target="../media/image84.png"/><Relationship Id="rId10" Type="http://schemas.openxmlformats.org/officeDocument/2006/relationships/image" Target="../media/image83.png"/><Relationship Id="rId1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7.png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1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2" Type="http://schemas.openxmlformats.org/officeDocument/2006/relationships/slideLayout" Target="../slideLayouts/slideLayout5.xml"/><Relationship Id="rId21" Type="http://schemas.openxmlformats.org/officeDocument/2006/relationships/image" Target="../media/image36.png"/><Relationship Id="rId20" Type="http://schemas.openxmlformats.org/officeDocument/2006/relationships/image" Target="../media/image35.png"/><Relationship Id="rId2" Type="http://schemas.openxmlformats.org/officeDocument/2006/relationships/image" Target="../media/image17.png"/><Relationship Id="rId19" Type="http://schemas.openxmlformats.org/officeDocument/2006/relationships/image" Target="../media/image34.png"/><Relationship Id="rId18" Type="http://schemas.openxmlformats.org/officeDocument/2006/relationships/image" Target="../media/image33.png"/><Relationship Id="rId17" Type="http://schemas.openxmlformats.org/officeDocument/2006/relationships/image" Target="../media/image32.png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openxmlformats.org/officeDocument/2006/relationships/image" Target="../media/image29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3" Type="http://schemas.openxmlformats.org/officeDocument/2006/relationships/slideLayout" Target="../slideLayouts/slideLayout5.xml"/><Relationship Id="rId12" Type="http://schemas.openxmlformats.org/officeDocument/2006/relationships/hyperlink" Target="http://www.wur.nl/en/education-programmes/bachelor/bsc-programmes/bsc-environmental-sciences/compare-the-" TargetMode="External"/><Relationship Id="rId11" Type="http://schemas.openxmlformats.org/officeDocument/2006/relationships/image" Target="../media/image54.jpeg"/><Relationship Id="rId10" Type="http://schemas.openxmlformats.org/officeDocument/2006/relationships/image" Target="../media/image53.jpeg"/><Relationship Id="rId1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8.png"/><Relationship Id="rId7" Type="http://schemas.openxmlformats.org/officeDocument/2006/relationships/tags" Target="../tags/tag4.xml"/><Relationship Id="rId6" Type="http://schemas.openxmlformats.org/officeDocument/2006/relationships/image" Target="../media/image57.png"/><Relationship Id="rId5" Type="http://schemas.openxmlformats.org/officeDocument/2006/relationships/tags" Target="../tags/tag3.xml"/><Relationship Id="rId4" Type="http://schemas.openxmlformats.org/officeDocument/2006/relationships/image" Target="../media/image56.png"/><Relationship Id="rId3" Type="http://schemas.openxmlformats.org/officeDocument/2006/relationships/tags" Target="../tags/tag2.x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9" Type="http://schemas.openxmlformats.org/officeDocument/2006/relationships/hyperlink" Target="http://www.tudelft.nl/en/education/programmes/bachel" TargetMode="Externa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image" Target="../media/image61.png"/><Relationship Id="rId15" Type="http://schemas.openxmlformats.org/officeDocument/2006/relationships/tags" Target="../tags/tag9.xml"/><Relationship Id="rId14" Type="http://schemas.openxmlformats.org/officeDocument/2006/relationships/image" Target="../media/image60.png"/><Relationship Id="rId13" Type="http://schemas.openxmlformats.org/officeDocument/2006/relationships/tags" Target="../tags/tag8.xml"/><Relationship Id="rId12" Type="http://schemas.openxmlformats.org/officeDocument/2006/relationships/image" Target="../media/image59.png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1.png"/><Relationship Id="rId12" Type="http://schemas.openxmlformats.org/officeDocument/2006/relationships/image" Target="../media/image73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bilsis.hacettepe.edu.tr/oibs/bologna/progCourses.aspx?lang=en&amp;curSunit=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6050" y="1115059"/>
            <a:ext cx="4476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Ахмет</a:t>
            </a:r>
            <a:r>
              <a:rPr sz="2000" b="1" spc="-9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Ясауи</a:t>
            </a:r>
            <a:r>
              <a:rPr sz="2000" b="1" spc="-114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атындағы</a:t>
            </a:r>
            <a:r>
              <a:rPr sz="2000" b="1" spc="-7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Халықаралық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8866" y="1496008"/>
            <a:ext cx="2933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қазақ-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түрік</a:t>
            </a:r>
            <a:r>
              <a:rPr sz="2000" b="1" spc="-5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университеті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3798" y="1877313"/>
            <a:ext cx="4783455" cy="303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Жаратылыстану</a:t>
            </a:r>
            <a:r>
              <a:rPr sz="2000" b="1" spc="-4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ғылымдары</a:t>
            </a:r>
            <a:r>
              <a:rPr sz="2000" b="1" spc="-3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факультеті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Экология</a:t>
            </a:r>
            <a:r>
              <a:rPr sz="2000" b="1" spc="-6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және</a:t>
            </a:r>
            <a:r>
              <a:rPr sz="2000" b="1" spc="-4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химия</a:t>
            </a:r>
            <a:r>
              <a:rPr sz="2000" b="1" spc="-4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кафедрасы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В052-</a:t>
            </a:r>
            <a:r>
              <a:rPr sz="2000" b="1" spc="-5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Қоршаған</a:t>
            </a:r>
            <a:r>
              <a:rPr sz="2000" b="1" spc="-4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орта</a:t>
            </a:r>
            <a:r>
              <a:rPr sz="2000" b="1" spc="-1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БББ</a:t>
            </a:r>
            <a:r>
              <a:rPr sz="2000" b="1" spc="-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тобы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7945" algn="ctr">
              <a:lnSpc>
                <a:spcPct val="100000"/>
              </a:lnSpc>
              <a:spcBef>
                <a:spcPts val="570"/>
              </a:spcBef>
            </a:pPr>
            <a:r>
              <a:rPr sz="22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6B05247</a:t>
            </a:r>
            <a:r>
              <a:rPr sz="2200" b="1" spc="-5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2200" b="1" spc="-45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ЭКОЛОГИЯ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167640" marR="160655" algn="ctr">
              <a:lnSpc>
                <a:spcPct val="125000"/>
              </a:lnSpc>
              <a:spcBef>
                <a:spcPts val="95"/>
              </a:spcBef>
            </a:pP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БІЛІМ</a:t>
            </a:r>
            <a:r>
              <a:rPr sz="2000" b="1" spc="-9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2000" b="1" spc="-6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БАҒДАРЛАМАСЫНЫҢ </a:t>
            </a:r>
            <a:r>
              <a:rPr sz="2000" b="1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ӚЗІНДІК</a:t>
            </a:r>
            <a:r>
              <a:rPr sz="2000" b="1" spc="-7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БАҒАЛАУ</a:t>
            </a: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 ЕСЕБІ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2015" y="5726379"/>
            <a:ext cx="78549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000" b="1" spc="-10" dirty="0">
                <a:solidFill>
                  <a:srgbClr val="17375E"/>
                </a:solidFill>
                <a:latin typeface="Times New Roman" panose="02020603050405020304"/>
                <a:cs typeface="Times New Roman" panose="02020603050405020304"/>
              </a:rPr>
              <a:t>ж.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5884" y="0"/>
            <a:ext cx="8898255" cy="1099820"/>
            <a:chOff x="245884" y="0"/>
            <a:chExt cx="8898255" cy="10998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884" y="0"/>
              <a:ext cx="1099832" cy="1099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9895" y="0"/>
              <a:ext cx="1094092" cy="1094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1957" y="1048766"/>
          <a:ext cx="8402955" cy="5593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5575"/>
                <a:gridCol w="2174240"/>
                <a:gridCol w="2173605"/>
              </a:tblGrid>
              <a:tr h="658495">
                <a:tc>
                  <a:txBody>
                    <a:bodyPr/>
                    <a:lstStyle/>
                    <a:p>
                      <a:pPr marL="1102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Циклдердің</a:t>
                      </a:r>
                      <a:r>
                        <a:rPr sz="1600" b="1" spc="-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атауы/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Академиялық</a:t>
                      </a:r>
                      <a:r>
                        <a:rPr sz="1600" b="1" spc="-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кредит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Академиялық</a:t>
                      </a:r>
                      <a:r>
                        <a:rPr sz="16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20" dirty="0">
                          <a:latin typeface="Times New Roman" panose="02020603050405020304"/>
                          <a:cs typeface="Times New Roman" panose="02020603050405020304"/>
                        </a:rPr>
                        <a:t>сағат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6584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1.</a:t>
                      </a:r>
                      <a:r>
                        <a:rPr sz="1600" b="1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16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6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беретін</a:t>
                      </a:r>
                      <a:r>
                        <a:rPr sz="16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пәндер</a:t>
                      </a:r>
                      <a:r>
                        <a:rPr sz="16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(ЖБП)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циклі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25" dirty="0">
                          <a:latin typeface="Times New Roman" panose="02020603050405020304"/>
                          <a:cs typeface="Times New Roman" panose="02020603050405020304"/>
                        </a:rPr>
                        <a:t>56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20" dirty="0">
                          <a:latin typeface="Times New Roman" panose="02020603050405020304"/>
                          <a:cs typeface="Times New Roman" panose="02020603050405020304"/>
                        </a:rPr>
                        <a:t>1680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1.1</a:t>
                      </a:r>
                      <a:r>
                        <a:rPr sz="1600" spc="-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Мемлекеттік</a:t>
                      </a:r>
                      <a:r>
                        <a:rPr sz="16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міндетті</a:t>
                      </a:r>
                      <a:r>
                        <a:rPr sz="16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модуль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35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1050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6584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1.2</a:t>
                      </a:r>
                      <a:r>
                        <a:rPr sz="16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Әлеуметтік</a:t>
                      </a:r>
                      <a:r>
                        <a:rPr sz="16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6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салауатты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" sz="1600" spc="-10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мір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салты</a:t>
                      </a:r>
                      <a:r>
                        <a:rPr sz="16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модулі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630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2.Базалық</a:t>
                      </a:r>
                      <a:r>
                        <a:rPr sz="1600" b="1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пәндер</a:t>
                      </a:r>
                      <a:r>
                        <a:rPr sz="16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циклі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25" dirty="0">
                          <a:latin typeface="Times New Roman" panose="02020603050405020304"/>
                          <a:cs typeface="Times New Roman" panose="02020603050405020304"/>
                        </a:rPr>
                        <a:t>87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20" dirty="0">
                          <a:latin typeface="Times New Roman" panose="02020603050405020304"/>
                          <a:cs typeface="Times New Roman" panose="02020603050405020304"/>
                        </a:rPr>
                        <a:t>3360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2.1</a:t>
                      </a: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Жоғары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орны</a:t>
                      </a:r>
                      <a:r>
                        <a:rPr sz="1600" spc="3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компоненті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(ЖК)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61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2220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4356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Практика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5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150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2.2</a:t>
                      </a:r>
                      <a:r>
                        <a:rPr sz="16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Тандау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компоненті</a:t>
                      </a:r>
                      <a:r>
                        <a:rPr sz="16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(ТК)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990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3.Кәсіптендіру</a:t>
                      </a:r>
                      <a:r>
                        <a:rPr sz="1600" b="1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модулі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25" dirty="0">
                          <a:latin typeface="Times New Roman" panose="02020603050405020304"/>
                          <a:cs typeface="Times New Roman" panose="02020603050405020304"/>
                        </a:rPr>
                        <a:t>85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20" dirty="0">
                          <a:latin typeface="Times New Roman" panose="02020603050405020304"/>
                          <a:cs typeface="Times New Roman" panose="02020603050405020304"/>
                        </a:rPr>
                        <a:t>1800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3.1</a:t>
                      </a: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Жоғары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орны</a:t>
                      </a:r>
                      <a:r>
                        <a:rPr sz="1600" spc="3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компоненті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(ЖК)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35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510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Практика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450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3.2</a:t>
                      </a:r>
                      <a:r>
                        <a:rPr sz="16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Тандау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компоненті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(ТК)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840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4.</a:t>
                      </a:r>
                      <a:r>
                        <a:rPr sz="1600" b="1" spc="-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dirty="0">
                          <a:latin typeface="Times New Roman" panose="02020603050405020304"/>
                          <a:cs typeface="Times New Roman" panose="02020603050405020304"/>
                        </a:rPr>
                        <a:t>Қорытынды</a:t>
                      </a:r>
                      <a:r>
                        <a:rPr sz="16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аттестаттау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5" dirty="0">
                          <a:latin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360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Жалпы: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5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0" dirty="0">
                          <a:latin typeface="Times New Roman" panose="02020603050405020304"/>
                          <a:cs typeface="Times New Roman" panose="02020603050405020304"/>
                        </a:rPr>
                        <a:t>7200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1910" y="22352"/>
            <a:ext cx="680656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06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6В05247-</a:t>
            </a:r>
            <a:r>
              <a:rPr dirty="0"/>
              <a:t>Экология</a:t>
            </a:r>
            <a:r>
              <a:rPr spc="-50" dirty="0"/>
              <a:t> </a:t>
            </a:r>
            <a:r>
              <a:rPr spc="-25" dirty="0"/>
              <a:t>БББ</a:t>
            </a:r>
            <a:endParaRPr spc="-25" dirty="0"/>
          </a:p>
          <a:p>
            <a:pPr marL="901065" algn="ctr">
              <a:lnSpc>
                <a:spcPct val="100000"/>
              </a:lnSpc>
            </a:pPr>
            <a:r>
              <a:rPr dirty="0"/>
              <a:t>НЕГІЗГІ</a:t>
            </a:r>
            <a:r>
              <a:rPr spc="-55" dirty="0"/>
              <a:t> </a:t>
            </a:r>
            <a:r>
              <a:rPr dirty="0"/>
              <a:t>ОҚУ</a:t>
            </a:r>
            <a:r>
              <a:rPr spc="-15" dirty="0"/>
              <a:t> </a:t>
            </a:r>
            <a:r>
              <a:rPr dirty="0"/>
              <a:t>ЖОСПАРЫ</a:t>
            </a:r>
            <a:r>
              <a:rPr spc="-5" dirty="0"/>
              <a:t> </a:t>
            </a:r>
            <a:r>
              <a:rPr dirty="0"/>
              <a:t>(сағат</a:t>
            </a:r>
            <a:r>
              <a:rPr spc="-45" dirty="0"/>
              <a:t> </a:t>
            </a:r>
            <a:r>
              <a:rPr spc="-10" dirty="0"/>
              <a:t>б</a:t>
            </a:r>
            <a:r>
              <a:rPr lang="" spc="-10" dirty="0"/>
              <a:t>ө</a:t>
            </a:r>
            <a:r>
              <a:rPr spc="-10" dirty="0"/>
              <a:t>лінісі)</a:t>
            </a:r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7604" y="-41656"/>
            <a:ext cx="588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Негізгі</a:t>
            </a:r>
            <a:r>
              <a:rPr sz="1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оқу</a:t>
            </a:r>
            <a:r>
              <a:rPr sz="1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жоспары</a:t>
            </a:r>
            <a:r>
              <a:rPr sz="1800" b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 dirty="0">
                <a:latin typeface="Times New Roman" panose="02020603050405020304"/>
                <a:cs typeface="Times New Roman" panose="02020603050405020304"/>
              </a:rPr>
              <a:t>(пәндердің</a:t>
            </a:r>
            <a:r>
              <a:rPr sz="1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компоненттерге</a:t>
            </a:r>
            <a:r>
              <a:rPr sz="1800" b="1" spc="-10" dirty="0">
                <a:latin typeface="Times New Roman" panose="02020603050405020304"/>
                <a:cs typeface="Times New Roman" panose="02020603050405020304"/>
              </a:rPr>
              <a:t> бӛлінуі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)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8732" y="305054"/>
          <a:ext cx="8614410" cy="649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4490"/>
                <a:gridCol w="968375"/>
                <a:gridCol w="842645"/>
              </a:tblGrid>
              <a:tr h="65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Пәннің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(модульдің)</a:t>
                      </a:r>
                      <a:r>
                        <a:rPr sz="10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аты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мен</a:t>
                      </a: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қызмет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ету</a:t>
                      </a:r>
                      <a:r>
                        <a:rPr sz="10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түрлері</a:t>
                      </a:r>
                      <a:r>
                        <a:rPr sz="10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sz="1000" b="1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1.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беретін</a:t>
                      </a:r>
                      <a:r>
                        <a:rPr sz="10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пәндер</a:t>
                      </a: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(ЖБП)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циклі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Міндетті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компонент</a:t>
                      </a:r>
                      <a:r>
                        <a:rPr sz="10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МК/</a:t>
                      </a:r>
                      <a:r>
                        <a:rPr sz="1000" b="1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(1680</a:t>
                      </a: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сағат/</a:t>
                      </a:r>
                      <a:r>
                        <a:rPr sz="10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56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акад.кр./)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Академиялық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кредит/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Академиялы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қ</a:t>
                      </a: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cағат/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Мемлекеттік</a:t>
                      </a:r>
                      <a:r>
                        <a:rPr sz="1000" b="1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міндетті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 модуль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56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1680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Мәдени</a:t>
                      </a:r>
                      <a:r>
                        <a:rPr sz="10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даму және</a:t>
                      </a:r>
                      <a:r>
                        <a:rPr sz="1000" b="1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инструменталды</a:t>
                      </a:r>
                      <a:r>
                        <a:rPr sz="10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модульі/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35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1050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Қазақстан</a:t>
                      </a:r>
                      <a:r>
                        <a:rPr sz="10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тарихы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Философия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Шетел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тілі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300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Қазақ</a:t>
                      </a:r>
                      <a:r>
                        <a:rPr sz="10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(орыс)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тілі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300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Ақпараттық-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коммуникациялық</a:t>
                      </a:r>
                      <a:r>
                        <a:rPr sz="10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технологиялар</a:t>
                      </a:r>
                      <a:r>
                        <a:rPr sz="1000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(ағылшын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тілінде)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1.2</a:t>
                      </a: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Әлеуметтік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0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0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салауатты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ӛмір</a:t>
                      </a:r>
                      <a:r>
                        <a:rPr sz="10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салты</a:t>
                      </a:r>
                      <a:r>
                        <a:rPr sz="10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модулі/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Әлеуметтік-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саясаттану</a:t>
                      </a:r>
                      <a:r>
                        <a:rPr sz="1000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 модулі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Дене</a:t>
                      </a:r>
                      <a:r>
                        <a:rPr lang="" sz="10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шынықтыру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Экономика,</a:t>
                      </a: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кәсіпкерлік</a:t>
                      </a:r>
                      <a:r>
                        <a:rPr sz="10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бизнес</a:t>
                      </a:r>
                      <a:r>
                        <a:rPr sz="1000" spc="1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негіздері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r>
                        <a:rPr sz="10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000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ӛмір</a:t>
                      </a:r>
                      <a:r>
                        <a:rPr sz="10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қауіпсіздігі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vMerge="1"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lang="" sz="1000" dirty="0">
                          <a:latin typeface="Times New Roman" panose="02020603050405020304"/>
                          <a:cs typeface="Times New Roman" panose="02020603050405020304"/>
                        </a:rPr>
                        <a:t>өө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шбасшылық</a:t>
                      </a:r>
                      <a:r>
                        <a:rPr sz="10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теориясы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vMerge="1"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Сыбайлас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жемқорлыққа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қарсы</a:t>
                      </a:r>
                      <a:r>
                        <a:rPr sz="10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мәдениет</a:t>
                      </a:r>
                      <a:r>
                        <a:rPr sz="10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негіздері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vMerge="1"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Базалық</a:t>
                      </a:r>
                      <a:r>
                        <a:rPr sz="10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пәндер</a:t>
                      </a:r>
                      <a:r>
                        <a:rPr sz="10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циклі</a:t>
                      </a:r>
                      <a:r>
                        <a:rPr sz="10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барлығы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172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5160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Жоғары</a:t>
                      </a:r>
                      <a:r>
                        <a:rPr sz="10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орны</a:t>
                      </a:r>
                      <a:r>
                        <a:rPr sz="1000" b="1" spc="2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компоненті</a:t>
                      </a:r>
                      <a:r>
                        <a:rPr sz="1000" b="1" spc="1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ЖК/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87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2610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</a:t>
                      </a:r>
                      <a:r>
                        <a:rPr sz="10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0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Түрік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тілі/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300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Түрік</a:t>
                      </a:r>
                      <a:r>
                        <a:rPr sz="10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(Қазақ)</a:t>
                      </a:r>
                      <a:r>
                        <a:rPr sz="10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тілі</a:t>
                      </a: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(Деңгей </a:t>
                      </a: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1)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Түрік</a:t>
                      </a:r>
                      <a:r>
                        <a:rPr sz="10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(Қазақ)</a:t>
                      </a:r>
                      <a:r>
                        <a:rPr sz="10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тілі</a:t>
                      </a: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(Деңгей </a:t>
                      </a: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2)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</a:t>
                      </a:r>
                      <a:r>
                        <a:rPr sz="10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–Жаратылыстану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пәндері</a:t>
                      </a:r>
                      <a:r>
                        <a:rPr sz="1000" b="1" spc="2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540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Химия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Жануарлар</a:t>
                      </a:r>
                      <a:r>
                        <a:rPr sz="10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мен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ӛсімдіктер</a:t>
                      </a:r>
                      <a:r>
                        <a:rPr sz="10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экологиясы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180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0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орта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туралы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ілім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0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ТӘЖІРИБЕ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60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Тірі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ағзалар</a:t>
                      </a:r>
                      <a:r>
                        <a:rPr sz="10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экологиясы</a:t>
                      </a:r>
                      <a:r>
                        <a:rPr sz="10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000" b="1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0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330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Жаратылыстанудың</a:t>
                      </a:r>
                      <a:r>
                        <a:rPr sz="1000" spc="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0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аспектілері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химия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180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</a:t>
                      </a:r>
                      <a:r>
                        <a:rPr sz="1000" b="1" spc="2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Түркі</a:t>
                      </a:r>
                      <a:r>
                        <a:rPr sz="10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дүние/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0" dirty="0">
                          <a:latin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270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Ясауитану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90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Times New Roman" panose="02020603050405020304"/>
                          <a:cs typeface="Times New Roman" panose="02020603050405020304"/>
                        </a:rPr>
                        <a:t>Ата-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түрік</a:t>
                      </a:r>
                      <a:r>
                        <a:rPr sz="1000" spc="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принциптері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Түркі</a:t>
                      </a:r>
                      <a:r>
                        <a:rPr sz="10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мемлекеттер</a:t>
                      </a:r>
                      <a:r>
                        <a:rPr sz="10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тарихы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90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Академиялық</a:t>
                      </a:r>
                      <a:r>
                        <a:rPr sz="10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dirty="0">
                          <a:latin typeface="Times New Roman" panose="02020603050405020304"/>
                          <a:cs typeface="Times New Roman" panose="02020603050405020304"/>
                        </a:rPr>
                        <a:t>жазбаға</a:t>
                      </a:r>
                      <a:r>
                        <a:rPr sz="10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/>
                          <a:cs typeface="Times New Roman" panose="02020603050405020304"/>
                        </a:rPr>
                        <a:t>кіріспе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Times New Roman" panose="02020603050405020304"/>
                          <a:cs typeface="Times New Roman" panose="02020603050405020304"/>
                        </a:rPr>
                        <a:t>90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</a:t>
                      </a:r>
                      <a:r>
                        <a:rPr sz="1000" b="1" spc="2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000" b="1" spc="2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0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dirty="0">
                          <a:latin typeface="Times New Roman" panose="02020603050405020304"/>
                          <a:cs typeface="Times New Roman" panose="02020603050405020304"/>
                        </a:rPr>
                        <a:t>орта</a:t>
                      </a:r>
                      <a:r>
                        <a:rPr sz="10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мәселелері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25" dirty="0">
                          <a:latin typeface="Times New Roman" panose="02020603050405020304"/>
                          <a:cs typeface="Times New Roman" panose="02020603050405020304"/>
                        </a:rPr>
                        <a:t>540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2D59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9077" y="190627"/>
          <a:ext cx="8698865" cy="662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0530"/>
                <a:gridCol w="977900"/>
                <a:gridCol w="850900"/>
              </a:tblGrid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Геоэкология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Климаттың</a:t>
                      </a: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ғаламдық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" sz="1100" spc="-40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згерістері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1100" b="1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НДІРІСТІК</a:t>
                      </a:r>
                      <a:r>
                        <a:rPr sz="1100" b="1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ПРАКТИКА</a:t>
                      </a:r>
                      <a:r>
                        <a:rPr sz="11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І/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90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Calibri" panose="020F0502020204030204"/>
                          <a:cs typeface="Calibri" panose="020F0502020204030204"/>
                        </a:rPr>
                        <a:t>Тандау</a:t>
                      </a:r>
                      <a:r>
                        <a:rPr sz="1100" b="1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b="1" dirty="0">
                          <a:latin typeface="Calibri" panose="020F0502020204030204"/>
                          <a:cs typeface="Calibri" panose="020F0502020204030204"/>
                        </a:rPr>
                        <a:t>компоненті</a:t>
                      </a:r>
                      <a:r>
                        <a:rPr sz="1100" b="1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100" b="1" spc="-20" dirty="0">
                          <a:latin typeface="Calibri" panose="020F0502020204030204"/>
                          <a:cs typeface="Calibri" panose="020F0502020204030204"/>
                        </a:rPr>
                        <a:t>(ТК)/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Модуль-</a:t>
                      </a:r>
                      <a:r>
                        <a:rPr sz="1100" b="1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орта</a:t>
                      </a:r>
                      <a:r>
                        <a:rPr sz="11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сапасы</a:t>
                      </a:r>
                      <a:r>
                        <a:rPr sz="11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 басқару/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600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мониторинг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ресурстарға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кіріспе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Су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ресурстарын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тиімді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басқару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сараптама</a:t>
                      </a:r>
                      <a:r>
                        <a:rPr sz="11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1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аудит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негіздері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3.</a:t>
                      </a:r>
                      <a:r>
                        <a:rPr sz="1100" b="1" spc="2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Кәсіптендіру</a:t>
                      </a:r>
                      <a:r>
                        <a:rPr sz="11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модулі</a:t>
                      </a:r>
                      <a:r>
                        <a:rPr sz="1100" b="1" spc="125" dirty="0">
                          <a:latin typeface="Times New Roman" panose="02020603050405020304"/>
                          <a:cs typeface="Times New Roman" panose="02020603050405020304"/>
                        </a:rPr>
                        <a:t> 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sz="1100" b="1" spc="2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Кәсіптендіру</a:t>
                      </a:r>
                      <a:r>
                        <a:rPr sz="11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модулі</a:t>
                      </a: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ЖОО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компоненті</a:t>
                      </a:r>
                      <a:r>
                        <a:rPr sz="1100" b="1" spc="254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0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65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20" dirty="0">
                          <a:latin typeface="Times New Roman" panose="02020603050405020304"/>
                          <a:cs typeface="Times New Roman" panose="02020603050405020304"/>
                        </a:rPr>
                        <a:t>1950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Модуль-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Техногендік</a:t>
                      </a:r>
                      <a:r>
                        <a:rPr sz="11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450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" sz="1100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неркәсіптік</a:t>
                      </a:r>
                      <a:r>
                        <a:rPr sz="11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Радиациялық</a:t>
                      </a:r>
                      <a:r>
                        <a:rPr sz="11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ортаға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әсерді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бағалау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Модуль-</a:t>
                      </a:r>
                      <a:r>
                        <a:rPr sz="1100" b="1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1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орта</a:t>
                      </a:r>
                      <a:r>
                        <a:rPr sz="11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сапасы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600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Биогеохимия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экотоксикология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Топырақтану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Ауа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сапасын</a:t>
                      </a:r>
                      <a:r>
                        <a:rPr sz="11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басқару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Азық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түлік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экологиясы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Кәсіптендіру</a:t>
                      </a:r>
                      <a:r>
                        <a:rPr sz="1100" b="1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модулі</a:t>
                      </a:r>
                      <a:r>
                        <a:rPr sz="1100" b="1" spc="2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Тандау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 компоненті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900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Модуль-</a:t>
                      </a:r>
                      <a:r>
                        <a:rPr sz="11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Экологияның</a:t>
                      </a:r>
                      <a:r>
                        <a:rPr sz="1100" b="1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кәсіби</a:t>
                      </a:r>
                      <a:r>
                        <a:rPr sz="1100" b="1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дайындығы/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450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стандарттау</a:t>
                      </a:r>
                      <a:r>
                        <a:rPr sz="11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сертификаттау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Экологияны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оқыту</a:t>
                      </a:r>
                      <a:r>
                        <a:rPr sz="1100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әдістемесі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Экологияны</a:t>
                      </a:r>
                      <a:r>
                        <a:rPr sz="11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оқытудың</a:t>
                      </a:r>
                      <a:r>
                        <a:rPr sz="11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кәсіби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дайындығы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Модуль-</a:t>
                      </a:r>
                      <a:r>
                        <a:rPr sz="1100" b="1" spc="2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b="1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зерттеулер</a:t>
                      </a:r>
                      <a:r>
                        <a:rPr sz="11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мен</a:t>
                      </a:r>
                      <a:r>
                        <a:rPr sz="1100" b="1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жобалау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300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ҚР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проблемалары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Баламалы</a:t>
                      </a:r>
                      <a:r>
                        <a:rPr sz="11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энергетика</a:t>
                      </a:r>
                      <a:r>
                        <a:rPr sz="11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мәселелері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1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зерттеулер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жүргізу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жобалау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 b="1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НДІРІСТІК</a:t>
                      </a:r>
                      <a:r>
                        <a:rPr sz="11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ПРАКТИКА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 b="1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НДІРІСТІК</a:t>
                      </a:r>
                      <a:r>
                        <a:rPr sz="11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ПРАКТИКА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300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ДИПЛОМАЛДЫ</a:t>
                      </a:r>
                      <a:r>
                        <a:rPr sz="1100" b="1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ПРАКТИКА/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150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Дипломдық</a:t>
                      </a:r>
                      <a:r>
                        <a:rPr sz="1100" spc="229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жұмысты,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дипломдық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жобаны</a:t>
                      </a:r>
                      <a:r>
                        <a:rPr sz="11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жазу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қорғау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немесе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кешенді</a:t>
                      </a: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емтихан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тапсыру/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D3B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Times New Roman" panose="02020603050405020304"/>
                          <a:cs typeface="Times New Roman" panose="02020603050405020304"/>
                        </a:rPr>
                        <a:t>360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b="1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11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/>
                          <a:cs typeface="Times New Roman" panose="02020603050405020304"/>
                        </a:rPr>
                        <a:t>барлығы/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5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0" dirty="0">
                          <a:latin typeface="Times New Roman" panose="02020603050405020304"/>
                          <a:cs typeface="Times New Roman" panose="02020603050405020304"/>
                        </a:rPr>
                        <a:t>7200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8294"/>
            <a:ext cx="9144000" cy="6379845"/>
            <a:chOff x="0" y="478294"/>
            <a:chExt cx="9144000" cy="63798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478294"/>
              <a:ext cx="9144000" cy="63797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895" y="605027"/>
              <a:ext cx="3217163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2467" y="609599"/>
              <a:ext cx="3058668" cy="2144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4885" y="633094"/>
              <a:ext cx="3122549" cy="278498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16404" y="22352"/>
            <a:ext cx="5324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Пәндердің</a:t>
            </a:r>
            <a:r>
              <a:rPr b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бағыты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10" dirty="0">
                <a:latin typeface="Times New Roman" panose="02020603050405020304"/>
                <a:cs typeface="Times New Roman" panose="02020603050405020304"/>
              </a:rPr>
              <a:t>-6В05247-Экология</a:t>
            </a:r>
            <a:endParaRPr b="1" spc="-1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4885" y="633094"/>
            <a:ext cx="3122930" cy="2785110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Химия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91440" marR="275590">
              <a:lnSpc>
                <a:spcPct val="100000"/>
              </a:lnSpc>
            </a:pP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Жануарлар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мен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ӛсімдіктер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экологиясы </a:t>
            </a: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Қоршаған</a:t>
            </a:r>
            <a:r>
              <a:rPr sz="12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ортатуралы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 ілім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91440">
              <a:lnSpc>
                <a:spcPct val="100000"/>
              </a:lnSpc>
            </a:pP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Экологиялық</a:t>
            </a:r>
            <a:r>
              <a:rPr sz="1200" spc="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химия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91440" marR="696595">
              <a:lnSpc>
                <a:spcPct val="100000"/>
              </a:lnSpc>
            </a:pP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Экологиялық</a:t>
            </a:r>
            <a:r>
              <a:rPr sz="12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ресурстарға</a:t>
            </a:r>
            <a:r>
              <a:rPr sz="12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кіріспе Геоэкология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91440" marR="603250">
              <a:lnSpc>
                <a:spcPct val="100000"/>
              </a:lnSpc>
            </a:pP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Экологиялық</a:t>
            </a:r>
            <a:r>
              <a:rPr sz="1200" spc="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мониторинг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Жаратылыстанудың</a:t>
            </a:r>
            <a:r>
              <a:rPr sz="1200" spc="2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экологиялық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аспектілері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91440" marR="494665">
              <a:lnSpc>
                <a:spcPct val="100000"/>
              </a:lnSpc>
            </a:pP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Биогеохимия</a:t>
            </a:r>
            <a:r>
              <a:rPr sz="1200" spc="-4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және</a:t>
            </a: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экотоксикология Ӛнеркәсіптік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экология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1876" y="3671315"/>
            <a:ext cx="2615565" cy="3191510"/>
            <a:chOff x="4341876" y="3671315"/>
            <a:chExt cx="2615565" cy="31915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1876" y="3671315"/>
              <a:ext cx="2612135" cy="3186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6448" y="3674363"/>
              <a:ext cx="2610611" cy="2875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8866" y="3699281"/>
              <a:ext cx="2518156" cy="31587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88866" y="3699281"/>
              <a:ext cx="2518410" cy="3159125"/>
            </a:xfrm>
            <a:custGeom>
              <a:avLst/>
              <a:gdLst/>
              <a:ahLst/>
              <a:cxnLst/>
              <a:rect l="l" t="t" r="r" b="b"/>
              <a:pathLst>
                <a:path w="2518409" h="3159125">
                  <a:moveTo>
                    <a:pt x="2518156" y="3158718"/>
                  </a:moveTo>
                  <a:lnTo>
                    <a:pt x="2518156" y="0"/>
                  </a:lnTo>
                  <a:lnTo>
                    <a:pt x="0" y="0"/>
                  </a:lnTo>
                  <a:lnTo>
                    <a:pt x="0" y="3158718"/>
                  </a:lnTo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393628" y="3728720"/>
            <a:ext cx="25088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2108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Су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ресурстарын</a:t>
            </a:r>
            <a:r>
              <a:rPr sz="12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тиімді басқару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Ауа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сапасын</a:t>
            </a: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басқару Радиациялық</a:t>
            </a:r>
            <a:r>
              <a:rPr sz="12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экология Топырақтану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86995" marR="125730">
              <a:lnSpc>
                <a:spcPct val="100000"/>
              </a:lnSpc>
            </a:pP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Қоршаған</a:t>
            </a:r>
            <a:r>
              <a:rPr sz="12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ортаға</a:t>
            </a:r>
            <a:r>
              <a:rPr sz="12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әсерді</a:t>
            </a: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бағалау Экологияны</a:t>
            </a:r>
            <a:r>
              <a:rPr sz="12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оқытудың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кәсіби дайындығы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86995" marR="114935">
              <a:lnSpc>
                <a:spcPct val="100000"/>
              </a:lnSpc>
            </a:pP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Экологиялық</a:t>
            </a:r>
            <a:r>
              <a:rPr sz="1200" spc="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зерттеулер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жүргізу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және</a:t>
            </a:r>
            <a:r>
              <a:rPr sz="12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жобалау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86995" marR="848360">
              <a:lnSpc>
                <a:spcPct val="100000"/>
              </a:lnSpc>
            </a:pP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Баламалы</a:t>
            </a:r>
            <a:r>
              <a:rPr sz="12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энергетика мәселелері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86995" marR="176530">
              <a:lnSpc>
                <a:spcPct val="100000"/>
              </a:lnSpc>
            </a:pPr>
            <a:r>
              <a:rPr sz="1200" spc="-80" dirty="0">
                <a:latin typeface="Microsoft Sans Serif" panose="020B0604020202020204"/>
                <a:cs typeface="Microsoft Sans Serif" panose="020B0604020202020204"/>
              </a:rPr>
              <a:t>ҚР</a:t>
            </a:r>
            <a:r>
              <a:rPr sz="12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экологиялық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 проблемалары </a:t>
            </a:r>
            <a:r>
              <a:rPr sz="1200" spc="-25" dirty="0">
                <a:latin typeface="Microsoft Sans Serif" panose="020B0604020202020204"/>
                <a:cs typeface="Microsoft Sans Serif" panose="020B0604020202020204"/>
              </a:rPr>
              <a:t>Экологиялық</a:t>
            </a:r>
            <a:r>
              <a:rPr sz="12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білім</a:t>
            </a:r>
            <a:r>
              <a:rPr sz="12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беру</a:t>
            </a:r>
            <a:r>
              <a:rPr sz="12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және 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дүниетаным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Қоршаған</a:t>
            </a:r>
            <a:r>
              <a:rPr sz="12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ортаға</a:t>
            </a:r>
            <a:r>
              <a:rPr sz="12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әсерді</a:t>
            </a:r>
            <a:r>
              <a:rPr sz="12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бағалау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4287" y="3629977"/>
            <a:ext cx="1253490" cy="975994"/>
            <a:chOff x="-14287" y="3629977"/>
            <a:chExt cx="1253490" cy="975994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654552"/>
              <a:ext cx="1239012" cy="950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07" y="3697224"/>
              <a:ext cx="1069848" cy="551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3644265"/>
              <a:ext cx="1210310" cy="920115"/>
            </a:xfrm>
            <a:custGeom>
              <a:avLst/>
              <a:gdLst/>
              <a:ahLst/>
              <a:cxnLst/>
              <a:rect l="l" t="t" r="r" b="b"/>
              <a:pathLst>
                <a:path w="1210310" h="920114">
                  <a:moveTo>
                    <a:pt x="1056386" y="0"/>
                  </a:moveTo>
                  <a:lnTo>
                    <a:pt x="153365" y="0"/>
                  </a:lnTo>
                  <a:lnTo>
                    <a:pt x="104889" y="7809"/>
                  </a:lnTo>
                  <a:lnTo>
                    <a:pt x="62789" y="29561"/>
                  </a:lnTo>
                  <a:lnTo>
                    <a:pt x="29590" y="62736"/>
                  </a:lnTo>
                  <a:lnTo>
                    <a:pt x="7818" y="104818"/>
                  </a:lnTo>
                  <a:lnTo>
                    <a:pt x="0" y="153289"/>
                  </a:lnTo>
                  <a:lnTo>
                    <a:pt x="0" y="766826"/>
                  </a:lnTo>
                  <a:lnTo>
                    <a:pt x="7818" y="815296"/>
                  </a:lnTo>
                  <a:lnTo>
                    <a:pt x="29590" y="857378"/>
                  </a:lnTo>
                  <a:lnTo>
                    <a:pt x="62789" y="890553"/>
                  </a:lnTo>
                  <a:lnTo>
                    <a:pt x="104889" y="912305"/>
                  </a:lnTo>
                  <a:lnTo>
                    <a:pt x="153365" y="920115"/>
                  </a:lnTo>
                  <a:lnTo>
                    <a:pt x="1056386" y="920115"/>
                  </a:lnTo>
                  <a:lnTo>
                    <a:pt x="1104864" y="912305"/>
                  </a:lnTo>
                  <a:lnTo>
                    <a:pt x="1146964" y="890553"/>
                  </a:lnTo>
                  <a:lnTo>
                    <a:pt x="1180162" y="857378"/>
                  </a:lnTo>
                  <a:lnTo>
                    <a:pt x="1201933" y="815296"/>
                  </a:lnTo>
                  <a:lnTo>
                    <a:pt x="1209751" y="766826"/>
                  </a:lnTo>
                  <a:lnTo>
                    <a:pt x="1209751" y="153289"/>
                  </a:lnTo>
                  <a:lnTo>
                    <a:pt x="1201933" y="104818"/>
                  </a:lnTo>
                  <a:lnTo>
                    <a:pt x="1180162" y="62736"/>
                  </a:lnTo>
                  <a:lnTo>
                    <a:pt x="1146964" y="29561"/>
                  </a:lnTo>
                  <a:lnTo>
                    <a:pt x="1104864" y="7809"/>
                  </a:lnTo>
                  <a:lnTo>
                    <a:pt x="105638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3644265"/>
              <a:ext cx="1210310" cy="920115"/>
            </a:xfrm>
            <a:custGeom>
              <a:avLst/>
              <a:gdLst/>
              <a:ahLst/>
              <a:cxnLst/>
              <a:rect l="l" t="t" r="r" b="b"/>
              <a:pathLst>
                <a:path w="1210310" h="920114">
                  <a:moveTo>
                    <a:pt x="0" y="153289"/>
                  </a:moveTo>
                  <a:lnTo>
                    <a:pt x="7818" y="104818"/>
                  </a:lnTo>
                  <a:lnTo>
                    <a:pt x="29590" y="62736"/>
                  </a:lnTo>
                  <a:lnTo>
                    <a:pt x="62789" y="29561"/>
                  </a:lnTo>
                  <a:lnTo>
                    <a:pt x="104889" y="7809"/>
                  </a:lnTo>
                  <a:lnTo>
                    <a:pt x="153365" y="0"/>
                  </a:lnTo>
                  <a:lnTo>
                    <a:pt x="1056386" y="0"/>
                  </a:lnTo>
                  <a:lnTo>
                    <a:pt x="1104864" y="7809"/>
                  </a:lnTo>
                  <a:lnTo>
                    <a:pt x="1146964" y="29561"/>
                  </a:lnTo>
                  <a:lnTo>
                    <a:pt x="1180162" y="62736"/>
                  </a:lnTo>
                  <a:lnTo>
                    <a:pt x="1201933" y="104818"/>
                  </a:lnTo>
                  <a:lnTo>
                    <a:pt x="1209751" y="153289"/>
                  </a:lnTo>
                  <a:lnTo>
                    <a:pt x="1209751" y="766826"/>
                  </a:lnTo>
                  <a:lnTo>
                    <a:pt x="1201933" y="815296"/>
                  </a:lnTo>
                  <a:lnTo>
                    <a:pt x="1180162" y="857378"/>
                  </a:lnTo>
                  <a:lnTo>
                    <a:pt x="1146964" y="890553"/>
                  </a:lnTo>
                  <a:lnTo>
                    <a:pt x="1104864" y="912305"/>
                  </a:lnTo>
                  <a:lnTo>
                    <a:pt x="1056386" y="920115"/>
                  </a:lnTo>
                  <a:lnTo>
                    <a:pt x="153365" y="920115"/>
                  </a:lnTo>
                  <a:lnTo>
                    <a:pt x="104889" y="912305"/>
                  </a:lnTo>
                  <a:lnTo>
                    <a:pt x="62789" y="890553"/>
                  </a:lnTo>
                  <a:lnTo>
                    <a:pt x="29590" y="857378"/>
                  </a:lnTo>
                  <a:lnTo>
                    <a:pt x="7818" y="815296"/>
                  </a:lnTo>
                  <a:lnTo>
                    <a:pt x="0" y="766826"/>
                  </a:lnTo>
                  <a:lnTo>
                    <a:pt x="0" y="153289"/>
                  </a:lnTo>
                  <a:close/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23545" y="3717163"/>
            <a:ext cx="84899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6В05247-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Экология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31276" y="1295336"/>
            <a:ext cx="1151255" cy="986155"/>
            <a:chOff x="1831276" y="1295336"/>
            <a:chExt cx="1151255" cy="98615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2516" y="1319784"/>
              <a:ext cx="1139952" cy="9616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6232" y="1356360"/>
              <a:ext cx="955547" cy="6202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45564" y="1309624"/>
              <a:ext cx="1109345" cy="930910"/>
            </a:xfrm>
            <a:custGeom>
              <a:avLst/>
              <a:gdLst/>
              <a:ahLst/>
              <a:cxnLst/>
              <a:rect l="l" t="t" r="r" b="b"/>
              <a:pathLst>
                <a:path w="1109345" h="930910">
                  <a:moveTo>
                    <a:pt x="954024" y="0"/>
                  </a:moveTo>
                  <a:lnTo>
                    <a:pt x="155067" y="0"/>
                  </a:lnTo>
                  <a:lnTo>
                    <a:pt x="106070" y="7909"/>
                  </a:lnTo>
                  <a:lnTo>
                    <a:pt x="63505" y="29931"/>
                  </a:lnTo>
                  <a:lnTo>
                    <a:pt x="29931" y="63505"/>
                  </a:lnTo>
                  <a:lnTo>
                    <a:pt x="7909" y="106070"/>
                  </a:lnTo>
                  <a:lnTo>
                    <a:pt x="0" y="155066"/>
                  </a:lnTo>
                  <a:lnTo>
                    <a:pt x="0" y="775335"/>
                  </a:lnTo>
                  <a:lnTo>
                    <a:pt x="7909" y="824331"/>
                  </a:lnTo>
                  <a:lnTo>
                    <a:pt x="29931" y="866896"/>
                  </a:lnTo>
                  <a:lnTo>
                    <a:pt x="63505" y="900470"/>
                  </a:lnTo>
                  <a:lnTo>
                    <a:pt x="106070" y="922492"/>
                  </a:lnTo>
                  <a:lnTo>
                    <a:pt x="155067" y="930401"/>
                  </a:lnTo>
                  <a:lnTo>
                    <a:pt x="954024" y="930401"/>
                  </a:lnTo>
                  <a:lnTo>
                    <a:pt x="1003020" y="922492"/>
                  </a:lnTo>
                  <a:lnTo>
                    <a:pt x="1045585" y="900470"/>
                  </a:lnTo>
                  <a:lnTo>
                    <a:pt x="1079159" y="866896"/>
                  </a:lnTo>
                  <a:lnTo>
                    <a:pt x="1101181" y="824331"/>
                  </a:lnTo>
                  <a:lnTo>
                    <a:pt x="1109091" y="775335"/>
                  </a:lnTo>
                  <a:lnTo>
                    <a:pt x="1109091" y="155066"/>
                  </a:lnTo>
                  <a:lnTo>
                    <a:pt x="1101181" y="106070"/>
                  </a:lnTo>
                  <a:lnTo>
                    <a:pt x="1079159" y="63505"/>
                  </a:lnTo>
                  <a:lnTo>
                    <a:pt x="1045585" y="29931"/>
                  </a:lnTo>
                  <a:lnTo>
                    <a:pt x="1003020" y="7909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45564" y="1309624"/>
              <a:ext cx="1109345" cy="930910"/>
            </a:xfrm>
            <a:custGeom>
              <a:avLst/>
              <a:gdLst/>
              <a:ahLst/>
              <a:cxnLst/>
              <a:rect l="l" t="t" r="r" b="b"/>
              <a:pathLst>
                <a:path w="1109345" h="930910">
                  <a:moveTo>
                    <a:pt x="0" y="155066"/>
                  </a:moveTo>
                  <a:lnTo>
                    <a:pt x="7909" y="106070"/>
                  </a:lnTo>
                  <a:lnTo>
                    <a:pt x="29931" y="63505"/>
                  </a:lnTo>
                  <a:lnTo>
                    <a:pt x="63505" y="29931"/>
                  </a:lnTo>
                  <a:lnTo>
                    <a:pt x="106070" y="7909"/>
                  </a:lnTo>
                  <a:lnTo>
                    <a:pt x="155067" y="0"/>
                  </a:lnTo>
                  <a:lnTo>
                    <a:pt x="954024" y="0"/>
                  </a:lnTo>
                  <a:lnTo>
                    <a:pt x="1003020" y="7909"/>
                  </a:lnTo>
                  <a:lnTo>
                    <a:pt x="1045585" y="29931"/>
                  </a:lnTo>
                  <a:lnTo>
                    <a:pt x="1079159" y="63505"/>
                  </a:lnTo>
                  <a:lnTo>
                    <a:pt x="1101181" y="106070"/>
                  </a:lnTo>
                  <a:lnTo>
                    <a:pt x="1109091" y="155066"/>
                  </a:lnTo>
                  <a:lnTo>
                    <a:pt x="1109091" y="775335"/>
                  </a:lnTo>
                  <a:lnTo>
                    <a:pt x="1101181" y="824331"/>
                  </a:lnTo>
                  <a:lnTo>
                    <a:pt x="1079159" y="866896"/>
                  </a:lnTo>
                  <a:lnTo>
                    <a:pt x="1045585" y="900470"/>
                  </a:lnTo>
                  <a:lnTo>
                    <a:pt x="1003020" y="922492"/>
                  </a:lnTo>
                  <a:lnTo>
                    <a:pt x="954024" y="930401"/>
                  </a:lnTo>
                  <a:lnTo>
                    <a:pt x="155067" y="930401"/>
                  </a:lnTo>
                  <a:lnTo>
                    <a:pt x="106070" y="922492"/>
                  </a:lnTo>
                  <a:lnTo>
                    <a:pt x="63505" y="900470"/>
                  </a:lnTo>
                  <a:lnTo>
                    <a:pt x="29931" y="866896"/>
                  </a:lnTo>
                  <a:lnTo>
                    <a:pt x="7909" y="824331"/>
                  </a:lnTo>
                  <a:lnTo>
                    <a:pt x="0" y="775335"/>
                  </a:lnTo>
                  <a:lnTo>
                    <a:pt x="0" y="155066"/>
                  </a:lnTo>
                  <a:close/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970023" y="1380871"/>
            <a:ext cx="703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Іргелі пәндер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63075" y="4905819"/>
            <a:ext cx="1416050" cy="1073150"/>
            <a:chOff x="2763075" y="4905819"/>
            <a:chExt cx="1416050" cy="1073150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3680" y="4930140"/>
              <a:ext cx="1405128" cy="1048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07208" y="4978908"/>
              <a:ext cx="1303020" cy="55168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777363" y="4920107"/>
              <a:ext cx="1372870" cy="1018540"/>
            </a:xfrm>
            <a:custGeom>
              <a:avLst/>
              <a:gdLst/>
              <a:ahLst/>
              <a:cxnLst/>
              <a:rect l="l" t="t" r="r" b="b"/>
              <a:pathLst>
                <a:path w="1372870" h="1018539">
                  <a:moveTo>
                    <a:pt x="1202689" y="0"/>
                  </a:moveTo>
                  <a:lnTo>
                    <a:pt x="169544" y="0"/>
                  </a:lnTo>
                  <a:lnTo>
                    <a:pt x="124486" y="6059"/>
                  </a:lnTo>
                  <a:lnTo>
                    <a:pt x="83989" y="23161"/>
                  </a:lnTo>
                  <a:lnTo>
                    <a:pt x="49672" y="49688"/>
                  </a:lnTo>
                  <a:lnTo>
                    <a:pt x="23156" y="84026"/>
                  </a:lnTo>
                  <a:lnTo>
                    <a:pt x="6058" y="124559"/>
                  </a:lnTo>
                  <a:lnTo>
                    <a:pt x="0" y="169672"/>
                  </a:lnTo>
                  <a:lnTo>
                    <a:pt x="0" y="848271"/>
                  </a:lnTo>
                  <a:lnTo>
                    <a:pt x="6058" y="893378"/>
                  </a:lnTo>
                  <a:lnTo>
                    <a:pt x="23156" y="933910"/>
                  </a:lnTo>
                  <a:lnTo>
                    <a:pt x="49672" y="968249"/>
                  </a:lnTo>
                  <a:lnTo>
                    <a:pt x="83989" y="994779"/>
                  </a:lnTo>
                  <a:lnTo>
                    <a:pt x="124486" y="1011882"/>
                  </a:lnTo>
                  <a:lnTo>
                    <a:pt x="169544" y="1017943"/>
                  </a:lnTo>
                  <a:lnTo>
                    <a:pt x="1202689" y="1017943"/>
                  </a:lnTo>
                  <a:lnTo>
                    <a:pt x="1247802" y="1011882"/>
                  </a:lnTo>
                  <a:lnTo>
                    <a:pt x="1288335" y="994779"/>
                  </a:lnTo>
                  <a:lnTo>
                    <a:pt x="1322673" y="968249"/>
                  </a:lnTo>
                  <a:lnTo>
                    <a:pt x="1349200" y="933910"/>
                  </a:lnTo>
                  <a:lnTo>
                    <a:pt x="1366302" y="893378"/>
                  </a:lnTo>
                  <a:lnTo>
                    <a:pt x="1372362" y="848271"/>
                  </a:lnTo>
                  <a:lnTo>
                    <a:pt x="1372362" y="169672"/>
                  </a:lnTo>
                  <a:lnTo>
                    <a:pt x="1366302" y="124559"/>
                  </a:lnTo>
                  <a:lnTo>
                    <a:pt x="1349200" y="84026"/>
                  </a:lnTo>
                  <a:lnTo>
                    <a:pt x="1322673" y="49688"/>
                  </a:lnTo>
                  <a:lnTo>
                    <a:pt x="1288335" y="23161"/>
                  </a:lnTo>
                  <a:lnTo>
                    <a:pt x="1247802" y="6059"/>
                  </a:lnTo>
                  <a:lnTo>
                    <a:pt x="120268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777363" y="4920107"/>
              <a:ext cx="1372870" cy="1018540"/>
            </a:xfrm>
            <a:custGeom>
              <a:avLst/>
              <a:gdLst/>
              <a:ahLst/>
              <a:cxnLst/>
              <a:rect l="l" t="t" r="r" b="b"/>
              <a:pathLst>
                <a:path w="1372870" h="1018539">
                  <a:moveTo>
                    <a:pt x="0" y="169672"/>
                  </a:moveTo>
                  <a:lnTo>
                    <a:pt x="6058" y="124559"/>
                  </a:lnTo>
                  <a:lnTo>
                    <a:pt x="23156" y="84026"/>
                  </a:lnTo>
                  <a:lnTo>
                    <a:pt x="49672" y="49688"/>
                  </a:lnTo>
                  <a:lnTo>
                    <a:pt x="83989" y="23161"/>
                  </a:lnTo>
                  <a:lnTo>
                    <a:pt x="124486" y="6059"/>
                  </a:lnTo>
                  <a:lnTo>
                    <a:pt x="169544" y="0"/>
                  </a:lnTo>
                  <a:lnTo>
                    <a:pt x="1202689" y="0"/>
                  </a:lnTo>
                  <a:lnTo>
                    <a:pt x="1247802" y="6059"/>
                  </a:lnTo>
                  <a:lnTo>
                    <a:pt x="1288335" y="23161"/>
                  </a:lnTo>
                  <a:lnTo>
                    <a:pt x="1322673" y="49688"/>
                  </a:lnTo>
                  <a:lnTo>
                    <a:pt x="1349200" y="84026"/>
                  </a:lnTo>
                  <a:lnTo>
                    <a:pt x="1366302" y="124559"/>
                  </a:lnTo>
                  <a:lnTo>
                    <a:pt x="1372362" y="169672"/>
                  </a:lnTo>
                  <a:lnTo>
                    <a:pt x="1372362" y="848271"/>
                  </a:lnTo>
                  <a:lnTo>
                    <a:pt x="1366302" y="893378"/>
                  </a:lnTo>
                  <a:lnTo>
                    <a:pt x="1349200" y="933910"/>
                  </a:lnTo>
                  <a:lnTo>
                    <a:pt x="1322673" y="968249"/>
                  </a:lnTo>
                  <a:lnTo>
                    <a:pt x="1288335" y="994779"/>
                  </a:lnTo>
                  <a:lnTo>
                    <a:pt x="1247802" y="1011882"/>
                  </a:lnTo>
                  <a:lnTo>
                    <a:pt x="1202689" y="1017943"/>
                  </a:lnTo>
                  <a:lnTo>
                    <a:pt x="169544" y="1017943"/>
                  </a:lnTo>
                  <a:lnTo>
                    <a:pt x="124486" y="1011882"/>
                  </a:lnTo>
                  <a:lnTo>
                    <a:pt x="83989" y="994779"/>
                  </a:lnTo>
                  <a:lnTo>
                    <a:pt x="49672" y="968249"/>
                  </a:lnTo>
                  <a:lnTo>
                    <a:pt x="23156" y="933910"/>
                  </a:lnTo>
                  <a:lnTo>
                    <a:pt x="6058" y="893378"/>
                  </a:lnTo>
                  <a:lnTo>
                    <a:pt x="0" y="848271"/>
                  </a:lnTo>
                  <a:lnTo>
                    <a:pt x="0" y="169672"/>
                  </a:lnTo>
                  <a:close/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2906395" y="4997958"/>
            <a:ext cx="1081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Техникалық пәндер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78764" y="1235963"/>
            <a:ext cx="8573770" cy="4391660"/>
            <a:chOff x="378764" y="1235963"/>
            <a:chExt cx="8573770" cy="4391660"/>
          </a:xfrm>
        </p:grpSpPr>
        <p:sp>
          <p:nvSpPr>
            <p:cNvPr id="34" name="object 34"/>
            <p:cNvSpPr/>
            <p:nvPr/>
          </p:nvSpPr>
          <p:spPr>
            <a:xfrm>
              <a:off x="378764" y="1733041"/>
              <a:ext cx="2435860" cy="3894454"/>
            </a:xfrm>
            <a:custGeom>
              <a:avLst/>
              <a:gdLst/>
              <a:ahLst/>
              <a:cxnLst/>
              <a:rect l="l" t="t" r="r" b="b"/>
              <a:pathLst>
                <a:path w="2435860" h="3894454">
                  <a:moveTo>
                    <a:pt x="1467307" y="42799"/>
                  </a:moveTo>
                  <a:lnTo>
                    <a:pt x="1438808" y="28575"/>
                  </a:lnTo>
                  <a:lnTo>
                    <a:pt x="1381582" y="0"/>
                  </a:lnTo>
                  <a:lnTo>
                    <a:pt x="1381582" y="28575"/>
                  </a:lnTo>
                  <a:lnTo>
                    <a:pt x="344131" y="28575"/>
                  </a:lnTo>
                  <a:lnTo>
                    <a:pt x="337731" y="34925"/>
                  </a:lnTo>
                  <a:lnTo>
                    <a:pt x="337731" y="1771142"/>
                  </a:lnTo>
                  <a:lnTo>
                    <a:pt x="366306" y="1771142"/>
                  </a:lnTo>
                  <a:lnTo>
                    <a:pt x="366306" y="57150"/>
                  </a:lnTo>
                  <a:lnTo>
                    <a:pt x="1381582" y="57150"/>
                  </a:lnTo>
                  <a:lnTo>
                    <a:pt x="1381582" y="85725"/>
                  </a:lnTo>
                  <a:lnTo>
                    <a:pt x="1438643" y="57150"/>
                  </a:lnTo>
                  <a:lnTo>
                    <a:pt x="1467307" y="42799"/>
                  </a:lnTo>
                  <a:close/>
                </a:path>
                <a:path w="2435860" h="3894454">
                  <a:moveTo>
                    <a:pt x="2435301" y="3851402"/>
                  </a:moveTo>
                  <a:lnTo>
                    <a:pt x="2406802" y="3837178"/>
                  </a:lnTo>
                  <a:lnTo>
                    <a:pt x="2349576" y="3808603"/>
                  </a:lnTo>
                  <a:lnTo>
                    <a:pt x="2349576" y="3837178"/>
                  </a:lnTo>
                  <a:lnTo>
                    <a:pt x="1231976" y="3837178"/>
                  </a:lnTo>
                  <a:lnTo>
                    <a:pt x="1231976" y="2973070"/>
                  </a:lnTo>
                  <a:lnTo>
                    <a:pt x="1231976" y="2958719"/>
                  </a:lnTo>
                  <a:lnTo>
                    <a:pt x="1231976" y="2944495"/>
                  </a:lnTo>
                  <a:lnTo>
                    <a:pt x="0" y="2944495"/>
                  </a:lnTo>
                  <a:lnTo>
                    <a:pt x="0" y="2973070"/>
                  </a:lnTo>
                  <a:lnTo>
                    <a:pt x="1203401" y="2973070"/>
                  </a:lnTo>
                  <a:lnTo>
                    <a:pt x="1203401" y="3865702"/>
                  </a:lnTo>
                  <a:lnTo>
                    <a:pt x="2349576" y="3865702"/>
                  </a:lnTo>
                  <a:lnTo>
                    <a:pt x="2349576" y="3894277"/>
                  </a:lnTo>
                  <a:lnTo>
                    <a:pt x="2406700" y="3865702"/>
                  </a:lnTo>
                  <a:lnTo>
                    <a:pt x="2435301" y="385140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92823" y="1239011"/>
              <a:ext cx="2359152" cy="12633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2155" y="1235963"/>
              <a:ext cx="2339340" cy="12054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39941" y="1266050"/>
              <a:ext cx="2264918" cy="116955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639941" y="1266050"/>
            <a:ext cx="2265045" cy="116967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172085">
              <a:lnSpc>
                <a:spcPct val="100000"/>
              </a:lnSpc>
              <a:spcBef>
                <a:spcPts val="320"/>
              </a:spcBef>
            </a:pPr>
            <a:r>
              <a:rPr sz="1400" spc="-20" dirty="0">
                <a:latin typeface="Microsoft Sans Serif" panose="020B0604020202020204"/>
                <a:cs typeface="Microsoft Sans Serif" panose="020B0604020202020204"/>
              </a:rPr>
              <a:t>Кәсіби</a:t>
            </a:r>
            <a:r>
              <a:rPr sz="1400" spc="-4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пәндер</a:t>
            </a:r>
            <a:r>
              <a:rPr sz="14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бойынша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28</a:t>
            </a:r>
            <a:r>
              <a:rPr sz="14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пәннен</a:t>
            </a:r>
            <a:r>
              <a:rPr sz="1400" spc="-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25</a:t>
            </a:r>
            <a:r>
              <a:rPr sz="1400" spc="-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20" dirty="0">
                <a:latin typeface="Microsoft Sans Serif" panose="020B0604020202020204"/>
                <a:cs typeface="Microsoft Sans Serif" panose="020B0604020202020204"/>
              </a:rPr>
              <a:t>пәнге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92710" marR="377825">
              <a:lnSpc>
                <a:spcPct val="100000"/>
              </a:lnSpc>
            </a:pPr>
            <a:r>
              <a:rPr sz="1400" spc="-30" dirty="0">
                <a:latin typeface="Microsoft Sans Serif" panose="020B0604020202020204"/>
                <a:cs typeface="Microsoft Sans Serif" panose="020B0604020202020204"/>
              </a:rPr>
              <a:t>қысқарды,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әр</a:t>
            </a:r>
            <a:r>
              <a:rPr sz="1400" spc="-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пән </a:t>
            </a:r>
            <a:r>
              <a:rPr sz="1400" spc="-30" dirty="0">
                <a:latin typeface="Microsoft Sans Serif" panose="020B0604020202020204"/>
                <a:cs typeface="Microsoft Sans Serif" panose="020B0604020202020204"/>
              </a:rPr>
              <a:t>кем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дегенде</a:t>
            </a:r>
            <a:r>
              <a:rPr sz="1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dirty="0">
                <a:latin typeface="Microsoft Sans Serif" panose="020B0604020202020204"/>
                <a:cs typeface="Microsoft Sans Serif" panose="020B0604020202020204"/>
              </a:rPr>
              <a:t>5</a:t>
            </a:r>
            <a:r>
              <a:rPr sz="1400" spc="-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кредитті құрайды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52395" y="2170048"/>
              <a:ext cx="4738370" cy="712470"/>
            </a:xfrm>
            <a:custGeom>
              <a:avLst/>
              <a:gdLst/>
              <a:ahLst/>
              <a:cxnLst/>
              <a:rect l="l" t="t" r="r" b="b"/>
              <a:pathLst>
                <a:path w="4738370" h="712469">
                  <a:moveTo>
                    <a:pt x="4619244" y="0"/>
                  </a:moveTo>
                  <a:lnTo>
                    <a:pt x="118745" y="0"/>
                  </a:lnTo>
                  <a:lnTo>
                    <a:pt x="72544" y="9338"/>
                  </a:lnTo>
                  <a:lnTo>
                    <a:pt x="34797" y="34798"/>
                  </a:lnTo>
                  <a:lnTo>
                    <a:pt x="9338" y="72544"/>
                  </a:lnTo>
                  <a:lnTo>
                    <a:pt x="0" y="118745"/>
                  </a:lnTo>
                  <a:lnTo>
                    <a:pt x="0" y="593725"/>
                  </a:lnTo>
                  <a:lnTo>
                    <a:pt x="9338" y="639978"/>
                  </a:lnTo>
                  <a:lnTo>
                    <a:pt x="34797" y="677719"/>
                  </a:lnTo>
                  <a:lnTo>
                    <a:pt x="72544" y="703149"/>
                  </a:lnTo>
                  <a:lnTo>
                    <a:pt x="118745" y="712470"/>
                  </a:lnTo>
                  <a:lnTo>
                    <a:pt x="4619244" y="712470"/>
                  </a:lnTo>
                  <a:lnTo>
                    <a:pt x="4665444" y="703149"/>
                  </a:lnTo>
                  <a:lnTo>
                    <a:pt x="4703191" y="677719"/>
                  </a:lnTo>
                  <a:lnTo>
                    <a:pt x="4728650" y="639978"/>
                  </a:lnTo>
                  <a:lnTo>
                    <a:pt x="4737988" y="593725"/>
                  </a:lnTo>
                  <a:lnTo>
                    <a:pt x="4737988" y="118745"/>
                  </a:lnTo>
                  <a:lnTo>
                    <a:pt x="4728650" y="72544"/>
                  </a:lnTo>
                  <a:lnTo>
                    <a:pt x="4703191" y="34798"/>
                  </a:lnTo>
                  <a:lnTo>
                    <a:pt x="4665444" y="9338"/>
                  </a:lnTo>
                  <a:lnTo>
                    <a:pt x="4619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52395" y="2170048"/>
              <a:ext cx="4738370" cy="712470"/>
            </a:xfrm>
            <a:custGeom>
              <a:avLst/>
              <a:gdLst/>
              <a:ahLst/>
              <a:cxnLst/>
              <a:rect l="l" t="t" r="r" b="b"/>
              <a:pathLst>
                <a:path w="4738370" h="712469">
                  <a:moveTo>
                    <a:pt x="0" y="118745"/>
                  </a:moveTo>
                  <a:lnTo>
                    <a:pt x="9338" y="72544"/>
                  </a:lnTo>
                  <a:lnTo>
                    <a:pt x="34797" y="34798"/>
                  </a:lnTo>
                  <a:lnTo>
                    <a:pt x="72544" y="9338"/>
                  </a:lnTo>
                  <a:lnTo>
                    <a:pt x="118745" y="0"/>
                  </a:lnTo>
                  <a:lnTo>
                    <a:pt x="4619244" y="0"/>
                  </a:lnTo>
                  <a:lnTo>
                    <a:pt x="4665444" y="9338"/>
                  </a:lnTo>
                  <a:lnTo>
                    <a:pt x="4703191" y="34798"/>
                  </a:lnTo>
                  <a:lnTo>
                    <a:pt x="4728650" y="72544"/>
                  </a:lnTo>
                  <a:lnTo>
                    <a:pt x="4737988" y="118745"/>
                  </a:lnTo>
                  <a:lnTo>
                    <a:pt x="4737988" y="593725"/>
                  </a:lnTo>
                  <a:lnTo>
                    <a:pt x="4728650" y="639978"/>
                  </a:lnTo>
                  <a:lnTo>
                    <a:pt x="4703191" y="677719"/>
                  </a:lnTo>
                  <a:lnTo>
                    <a:pt x="4665444" y="703149"/>
                  </a:lnTo>
                  <a:lnTo>
                    <a:pt x="4619244" y="712470"/>
                  </a:lnTo>
                  <a:lnTo>
                    <a:pt x="118745" y="712470"/>
                  </a:lnTo>
                  <a:lnTo>
                    <a:pt x="72544" y="703149"/>
                  </a:lnTo>
                  <a:lnTo>
                    <a:pt x="34797" y="677719"/>
                  </a:lnTo>
                  <a:lnTo>
                    <a:pt x="9338" y="639978"/>
                  </a:lnTo>
                  <a:lnTo>
                    <a:pt x="0" y="593725"/>
                  </a:lnTo>
                  <a:lnTo>
                    <a:pt x="0" y="118745"/>
                  </a:lnTo>
                  <a:close/>
                </a:path>
              </a:pathLst>
            </a:custGeom>
            <a:ln w="3175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7050" y="2230882"/>
            <a:ext cx="2907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Оқу</a:t>
            </a:r>
            <a:r>
              <a:rPr sz="1800" b="1" spc="-6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процесін</a:t>
            </a:r>
            <a:r>
              <a:rPr sz="18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ұйымдастыру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(1</a:t>
            </a:r>
            <a:r>
              <a:rPr sz="1800" b="1" spc="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кредит-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30сағат)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6534" y="4039489"/>
            <a:ext cx="3068320" cy="1016000"/>
            <a:chOff x="316534" y="4039489"/>
            <a:chExt cx="3068320" cy="1016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" y="4062984"/>
              <a:ext cx="3057143" cy="9921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5584" y="4058539"/>
              <a:ext cx="3016250" cy="949960"/>
            </a:xfrm>
            <a:custGeom>
              <a:avLst/>
              <a:gdLst/>
              <a:ahLst/>
              <a:cxnLst/>
              <a:rect l="l" t="t" r="r" b="b"/>
              <a:pathLst>
                <a:path w="3016250" h="949960">
                  <a:moveTo>
                    <a:pt x="2857449" y="0"/>
                  </a:moveTo>
                  <a:lnTo>
                    <a:pt x="158330" y="0"/>
                  </a:lnTo>
                  <a:lnTo>
                    <a:pt x="108287" y="8070"/>
                  </a:lnTo>
                  <a:lnTo>
                    <a:pt x="64824" y="30545"/>
                  </a:lnTo>
                  <a:lnTo>
                    <a:pt x="30549" y="64821"/>
                  </a:lnTo>
                  <a:lnTo>
                    <a:pt x="8072" y="108297"/>
                  </a:lnTo>
                  <a:lnTo>
                    <a:pt x="0" y="158369"/>
                  </a:lnTo>
                  <a:lnTo>
                    <a:pt x="0" y="791718"/>
                  </a:lnTo>
                  <a:lnTo>
                    <a:pt x="8072" y="841727"/>
                  </a:lnTo>
                  <a:lnTo>
                    <a:pt x="30549" y="885165"/>
                  </a:lnTo>
                  <a:lnTo>
                    <a:pt x="64824" y="919423"/>
                  </a:lnTo>
                  <a:lnTo>
                    <a:pt x="108287" y="941890"/>
                  </a:lnTo>
                  <a:lnTo>
                    <a:pt x="158330" y="949960"/>
                  </a:lnTo>
                  <a:lnTo>
                    <a:pt x="2857449" y="949960"/>
                  </a:lnTo>
                  <a:lnTo>
                    <a:pt x="2907458" y="941890"/>
                  </a:lnTo>
                  <a:lnTo>
                    <a:pt x="2950896" y="919423"/>
                  </a:lnTo>
                  <a:lnTo>
                    <a:pt x="2985154" y="885165"/>
                  </a:lnTo>
                  <a:lnTo>
                    <a:pt x="3007622" y="841727"/>
                  </a:lnTo>
                  <a:lnTo>
                    <a:pt x="3015691" y="791718"/>
                  </a:lnTo>
                  <a:lnTo>
                    <a:pt x="3015691" y="158369"/>
                  </a:lnTo>
                  <a:lnTo>
                    <a:pt x="3007622" y="108297"/>
                  </a:lnTo>
                  <a:lnTo>
                    <a:pt x="2985154" y="64821"/>
                  </a:lnTo>
                  <a:lnTo>
                    <a:pt x="2950896" y="30545"/>
                  </a:lnTo>
                  <a:lnTo>
                    <a:pt x="2907458" y="8070"/>
                  </a:lnTo>
                  <a:lnTo>
                    <a:pt x="285744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5584" y="4058539"/>
              <a:ext cx="3016250" cy="949960"/>
            </a:xfrm>
            <a:custGeom>
              <a:avLst/>
              <a:gdLst/>
              <a:ahLst/>
              <a:cxnLst/>
              <a:rect l="l" t="t" r="r" b="b"/>
              <a:pathLst>
                <a:path w="3016250" h="949960">
                  <a:moveTo>
                    <a:pt x="0" y="158369"/>
                  </a:moveTo>
                  <a:lnTo>
                    <a:pt x="8072" y="108297"/>
                  </a:lnTo>
                  <a:lnTo>
                    <a:pt x="30549" y="64821"/>
                  </a:lnTo>
                  <a:lnTo>
                    <a:pt x="64824" y="30545"/>
                  </a:lnTo>
                  <a:lnTo>
                    <a:pt x="108287" y="8070"/>
                  </a:lnTo>
                  <a:lnTo>
                    <a:pt x="158330" y="0"/>
                  </a:lnTo>
                  <a:lnTo>
                    <a:pt x="2857449" y="0"/>
                  </a:lnTo>
                  <a:lnTo>
                    <a:pt x="2907458" y="8070"/>
                  </a:lnTo>
                  <a:lnTo>
                    <a:pt x="2950896" y="30545"/>
                  </a:lnTo>
                  <a:lnTo>
                    <a:pt x="2985154" y="64821"/>
                  </a:lnTo>
                  <a:lnTo>
                    <a:pt x="3007622" y="108297"/>
                  </a:lnTo>
                  <a:lnTo>
                    <a:pt x="3015691" y="158369"/>
                  </a:lnTo>
                  <a:lnTo>
                    <a:pt x="3015691" y="791718"/>
                  </a:lnTo>
                  <a:lnTo>
                    <a:pt x="3007622" y="841727"/>
                  </a:lnTo>
                  <a:lnTo>
                    <a:pt x="2985154" y="885165"/>
                  </a:lnTo>
                  <a:lnTo>
                    <a:pt x="2950896" y="919423"/>
                  </a:lnTo>
                  <a:lnTo>
                    <a:pt x="2907458" y="941890"/>
                  </a:lnTo>
                  <a:lnTo>
                    <a:pt x="2857449" y="949960"/>
                  </a:lnTo>
                  <a:lnTo>
                    <a:pt x="158330" y="949960"/>
                  </a:lnTo>
                  <a:lnTo>
                    <a:pt x="108287" y="941890"/>
                  </a:lnTo>
                  <a:lnTo>
                    <a:pt x="64824" y="919423"/>
                  </a:lnTo>
                  <a:lnTo>
                    <a:pt x="30549" y="885165"/>
                  </a:lnTo>
                  <a:lnTo>
                    <a:pt x="8072" y="841727"/>
                  </a:lnTo>
                  <a:lnTo>
                    <a:pt x="0" y="791718"/>
                  </a:lnTo>
                  <a:lnTo>
                    <a:pt x="0" y="158369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20395" y="4132834"/>
            <a:ext cx="26466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Лекция+практика (лабораториялық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сабақ)</a:t>
            </a:r>
            <a:r>
              <a:rPr sz="16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30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0" dirty="0">
                <a:latin typeface="Times New Roman" panose="02020603050405020304"/>
                <a:cs typeface="Times New Roman" panose="02020603050405020304"/>
              </a:rPr>
              <a:t>%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(9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сағат)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02027" y="3349878"/>
            <a:ext cx="1784985" cy="467359"/>
            <a:chOff x="2002027" y="3349878"/>
            <a:chExt cx="1784985" cy="467359"/>
          </a:xfrm>
        </p:grpSpPr>
        <p:sp>
          <p:nvSpPr>
            <p:cNvPr id="13" name="object 13"/>
            <p:cNvSpPr/>
            <p:nvPr/>
          </p:nvSpPr>
          <p:spPr>
            <a:xfrm>
              <a:off x="2033650" y="3381628"/>
              <a:ext cx="1722120" cy="403860"/>
            </a:xfrm>
            <a:custGeom>
              <a:avLst/>
              <a:gdLst/>
              <a:ahLst/>
              <a:cxnLst/>
              <a:rect l="l" t="t" r="r" b="b"/>
              <a:pathLst>
                <a:path w="1722120" h="403860">
                  <a:moveTo>
                    <a:pt x="1654302" y="0"/>
                  </a:moveTo>
                  <a:lnTo>
                    <a:pt x="67310" y="0"/>
                  </a:lnTo>
                  <a:lnTo>
                    <a:pt x="41094" y="5302"/>
                  </a:lnTo>
                  <a:lnTo>
                    <a:pt x="19700" y="19748"/>
                  </a:lnTo>
                  <a:lnTo>
                    <a:pt x="5284" y="41148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284" y="362765"/>
                  </a:lnTo>
                  <a:lnTo>
                    <a:pt x="19700" y="384159"/>
                  </a:lnTo>
                  <a:lnTo>
                    <a:pt x="41094" y="398575"/>
                  </a:lnTo>
                  <a:lnTo>
                    <a:pt x="67310" y="403860"/>
                  </a:lnTo>
                  <a:lnTo>
                    <a:pt x="1654302" y="403860"/>
                  </a:lnTo>
                  <a:lnTo>
                    <a:pt x="1680463" y="398575"/>
                  </a:lnTo>
                  <a:lnTo>
                    <a:pt x="1701863" y="384159"/>
                  </a:lnTo>
                  <a:lnTo>
                    <a:pt x="1716309" y="362765"/>
                  </a:lnTo>
                  <a:lnTo>
                    <a:pt x="1721612" y="336550"/>
                  </a:lnTo>
                  <a:lnTo>
                    <a:pt x="1721612" y="67310"/>
                  </a:lnTo>
                  <a:lnTo>
                    <a:pt x="1716309" y="41148"/>
                  </a:lnTo>
                  <a:lnTo>
                    <a:pt x="1701863" y="19748"/>
                  </a:lnTo>
                  <a:lnTo>
                    <a:pt x="1680464" y="5302"/>
                  </a:lnTo>
                  <a:lnTo>
                    <a:pt x="165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2027" y="3349878"/>
              <a:ext cx="1784985" cy="467359"/>
            </a:xfrm>
            <a:custGeom>
              <a:avLst/>
              <a:gdLst/>
              <a:ahLst/>
              <a:cxnLst/>
              <a:rect l="l" t="t" r="r" b="b"/>
              <a:pathLst>
                <a:path w="1784985" h="467360">
                  <a:moveTo>
                    <a:pt x="1722755" y="461010"/>
                  </a:moveTo>
                  <a:lnTo>
                    <a:pt x="62230" y="461010"/>
                  </a:lnTo>
                  <a:lnTo>
                    <a:pt x="70739" y="463550"/>
                  </a:lnTo>
                  <a:lnTo>
                    <a:pt x="80899" y="466090"/>
                  </a:lnTo>
                  <a:lnTo>
                    <a:pt x="90424" y="467360"/>
                  </a:lnTo>
                  <a:lnTo>
                    <a:pt x="1697355" y="467360"/>
                  </a:lnTo>
                  <a:lnTo>
                    <a:pt x="1707642" y="466090"/>
                  </a:lnTo>
                  <a:lnTo>
                    <a:pt x="1716532" y="463550"/>
                  </a:lnTo>
                  <a:lnTo>
                    <a:pt x="1722755" y="461010"/>
                  </a:lnTo>
                  <a:close/>
                </a:path>
                <a:path w="1784985" h="467360">
                  <a:moveTo>
                    <a:pt x="1738884" y="452120"/>
                  </a:moveTo>
                  <a:lnTo>
                    <a:pt x="46101" y="452120"/>
                  </a:lnTo>
                  <a:lnTo>
                    <a:pt x="57658" y="458470"/>
                  </a:lnTo>
                  <a:lnTo>
                    <a:pt x="59055" y="459740"/>
                  </a:lnTo>
                  <a:lnTo>
                    <a:pt x="60579" y="461010"/>
                  </a:lnTo>
                  <a:lnTo>
                    <a:pt x="1724406" y="461010"/>
                  </a:lnTo>
                  <a:lnTo>
                    <a:pt x="1727454" y="458470"/>
                  </a:lnTo>
                  <a:lnTo>
                    <a:pt x="1738884" y="452120"/>
                  </a:lnTo>
                  <a:close/>
                </a:path>
                <a:path w="1784985" h="467360">
                  <a:moveTo>
                    <a:pt x="1740535" y="16510"/>
                  </a:moveTo>
                  <a:lnTo>
                    <a:pt x="44450" y="16510"/>
                  </a:lnTo>
                  <a:lnTo>
                    <a:pt x="42672" y="17780"/>
                  </a:lnTo>
                  <a:lnTo>
                    <a:pt x="41021" y="19050"/>
                  </a:lnTo>
                  <a:lnTo>
                    <a:pt x="29591" y="29210"/>
                  </a:lnTo>
                  <a:lnTo>
                    <a:pt x="28067" y="30480"/>
                  </a:lnTo>
                  <a:lnTo>
                    <a:pt x="26797" y="31750"/>
                  </a:lnTo>
                  <a:lnTo>
                    <a:pt x="18669" y="41910"/>
                  </a:lnTo>
                  <a:lnTo>
                    <a:pt x="17399" y="43180"/>
                  </a:lnTo>
                  <a:lnTo>
                    <a:pt x="16256" y="44450"/>
                  </a:lnTo>
                  <a:lnTo>
                    <a:pt x="15367" y="46989"/>
                  </a:lnTo>
                  <a:lnTo>
                    <a:pt x="9017" y="58420"/>
                  </a:lnTo>
                  <a:lnTo>
                    <a:pt x="7493" y="60960"/>
                  </a:lnTo>
                  <a:lnTo>
                    <a:pt x="6985" y="63500"/>
                  </a:lnTo>
                  <a:lnTo>
                    <a:pt x="4064" y="71120"/>
                  </a:lnTo>
                  <a:lnTo>
                    <a:pt x="1524" y="81280"/>
                  </a:lnTo>
                  <a:lnTo>
                    <a:pt x="381" y="91439"/>
                  </a:lnTo>
                  <a:lnTo>
                    <a:pt x="296" y="92710"/>
                  </a:lnTo>
                  <a:lnTo>
                    <a:pt x="211" y="93980"/>
                  </a:lnTo>
                  <a:lnTo>
                    <a:pt x="126" y="95250"/>
                  </a:lnTo>
                  <a:lnTo>
                    <a:pt x="0" y="370840"/>
                  </a:lnTo>
                  <a:lnTo>
                    <a:pt x="181" y="373380"/>
                  </a:lnTo>
                  <a:lnTo>
                    <a:pt x="272" y="374650"/>
                  </a:lnTo>
                  <a:lnTo>
                    <a:pt x="362" y="375920"/>
                  </a:lnTo>
                  <a:lnTo>
                    <a:pt x="453" y="377190"/>
                  </a:lnTo>
                  <a:lnTo>
                    <a:pt x="544" y="378460"/>
                  </a:lnTo>
                  <a:lnTo>
                    <a:pt x="635" y="379730"/>
                  </a:lnTo>
                  <a:lnTo>
                    <a:pt x="2286" y="391160"/>
                  </a:lnTo>
                  <a:lnTo>
                    <a:pt x="4826" y="400050"/>
                  </a:lnTo>
                  <a:lnTo>
                    <a:pt x="6985" y="405130"/>
                  </a:lnTo>
                  <a:lnTo>
                    <a:pt x="7493" y="407670"/>
                  </a:lnTo>
                  <a:lnTo>
                    <a:pt x="8255" y="408940"/>
                  </a:lnTo>
                  <a:lnTo>
                    <a:pt x="15367" y="421640"/>
                  </a:lnTo>
                  <a:lnTo>
                    <a:pt x="16256" y="424180"/>
                  </a:lnTo>
                  <a:lnTo>
                    <a:pt x="17399" y="425450"/>
                  </a:lnTo>
                  <a:lnTo>
                    <a:pt x="28194" y="438150"/>
                  </a:lnTo>
                  <a:lnTo>
                    <a:pt x="29591" y="439420"/>
                  </a:lnTo>
                  <a:lnTo>
                    <a:pt x="31115" y="440690"/>
                  </a:lnTo>
                  <a:lnTo>
                    <a:pt x="41021" y="449580"/>
                  </a:lnTo>
                  <a:lnTo>
                    <a:pt x="42545" y="450850"/>
                  </a:lnTo>
                  <a:lnTo>
                    <a:pt x="44323" y="452120"/>
                  </a:lnTo>
                  <a:lnTo>
                    <a:pt x="1740662" y="452120"/>
                  </a:lnTo>
                  <a:lnTo>
                    <a:pt x="1742313" y="450850"/>
                  </a:lnTo>
                  <a:lnTo>
                    <a:pt x="1743837" y="449580"/>
                  </a:lnTo>
                  <a:lnTo>
                    <a:pt x="1753743" y="440690"/>
                  </a:lnTo>
                  <a:lnTo>
                    <a:pt x="1755267" y="439420"/>
                  </a:lnTo>
                  <a:lnTo>
                    <a:pt x="1756664" y="438150"/>
                  </a:lnTo>
                  <a:lnTo>
                    <a:pt x="1764220" y="429260"/>
                  </a:lnTo>
                  <a:lnTo>
                    <a:pt x="86233" y="429260"/>
                  </a:lnTo>
                  <a:lnTo>
                    <a:pt x="80645" y="426720"/>
                  </a:lnTo>
                  <a:lnTo>
                    <a:pt x="48514" y="402590"/>
                  </a:lnTo>
                  <a:lnTo>
                    <a:pt x="38049" y="97789"/>
                  </a:lnTo>
                  <a:lnTo>
                    <a:pt x="38201" y="95250"/>
                  </a:lnTo>
                  <a:lnTo>
                    <a:pt x="38277" y="93980"/>
                  </a:lnTo>
                  <a:lnTo>
                    <a:pt x="38354" y="92710"/>
                  </a:lnTo>
                  <a:lnTo>
                    <a:pt x="55880" y="57150"/>
                  </a:lnTo>
                  <a:lnTo>
                    <a:pt x="81153" y="41910"/>
                  </a:lnTo>
                  <a:lnTo>
                    <a:pt x="86995" y="39370"/>
                  </a:lnTo>
                  <a:lnTo>
                    <a:pt x="92964" y="39370"/>
                  </a:lnTo>
                  <a:lnTo>
                    <a:pt x="99314" y="38100"/>
                  </a:lnTo>
                  <a:lnTo>
                    <a:pt x="1763140" y="38100"/>
                  </a:lnTo>
                  <a:lnTo>
                    <a:pt x="1758061" y="31750"/>
                  </a:lnTo>
                  <a:lnTo>
                    <a:pt x="1756791" y="30480"/>
                  </a:lnTo>
                  <a:lnTo>
                    <a:pt x="1755267" y="29210"/>
                  </a:lnTo>
                  <a:lnTo>
                    <a:pt x="1743837" y="19050"/>
                  </a:lnTo>
                  <a:lnTo>
                    <a:pt x="1740535" y="16510"/>
                  </a:lnTo>
                  <a:close/>
                </a:path>
                <a:path w="1784985" h="467360">
                  <a:moveTo>
                    <a:pt x="1763140" y="38100"/>
                  </a:moveTo>
                  <a:lnTo>
                    <a:pt x="1685925" y="38100"/>
                  </a:lnTo>
                  <a:lnTo>
                    <a:pt x="1698625" y="40639"/>
                  </a:lnTo>
                  <a:lnTo>
                    <a:pt x="1704339" y="41910"/>
                  </a:lnTo>
                  <a:lnTo>
                    <a:pt x="1736344" y="66039"/>
                  </a:lnTo>
                  <a:lnTo>
                    <a:pt x="1746808" y="370840"/>
                  </a:lnTo>
                  <a:lnTo>
                    <a:pt x="1746656" y="373380"/>
                  </a:lnTo>
                  <a:lnTo>
                    <a:pt x="1746580" y="374650"/>
                  </a:lnTo>
                  <a:lnTo>
                    <a:pt x="1746504" y="375920"/>
                  </a:lnTo>
                  <a:lnTo>
                    <a:pt x="1728977" y="411480"/>
                  </a:lnTo>
                  <a:lnTo>
                    <a:pt x="1703832" y="426720"/>
                  </a:lnTo>
                  <a:lnTo>
                    <a:pt x="1697863" y="429260"/>
                  </a:lnTo>
                  <a:lnTo>
                    <a:pt x="1764220" y="429260"/>
                  </a:lnTo>
                  <a:lnTo>
                    <a:pt x="1767459" y="425450"/>
                  </a:lnTo>
                  <a:lnTo>
                    <a:pt x="1768475" y="424180"/>
                  </a:lnTo>
                  <a:lnTo>
                    <a:pt x="1769491" y="421640"/>
                  </a:lnTo>
                  <a:lnTo>
                    <a:pt x="1776602" y="408940"/>
                  </a:lnTo>
                  <a:lnTo>
                    <a:pt x="1777364" y="407670"/>
                  </a:lnTo>
                  <a:lnTo>
                    <a:pt x="1777873" y="405130"/>
                  </a:lnTo>
                  <a:lnTo>
                    <a:pt x="1780794" y="397510"/>
                  </a:lnTo>
                  <a:lnTo>
                    <a:pt x="1783334" y="387350"/>
                  </a:lnTo>
                  <a:lnTo>
                    <a:pt x="1784477" y="377190"/>
                  </a:lnTo>
                  <a:lnTo>
                    <a:pt x="1784900" y="370840"/>
                  </a:lnTo>
                  <a:lnTo>
                    <a:pt x="1784858" y="97789"/>
                  </a:lnTo>
                  <a:lnTo>
                    <a:pt x="1784676" y="95250"/>
                  </a:lnTo>
                  <a:lnTo>
                    <a:pt x="1784585" y="93980"/>
                  </a:lnTo>
                  <a:lnTo>
                    <a:pt x="1784495" y="92710"/>
                  </a:lnTo>
                  <a:lnTo>
                    <a:pt x="1784404" y="91439"/>
                  </a:lnTo>
                  <a:lnTo>
                    <a:pt x="1784313" y="90170"/>
                  </a:lnTo>
                  <a:lnTo>
                    <a:pt x="1784223" y="88900"/>
                  </a:lnTo>
                  <a:lnTo>
                    <a:pt x="1782572" y="78739"/>
                  </a:lnTo>
                  <a:lnTo>
                    <a:pt x="1780032" y="69850"/>
                  </a:lnTo>
                  <a:lnTo>
                    <a:pt x="1777873" y="63500"/>
                  </a:lnTo>
                  <a:lnTo>
                    <a:pt x="1777364" y="60960"/>
                  </a:lnTo>
                  <a:lnTo>
                    <a:pt x="1775841" y="58420"/>
                  </a:lnTo>
                  <a:lnTo>
                    <a:pt x="1769491" y="46989"/>
                  </a:lnTo>
                  <a:lnTo>
                    <a:pt x="1768602" y="44450"/>
                  </a:lnTo>
                  <a:lnTo>
                    <a:pt x="1767459" y="43180"/>
                  </a:lnTo>
                  <a:lnTo>
                    <a:pt x="1766189" y="41910"/>
                  </a:lnTo>
                  <a:lnTo>
                    <a:pt x="1763140" y="38100"/>
                  </a:lnTo>
                  <a:close/>
                </a:path>
                <a:path w="1784985" h="467360">
                  <a:moveTo>
                    <a:pt x="1696847" y="52070"/>
                  </a:moveTo>
                  <a:lnTo>
                    <a:pt x="90297" y="52070"/>
                  </a:lnTo>
                  <a:lnTo>
                    <a:pt x="85598" y="53339"/>
                  </a:lnTo>
                  <a:lnTo>
                    <a:pt x="54356" y="81280"/>
                  </a:lnTo>
                  <a:lnTo>
                    <a:pt x="50768" y="97789"/>
                  </a:lnTo>
                  <a:lnTo>
                    <a:pt x="50800" y="370840"/>
                  </a:lnTo>
                  <a:lnTo>
                    <a:pt x="72009" y="408940"/>
                  </a:lnTo>
                  <a:lnTo>
                    <a:pt x="88011" y="416560"/>
                  </a:lnTo>
                  <a:lnTo>
                    <a:pt x="1694561" y="416560"/>
                  </a:lnTo>
                  <a:lnTo>
                    <a:pt x="1699641" y="415290"/>
                  </a:lnTo>
                  <a:lnTo>
                    <a:pt x="1704339" y="414020"/>
                  </a:lnTo>
                  <a:lnTo>
                    <a:pt x="1712849" y="408940"/>
                  </a:lnTo>
                  <a:lnTo>
                    <a:pt x="1717116" y="405130"/>
                  </a:lnTo>
                  <a:lnTo>
                    <a:pt x="1684147" y="405130"/>
                  </a:lnTo>
                  <a:lnTo>
                    <a:pt x="89789" y="403860"/>
                  </a:lnTo>
                  <a:lnTo>
                    <a:pt x="87249" y="402590"/>
                  </a:lnTo>
                  <a:lnTo>
                    <a:pt x="85725" y="402590"/>
                  </a:lnTo>
                  <a:lnTo>
                    <a:pt x="79121" y="398780"/>
                  </a:lnTo>
                  <a:lnTo>
                    <a:pt x="63500" y="97789"/>
                  </a:lnTo>
                  <a:lnTo>
                    <a:pt x="63754" y="95250"/>
                  </a:lnTo>
                  <a:lnTo>
                    <a:pt x="87884" y="66039"/>
                  </a:lnTo>
                  <a:lnTo>
                    <a:pt x="90043" y="64770"/>
                  </a:lnTo>
                  <a:lnTo>
                    <a:pt x="1717116" y="63500"/>
                  </a:lnTo>
                  <a:lnTo>
                    <a:pt x="1712849" y="59689"/>
                  </a:lnTo>
                  <a:lnTo>
                    <a:pt x="1704213" y="54610"/>
                  </a:lnTo>
                  <a:lnTo>
                    <a:pt x="1701038" y="53339"/>
                  </a:lnTo>
                  <a:lnTo>
                    <a:pt x="1696847" y="52070"/>
                  </a:lnTo>
                  <a:close/>
                </a:path>
                <a:path w="1784985" h="467360">
                  <a:moveTo>
                    <a:pt x="1717116" y="63500"/>
                  </a:moveTo>
                  <a:lnTo>
                    <a:pt x="1685925" y="63500"/>
                  </a:lnTo>
                  <a:lnTo>
                    <a:pt x="1691005" y="64770"/>
                  </a:lnTo>
                  <a:lnTo>
                    <a:pt x="1694942" y="64770"/>
                  </a:lnTo>
                  <a:lnTo>
                    <a:pt x="1697863" y="66039"/>
                  </a:lnTo>
                  <a:lnTo>
                    <a:pt x="1699006" y="67310"/>
                  </a:lnTo>
                  <a:lnTo>
                    <a:pt x="1705737" y="69850"/>
                  </a:lnTo>
                  <a:lnTo>
                    <a:pt x="1710817" y="74930"/>
                  </a:lnTo>
                  <a:lnTo>
                    <a:pt x="1721389" y="370840"/>
                  </a:lnTo>
                  <a:lnTo>
                    <a:pt x="1721199" y="373380"/>
                  </a:lnTo>
                  <a:lnTo>
                    <a:pt x="1721104" y="374650"/>
                  </a:lnTo>
                  <a:lnTo>
                    <a:pt x="1695323" y="403860"/>
                  </a:lnTo>
                  <a:lnTo>
                    <a:pt x="1688338" y="403860"/>
                  </a:lnTo>
                  <a:lnTo>
                    <a:pt x="1684147" y="405130"/>
                  </a:lnTo>
                  <a:lnTo>
                    <a:pt x="1717116" y="405130"/>
                  </a:lnTo>
                  <a:lnTo>
                    <a:pt x="1719961" y="402590"/>
                  </a:lnTo>
                  <a:lnTo>
                    <a:pt x="1734089" y="370840"/>
                  </a:lnTo>
                  <a:lnTo>
                    <a:pt x="1734058" y="97789"/>
                  </a:lnTo>
                  <a:lnTo>
                    <a:pt x="1719961" y="66039"/>
                  </a:lnTo>
                  <a:lnTo>
                    <a:pt x="1717116" y="63500"/>
                  </a:lnTo>
                  <a:close/>
                </a:path>
                <a:path w="1784985" h="467360">
                  <a:moveTo>
                    <a:pt x="1685925" y="50800"/>
                  </a:moveTo>
                  <a:lnTo>
                    <a:pt x="100076" y="50800"/>
                  </a:lnTo>
                  <a:lnTo>
                    <a:pt x="94742" y="52070"/>
                  </a:lnTo>
                  <a:lnTo>
                    <a:pt x="1691767" y="52070"/>
                  </a:lnTo>
                  <a:lnTo>
                    <a:pt x="1685925" y="50800"/>
                  </a:lnTo>
                  <a:close/>
                </a:path>
                <a:path w="1784985" h="467360">
                  <a:moveTo>
                    <a:pt x="1685925" y="0"/>
                  </a:moveTo>
                  <a:lnTo>
                    <a:pt x="87757" y="1270"/>
                  </a:lnTo>
                  <a:lnTo>
                    <a:pt x="77089" y="2539"/>
                  </a:lnTo>
                  <a:lnTo>
                    <a:pt x="67945" y="6350"/>
                  </a:lnTo>
                  <a:lnTo>
                    <a:pt x="57785" y="10160"/>
                  </a:lnTo>
                  <a:lnTo>
                    <a:pt x="46228" y="16510"/>
                  </a:lnTo>
                  <a:lnTo>
                    <a:pt x="1738757" y="16510"/>
                  </a:lnTo>
                  <a:lnTo>
                    <a:pt x="1727327" y="10160"/>
                  </a:lnTo>
                  <a:lnTo>
                    <a:pt x="1724533" y="8889"/>
                  </a:lnTo>
                  <a:lnTo>
                    <a:pt x="1723136" y="7620"/>
                  </a:lnTo>
                  <a:lnTo>
                    <a:pt x="1714119" y="5080"/>
                  </a:lnTo>
                  <a:lnTo>
                    <a:pt x="1703959" y="2539"/>
                  </a:lnTo>
                  <a:lnTo>
                    <a:pt x="1694561" y="1270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132457" y="3429127"/>
            <a:ext cx="1353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 panose="02020603050405020304"/>
                <a:cs typeface="Times New Roman" panose="02020603050405020304"/>
              </a:rPr>
              <a:t>50</a:t>
            </a:r>
            <a:r>
              <a:rPr sz="16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6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(15сағат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)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26997" y="3349878"/>
            <a:ext cx="1784985" cy="467359"/>
            <a:chOff x="5526997" y="3349878"/>
            <a:chExt cx="1784985" cy="467359"/>
          </a:xfrm>
        </p:grpSpPr>
        <p:sp>
          <p:nvSpPr>
            <p:cNvPr id="17" name="object 17"/>
            <p:cNvSpPr/>
            <p:nvPr/>
          </p:nvSpPr>
          <p:spPr>
            <a:xfrm>
              <a:off x="5558662" y="3381628"/>
              <a:ext cx="1722120" cy="403860"/>
            </a:xfrm>
            <a:custGeom>
              <a:avLst/>
              <a:gdLst/>
              <a:ahLst/>
              <a:cxnLst/>
              <a:rect l="l" t="t" r="r" b="b"/>
              <a:pathLst>
                <a:path w="1722120" h="403860">
                  <a:moveTo>
                    <a:pt x="1654302" y="0"/>
                  </a:moveTo>
                  <a:lnTo>
                    <a:pt x="67310" y="0"/>
                  </a:lnTo>
                  <a:lnTo>
                    <a:pt x="41094" y="5302"/>
                  </a:lnTo>
                  <a:lnTo>
                    <a:pt x="19700" y="19748"/>
                  </a:lnTo>
                  <a:lnTo>
                    <a:pt x="5284" y="41148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284" y="362765"/>
                  </a:lnTo>
                  <a:lnTo>
                    <a:pt x="19700" y="384159"/>
                  </a:lnTo>
                  <a:lnTo>
                    <a:pt x="41094" y="398575"/>
                  </a:lnTo>
                  <a:lnTo>
                    <a:pt x="67310" y="403860"/>
                  </a:lnTo>
                  <a:lnTo>
                    <a:pt x="1654302" y="403860"/>
                  </a:lnTo>
                  <a:lnTo>
                    <a:pt x="1680463" y="398575"/>
                  </a:lnTo>
                  <a:lnTo>
                    <a:pt x="1701863" y="384159"/>
                  </a:lnTo>
                  <a:lnTo>
                    <a:pt x="1716309" y="362765"/>
                  </a:lnTo>
                  <a:lnTo>
                    <a:pt x="1721612" y="336550"/>
                  </a:lnTo>
                  <a:lnTo>
                    <a:pt x="1721612" y="67310"/>
                  </a:lnTo>
                  <a:lnTo>
                    <a:pt x="1716309" y="41148"/>
                  </a:lnTo>
                  <a:lnTo>
                    <a:pt x="1701863" y="19748"/>
                  </a:lnTo>
                  <a:lnTo>
                    <a:pt x="1680464" y="5302"/>
                  </a:lnTo>
                  <a:lnTo>
                    <a:pt x="165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26997" y="3349878"/>
              <a:ext cx="1784985" cy="467359"/>
            </a:xfrm>
            <a:custGeom>
              <a:avLst/>
              <a:gdLst/>
              <a:ahLst/>
              <a:cxnLst/>
              <a:rect l="l" t="t" r="r" b="b"/>
              <a:pathLst>
                <a:path w="1784984" h="467360">
                  <a:moveTo>
                    <a:pt x="1722797" y="461010"/>
                  </a:moveTo>
                  <a:lnTo>
                    <a:pt x="62272" y="461010"/>
                  </a:lnTo>
                  <a:lnTo>
                    <a:pt x="70908" y="463550"/>
                  </a:lnTo>
                  <a:lnTo>
                    <a:pt x="81068" y="466090"/>
                  </a:lnTo>
                  <a:lnTo>
                    <a:pt x="90466" y="467360"/>
                  </a:lnTo>
                  <a:lnTo>
                    <a:pt x="1697397" y="467360"/>
                  </a:lnTo>
                  <a:lnTo>
                    <a:pt x="1707684" y="466090"/>
                  </a:lnTo>
                  <a:lnTo>
                    <a:pt x="1716574" y="463550"/>
                  </a:lnTo>
                  <a:lnTo>
                    <a:pt x="1722797" y="461010"/>
                  </a:lnTo>
                  <a:close/>
                </a:path>
                <a:path w="1784984" h="467360">
                  <a:moveTo>
                    <a:pt x="1738926" y="452120"/>
                  </a:moveTo>
                  <a:lnTo>
                    <a:pt x="46143" y="452120"/>
                  </a:lnTo>
                  <a:lnTo>
                    <a:pt x="57573" y="458470"/>
                  </a:lnTo>
                  <a:lnTo>
                    <a:pt x="60621" y="461010"/>
                  </a:lnTo>
                  <a:lnTo>
                    <a:pt x="1724448" y="461010"/>
                  </a:lnTo>
                  <a:lnTo>
                    <a:pt x="1727496" y="458470"/>
                  </a:lnTo>
                  <a:lnTo>
                    <a:pt x="1738926" y="452120"/>
                  </a:lnTo>
                  <a:close/>
                </a:path>
                <a:path w="1784984" h="467360">
                  <a:moveTo>
                    <a:pt x="1740577" y="16510"/>
                  </a:moveTo>
                  <a:lnTo>
                    <a:pt x="44492" y="16510"/>
                  </a:lnTo>
                  <a:lnTo>
                    <a:pt x="42841" y="17780"/>
                  </a:lnTo>
                  <a:lnTo>
                    <a:pt x="41317" y="19050"/>
                  </a:lnTo>
                  <a:lnTo>
                    <a:pt x="31284" y="27939"/>
                  </a:lnTo>
                  <a:lnTo>
                    <a:pt x="29633" y="29210"/>
                  </a:lnTo>
                  <a:lnTo>
                    <a:pt x="26839" y="31750"/>
                  </a:lnTo>
                  <a:lnTo>
                    <a:pt x="18711" y="41910"/>
                  </a:lnTo>
                  <a:lnTo>
                    <a:pt x="17441" y="43180"/>
                  </a:lnTo>
                  <a:lnTo>
                    <a:pt x="16298" y="45720"/>
                  </a:lnTo>
                  <a:lnTo>
                    <a:pt x="15282" y="46989"/>
                  </a:lnTo>
                  <a:lnTo>
                    <a:pt x="9059" y="58420"/>
                  </a:lnTo>
                  <a:lnTo>
                    <a:pt x="0" y="97789"/>
                  </a:lnTo>
                  <a:lnTo>
                    <a:pt x="42" y="370840"/>
                  </a:lnTo>
                  <a:lnTo>
                    <a:pt x="223" y="373380"/>
                  </a:lnTo>
                  <a:lnTo>
                    <a:pt x="314" y="374650"/>
                  </a:lnTo>
                  <a:lnTo>
                    <a:pt x="405" y="375920"/>
                  </a:lnTo>
                  <a:lnTo>
                    <a:pt x="495" y="377190"/>
                  </a:lnTo>
                  <a:lnTo>
                    <a:pt x="586" y="378460"/>
                  </a:lnTo>
                  <a:lnTo>
                    <a:pt x="15282" y="421640"/>
                  </a:lnTo>
                  <a:lnTo>
                    <a:pt x="16298" y="422910"/>
                  </a:lnTo>
                  <a:lnTo>
                    <a:pt x="17441" y="425450"/>
                  </a:lnTo>
                  <a:lnTo>
                    <a:pt x="26966" y="436880"/>
                  </a:lnTo>
                  <a:lnTo>
                    <a:pt x="28236" y="438150"/>
                  </a:lnTo>
                  <a:lnTo>
                    <a:pt x="29760" y="439420"/>
                  </a:lnTo>
                  <a:lnTo>
                    <a:pt x="42841" y="450850"/>
                  </a:lnTo>
                  <a:lnTo>
                    <a:pt x="44365" y="452120"/>
                  </a:lnTo>
                  <a:lnTo>
                    <a:pt x="1740704" y="452120"/>
                  </a:lnTo>
                  <a:lnTo>
                    <a:pt x="1742355" y="450850"/>
                  </a:lnTo>
                  <a:lnTo>
                    <a:pt x="1743879" y="449580"/>
                  </a:lnTo>
                  <a:lnTo>
                    <a:pt x="1753785" y="440690"/>
                  </a:lnTo>
                  <a:lnTo>
                    <a:pt x="1755309" y="439420"/>
                  </a:lnTo>
                  <a:lnTo>
                    <a:pt x="1756706" y="438150"/>
                  </a:lnTo>
                  <a:lnTo>
                    <a:pt x="1764262" y="429260"/>
                  </a:lnTo>
                  <a:lnTo>
                    <a:pt x="86402" y="429260"/>
                  </a:lnTo>
                  <a:lnTo>
                    <a:pt x="80687" y="426720"/>
                  </a:lnTo>
                  <a:lnTo>
                    <a:pt x="48556" y="402590"/>
                  </a:lnTo>
                  <a:lnTo>
                    <a:pt x="38091" y="97789"/>
                  </a:lnTo>
                  <a:lnTo>
                    <a:pt x="38243" y="95250"/>
                  </a:lnTo>
                  <a:lnTo>
                    <a:pt x="38320" y="93980"/>
                  </a:lnTo>
                  <a:lnTo>
                    <a:pt x="55922" y="57150"/>
                  </a:lnTo>
                  <a:lnTo>
                    <a:pt x="81195" y="41910"/>
                  </a:lnTo>
                  <a:lnTo>
                    <a:pt x="87164" y="39370"/>
                  </a:lnTo>
                  <a:lnTo>
                    <a:pt x="93133" y="39370"/>
                  </a:lnTo>
                  <a:lnTo>
                    <a:pt x="99356" y="38100"/>
                  </a:lnTo>
                  <a:lnTo>
                    <a:pt x="1763183" y="38100"/>
                  </a:lnTo>
                  <a:lnTo>
                    <a:pt x="1758103" y="31750"/>
                  </a:lnTo>
                  <a:lnTo>
                    <a:pt x="1756833" y="30480"/>
                  </a:lnTo>
                  <a:lnTo>
                    <a:pt x="1755309" y="29210"/>
                  </a:lnTo>
                  <a:lnTo>
                    <a:pt x="1743879" y="19050"/>
                  </a:lnTo>
                  <a:lnTo>
                    <a:pt x="1740577" y="16510"/>
                  </a:lnTo>
                  <a:close/>
                </a:path>
                <a:path w="1784984" h="467360">
                  <a:moveTo>
                    <a:pt x="1763183" y="38100"/>
                  </a:moveTo>
                  <a:lnTo>
                    <a:pt x="1685967" y="38100"/>
                  </a:lnTo>
                  <a:lnTo>
                    <a:pt x="1698667" y="40639"/>
                  </a:lnTo>
                  <a:lnTo>
                    <a:pt x="1704382" y="41910"/>
                  </a:lnTo>
                  <a:lnTo>
                    <a:pt x="1736386" y="66039"/>
                  </a:lnTo>
                  <a:lnTo>
                    <a:pt x="1746851" y="370840"/>
                  </a:lnTo>
                  <a:lnTo>
                    <a:pt x="1746698" y="373380"/>
                  </a:lnTo>
                  <a:lnTo>
                    <a:pt x="1746622" y="374650"/>
                  </a:lnTo>
                  <a:lnTo>
                    <a:pt x="1729020" y="411480"/>
                  </a:lnTo>
                  <a:lnTo>
                    <a:pt x="1703874" y="426720"/>
                  </a:lnTo>
                  <a:lnTo>
                    <a:pt x="1697905" y="429260"/>
                  </a:lnTo>
                  <a:lnTo>
                    <a:pt x="1764262" y="429260"/>
                  </a:lnTo>
                  <a:lnTo>
                    <a:pt x="1767501" y="425450"/>
                  </a:lnTo>
                  <a:lnTo>
                    <a:pt x="1768517" y="424180"/>
                  </a:lnTo>
                  <a:lnTo>
                    <a:pt x="1769533" y="421640"/>
                  </a:lnTo>
                  <a:lnTo>
                    <a:pt x="1776645" y="408940"/>
                  </a:lnTo>
                  <a:lnTo>
                    <a:pt x="1777407" y="407670"/>
                  </a:lnTo>
                  <a:lnTo>
                    <a:pt x="1777915" y="405130"/>
                  </a:lnTo>
                  <a:lnTo>
                    <a:pt x="1780836" y="397510"/>
                  </a:lnTo>
                  <a:lnTo>
                    <a:pt x="1783376" y="387350"/>
                  </a:lnTo>
                  <a:lnTo>
                    <a:pt x="1784519" y="377190"/>
                  </a:lnTo>
                  <a:lnTo>
                    <a:pt x="1784942" y="370840"/>
                  </a:lnTo>
                  <a:lnTo>
                    <a:pt x="1784900" y="97789"/>
                  </a:lnTo>
                  <a:lnTo>
                    <a:pt x="1784718" y="95250"/>
                  </a:lnTo>
                  <a:lnTo>
                    <a:pt x="1784628" y="93980"/>
                  </a:lnTo>
                  <a:lnTo>
                    <a:pt x="1784537" y="92710"/>
                  </a:lnTo>
                  <a:lnTo>
                    <a:pt x="1784446" y="91439"/>
                  </a:lnTo>
                  <a:lnTo>
                    <a:pt x="1784356" y="90170"/>
                  </a:lnTo>
                  <a:lnTo>
                    <a:pt x="1784265" y="88900"/>
                  </a:lnTo>
                  <a:lnTo>
                    <a:pt x="1782614" y="78739"/>
                  </a:lnTo>
                  <a:lnTo>
                    <a:pt x="1780074" y="69850"/>
                  </a:lnTo>
                  <a:lnTo>
                    <a:pt x="1777915" y="63500"/>
                  </a:lnTo>
                  <a:lnTo>
                    <a:pt x="1777407" y="60960"/>
                  </a:lnTo>
                  <a:lnTo>
                    <a:pt x="1775883" y="58420"/>
                  </a:lnTo>
                  <a:lnTo>
                    <a:pt x="1769533" y="46989"/>
                  </a:lnTo>
                  <a:lnTo>
                    <a:pt x="1768644" y="44450"/>
                  </a:lnTo>
                  <a:lnTo>
                    <a:pt x="1767501" y="43180"/>
                  </a:lnTo>
                  <a:lnTo>
                    <a:pt x="1766231" y="41910"/>
                  </a:lnTo>
                  <a:lnTo>
                    <a:pt x="1763183" y="38100"/>
                  </a:lnTo>
                  <a:close/>
                </a:path>
                <a:path w="1784984" h="467360">
                  <a:moveTo>
                    <a:pt x="1696889" y="52070"/>
                  </a:moveTo>
                  <a:lnTo>
                    <a:pt x="90339" y="52070"/>
                  </a:lnTo>
                  <a:lnTo>
                    <a:pt x="85640" y="53339"/>
                  </a:lnTo>
                  <a:lnTo>
                    <a:pt x="80687" y="54610"/>
                  </a:lnTo>
                  <a:lnTo>
                    <a:pt x="51858" y="88900"/>
                  </a:lnTo>
                  <a:lnTo>
                    <a:pt x="50810" y="97789"/>
                  </a:lnTo>
                  <a:lnTo>
                    <a:pt x="50842" y="370840"/>
                  </a:lnTo>
                  <a:lnTo>
                    <a:pt x="72178" y="408940"/>
                  </a:lnTo>
                  <a:lnTo>
                    <a:pt x="88180" y="416560"/>
                  </a:lnTo>
                  <a:lnTo>
                    <a:pt x="1694603" y="416560"/>
                  </a:lnTo>
                  <a:lnTo>
                    <a:pt x="1699683" y="415290"/>
                  </a:lnTo>
                  <a:lnTo>
                    <a:pt x="1704382" y="414020"/>
                  </a:lnTo>
                  <a:lnTo>
                    <a:pt x="1712891" y="408940"/>
                  </a:lnTo>
                  <a:lnTo>
                    <a:pt x="1717158" y="405130"/>
                  </a:lnTo>
                  <a:lnTo>
                    <a:pt x="1684189" y="405130"/>
                  </a:lnTo>
                  <a:lnTo>
                    <a:pt x="89958" y="403860"/>
                  </a:lnTo>
                  <a:lnTo>
                    <a:pt x="87164" y="402590"/>
                  </a:lnTo>
                  <a:lnTo>
                    <a:pt x="85894" y="402590"/>
                  </a:lnTo>
                  <a:lnTo>
                    <a:pt x="79290" y="398780"/>
                  </a:lnTo>
                  <a:lnTo>
                    <a:pt x="63542" y="97789"/>
                  </a:lnTo>
                  <a:lnTo>
                    <a:pt x="63796" y="95250"/>
                  </a:lnTo>
                  <a:lnTo>
                    <a:pt x="86021" y="67310"/>
                  </a:lnTo>
                  <a:lnTo>
                    <a:pt x="90085" y="64770"/>
                  </a:lnTo>
                  <a:lnTo>
                    <a:pt x="1717158" y="63500"/>
                  </a:lnTo>
                  <a:lnTo>
                    <a:pt x="1712891" y="59689"/>
                  </a:lnTo>
                  <a:lnTo>
                    <a:pt x="1704255" y="54610"/>
                  </a:lnTo>
                  <a:lnTo>
                    <a:pt x="1701080" y="53339"/>
                  </a:lnTo>
                  <a:lnTo>
                    <a:pt x="1696889" y="52070"/>
                  </a:lnTo>
                  <a:close/>
                </a:path>
                <a:path w="1784984" h="467360">
                  <a:moveTo>
                    <a:pt x="1717158" y="63500"/>
                  </a:moveTo>
                  <a:lnTo>
                    <a:pt x="1685967" y="63500"/>
                  </a:lnTo>
                  <a:lnTo>
                    <a:pt x="1691047" y="64770"/>
                  </a:lnTo>
                  <a:lnTo>
                    <a:pt x="1694984" y="64770"/>
                  </a:lnTo>
                  <a:lnTo>
                    <a:pt x="1697905" y="66039"/>
                  </a:lnTo>
                  <a:lnTo>
                    <a:pt x="1699048" y="67310"/>
                  </a:lnTo>
                  <a:lnTo>
                    <a:pt x="1705779" y="69850"/>
                  </a:lnTo>
                  <a:lnTo>
                    <a:pt x="1710859" y="74930"/>
                  </a:lnTo>
                  <a:lnTo>
                    <a:pt x="1721432" y="370840"/>
                  </a:lnTo>
                  <a:lnTo>
                    <a:pt x="1721241" y="373380"/>
                  </a:lnTo>
                  <a:lnTo>
                    <a:pt x="1721146" y="374650"/>
                  </a:lnTo>
                  <a:lnTo>
                    <a:pt x="1695365" y="403860"/>
                  </a:lnTo>
                  <a:lnTo>
                    <a:pt x="1688380" y="403860"/>
                  </a:lnTo>
                  <a:lnTo>
                    <a:pt x="1684189" y="405130"/>
                  </a:lnTo>
                  <a:lnTo>
                    <a:pt x="1717158" y="405130"/>
                  </a:lnTo>
                  <a:lnTo>
                    <a:pt x="1720003" y="402590"/>
                  </a:lnTo>
                  <a:lnTo>
                    <a:pt x="1734132" y="370840"/>
                  </a:lnTo>
                  <a:lnTo>
                    <a:pt x="1734100" y="97789"/>
                  </a:lnTo>
                  <a:lnTo>
                    <a:pt x="1720003" y="66039"/>
                  </a:lnTo>
                  <a:lnTo>
                    <a:pt x="1717158" y="63500"/>
                  </a:lnTo>
                  <a:close/>
                </a:path>
                <a:path w="1784984" h="467360">
                  <a:moveTo>
                    <a:pt x="1685967" y="50800"/>
                  </a:moveTo>
                  <a:lnTo>
                    <a:pt x="100118" y="50800"/>
                  </a:lnTo>
                  <a:lnTo>
                    <a:pt x="94911" y="52070"/>
                  </a:lnTo>
                  <a:lnTo>
                    <a:pt x="1691809" y="52070"/>
                  </a:lnTo>
                  <a:lnTo>
                    <a:pt x="1685967" y="50800"/>
                  </a:lnTo>
                  <a:close/>
                </a:path>
                <a:path w="1784984" h="467360">
                  <a:moveTo>
                    <a:pt x="1685967" y="0"/>
                  </a:moveTo>
                  <a:lnTo>
                    <a:pt x="87672" y="1270"/>
                  </a:lnTo>
                  <a:lnTo>
                    <a:pt x="77385" y="2539"/>
                  </a:lnTo>
                  <a:lnTo>
                    <a:pt x="67987" y="6350"/>
                  </a:lnTo>
                  <a:lnTo>
                    <a:pt x="61891" y="7620"/>
                  </a:lnTo>
                  <a:lnTo>
                    <a:pt x="60367" y="8889"/>
                  </a:lnTo>
                  <a:lnTo>
                    <a:pt x="59097" y="8889"/>
                  </a:lnTo>
                  <a:lnTo>
                    <a:pt x="57700" y="10160"/>
                  </a:lnTo>
                  <a:lnTo>
                    <a:pt x="46270" y="16510"/>
                  </a:lnTo>
                  <a:lnTo>
                    <a:pt x="1738799" y="16510"/>
                  </a:lnTo>
                  <a:lnTo>
                    <a:pt x="1727369" y="10160"/>
                  </a:lnTo>
                  <a:lnTo>
                    <a:pt x="1724575" y="8889"/>
                  </a:lnTo>
                  <a:lnTo>
                    <a:pt x="1723178" y="7620"/>
                  </a:lnTo>
                  <a:lnTo>
                    <a:pt x="1714161" y="5080"/>
                  </a:lnTo>
                  <a:lnTo>
                    <a:pt x="1704001" y="2539"/>
                  </a:lnTo>
                  <a:lnTo>
                    <a:pt x="1694603" y="1270"/>
                  </a:lnTo>
                  <a:lnTo>
                    <a:pt x="168596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658103" y="3429127"/>
            <a:ext cx="1353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 panose="02020603050405020304"/>
                <a:cs typeface="Times New Roman" panose="02020603050405020304"/>
              </a:rPr>
              <a:t>50</a:t>
            </a:r>
            <a:r>
              <a:rPr sz="16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6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(15сағат)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72560" y="4039489"/>
            <a:ext cx="1550670" cy="1016000"/>
            <a:chOff x="3472560" y="4039489"/>
            <a:chExt cx="1550670" cy="10160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3863" y="4062984"/>
              <a:ext cx="1539239" cy="9921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9019" y="4113276"/>
              <a:ext cx="1380744" cy="5516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491610" y="4058539"/>
              <a:ext cx="1499235" cy="949960"/>
            </a:xfrm>
            <a:custGeom>
              <a:avLst/>
              <a:gdLst/>
              <a:ahLst/>
              <a:cxnLst/>
              <a:rect l="l" t="t" r="r" b="b"/>
              <a:pathLst>
                <a:path w="1499235" h="949960">
                  <a:moveTo>
                    <a:pt x="1340358" y="0"/>
                  </a:moveTo>
                  <a:lnTo>
                    <a:pt x="158368" y="0"/>
                  </a:lnTo>
                  <a:lnTo>
                    <a:pt x="108346" y="8070"/>
                  </a:lnTo>
                  <a:lnTo>
                    <a:pt x="64876" y="30545"/>
                  </a:lnTo>
                  <a:lnTo>
                    <a:pt x="30581" y="64821"/>
                  </a:lnTo>
                  <a:lnTo>
                    <a:pt x="8082" y="108297"/>
                  </a:lnTo>
                  <a:lnTo>
                    <a:pt x="0" y="158369"/>
                  </a:lnTo>
                  <a:lnTo>
                    <a:pt x="0" y="791718"/>
                  </a:lnTo>
                  <a:lnTo>
                    <a:pt x="8082" y="841727"/>
                  </a:lnTo>
                  <a:lnTo>
                    <a:pt x="30581" y="885165"/>
                  </a:lnTo>
                  <a:lnTo>
                    <a:pt x="64876" y="919423"/>
                  </a:lnTo>
                  <a:lnTo>
                    <a:pt x="108346" y="941890"/>
                  </a:lnTo>
                  <a:lnTo>
                    <a:pt x="158368" y="949960"/>
                  </a:lnTo>
                  <a:lnTo>
                    <a:pt x="1340358" y="949960"/>
                  </a:lnTo>
                  <a:lnTo>
                    <a:pt x="1390429" y="941890"/>
                  </a:lnTo>
                  <a:lnTo>
                    <a:pt x="1433905" y="919423"/>
                  </a:lnTo>
                  <a:lnTo>
                    <a:pt x="1468181" y="885165"/>
                  </a:lnTo>
                  <a:lnTo>
                    <a:pt x="1490656" y="841727"/>
                  </a:lnTo>
                  <a:lnTo>
                    <a:pt x="1498727" y="791718"/>
                  </a:lnTo>
                  <a:lnTo>
                    <a:pt x="1498727" y="158369"/>
                  </a:lnTo>
                  <a:lnTo>
                    <a:pt x="1490656" y="108297"/>
                  </a:lnTo>
                  <a:lnTo>
                    <a:pt x="1468181" y="64821"/>
                  </a:lnTo>
                  <a:lnTo>
                    <a:pt x="1433905" y="30545"/>
                  </a:lnTo>
                  <a:lnTo>
                    <a:pt x="1390429" y="8070"/>
                  </a:lnTo>
                  <a:lnTo>
                    <a:pt x="134035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91610" y="4058539"/>
              <a:ext cx="1499235" cy="949960"/>
            </a:xfrm>
            <a:custGeom>
              <a:avLst/>
              <a:gdLst/>
              <a:ahLst/>
              <a:cxnLst/>
              <a:rect l="l" t="t" r="r" b="b"/>
              <a:pathLst>
                <a:path w="1499235" h="949960">
                  <a:moveTo>
                    <a:pt x="0" y="158369"/>
                  </a:moveTo>
                  <a:lnTo>
                    <a:pt x="8082" y="108297"/>
                  </a:lnTo>
                  <a:lnTo>
                    <a:pt x="30581" y="64821"/>
                  </a:lnTo>
                  <a:lnTo>
                    <a:pt x="64876" y="30545"/>
                  </a:lnTo>
                  <a:lnTo>
                    <a:pt x="108346" y="8070"/>
                  </a:lnTo>
                  <a:lnTo>
                    <a:pt x="158368" y="0"/>
                  </a:lnTo>
                  <a:lnTo>
                    <a:pt x="1340358" y="0"/>
                  </a:lnTo>
                  <a:lnTo>
                    <a:pt x="1390429" y="8070"/>
                  </a:lnTo>
                  <a:lnTo>
                    <a:pt x="1433905" y="30545"/>
                  </a:lnTo>
                  <a:lnTo>
                    <a:pt x="1468181" y="64821"/>
                  </a:lnTo>
                  <a:lnTo>
                    <a:pt x="1490656" y="108297"/>
                  </a:lnTo>
                  <a:lnTo>
                    <a:pt x="1498727" y="158369"/>
                  </a:lnTo>
                  <a:lnTo>
                    <a:pt x="1498727" y="791718"/>
                  </a:lnTo>
                  <a:lnTo>
                    <a:pt x="1490656" y="841727"/>
                  </a:lnTo>
                  <a:lnTo>
                    <a:pt x="1468181" y="885165"/>
                  </a:lnTo>
                  <a:lnTo>
                    <a:pt x="1433905" y="919423"/>
                  </a:lnTo>
                  <a:lnTo>
                    <a:pt x="1390429" y="941890"/>
                  </a:lnTo>
                  <a:lnTo>
                    <a:pt x="1340358" y="949960"/>
                  </a:lnTo>
                  <a:lnTo>
                    <a:pt x="158368" y="949960"/>
                  </a:lnTo>
                  <a:lnTo>
                    <a:pt x="108346" y="941890"/>
                  </a:lnTo>
                  <a:lnTo>
                    <a:pt x="64876" y="919423"/>
                  </a:lnTo>
                  <a:lnTo>
                    <a:pt x="30581" y="885165"/>
                  </a:lnTo>
                  <a:lnTo>
                    <a:pt x="8082" y="841727"/>
                  </a:lnTo>
                  <a:lnTo>
                    <a:pt x="0" y="791718"/>
                  </a:lnTo>
                  <a:lnTo>
                    <a:pt x="0" y="158369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687826" y="4132834"/>
            <a:ext cx="110807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БО</a:t>
            </a:r>
            <a:r>
              <a:rPr lang="" altLang="" sz="1600" dirty="0">
                <a:latin typeface="Times New Roman" panose="02020603050405020304"/>
                <a:cs typeface="Times New Roman" panose="02020603050405020304"/>
              </a:rPr>
              <a:t>Ө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Ж</a:t>
            </a:r>
            <a:r>
              <a:rPr sz="16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-20%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(6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сағат</a:t>
            </a:r>
            <a:r>
              <a:rPr sz="1100" spc="-10" dirty="0">
                <a:latin typeface="Calibri" panose="020F0502020204030204"/>
                <a:cs typeface="Calibri" panose="020F0502020204030204"/>
              </a:rPr>
              <a:t>)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883783" y="4039489"/>
            <a:ext cx="2001520" cy="1016000"/>
            <a:chOff x="5883783" y="4039489"/>
            <a:chExt cx="2001520" cy="101600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832" y="4062984"/>
              <a:ext cx="1990343" cy="9921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02833" y="4058539"/>
              <a:ext cx="1950085" cy="949960"/>
            </a:xfrm>
            <a:custGeom>
              <a:avLst/>
              <a:gdLst/>
              <a:ahLst/>
              <a:cxnLst/>
              <a:rect l="l" t="t" r="r" b="b"/>
              <a:pathLst>
                <a:path w="1950084" h="949960">
                  <a:moveTo>
                    <a:pt x="1791208" y="0"/>
                  </a:moveTo>
                  <a:lnTo>
                    <a:pt x="158368" y="0"/>
                  </a:lnTo>
                  <a:lnTo>
                    <a:pt x="108297" y="8070"/>
                  </a:lnTo>
                  <a:lnTo>
                    <a:pt x="64821" y="30545"/>
                  </a:lnTo>
                  <a:lnTo>
                    <a:pt x="30545" y="64821"/>
                  </a:lnTo>
                  <a:lnTo>
                    <a:pt x="8070" y="108297"/>
                  </a:lnTo>
                  <a:lnTo>
                    <a:pt x="0" y="158369"/>
                  </a:lnTo>
                  <a:lnTo>
                    <a:pt x="0" y="791718"/>
                  </a:lnTo>
                  <a:lnTo>
                    <a:pt x="8070" y="841727"/>
                  </a:lnTo>
                  <a:lnTo>
                    <a:pt x="30545" y="885165"/>
                  </a:lnTo>
                  <a:lnTo>
                    <a:pt x="64821" y="919423"/>
                  </a:lnTo>
                  <a:lnTo>
                    <a:pt x="108297" y="941890"/>
                  </a:lnTo>
                  <a:lnTo>
                    <a:pt x="158368" y="949960"/>
                  </a:lnTo>
                  <a:lnTo>
                    <a:pt x="1791208" y="949960"/>
                  </a:lnTo>
                  <a:lnTo>
                    <a:pt x="1841279" y="941890"/>
                  </a:lnTo>
                  <a:lnTo>
                    <a:pt x="1884755" y="919423"/>
                  </a:lnTo>
                  <a:lnTo>
                    <a:pt x="1919031" y="885165"/>
                  </a:lnTo>
                  <a:lnTo>
                    <a:pt x="1941506" y="841727"/>
                  </a:lnTo>
                  <a:lnTo>
                    <a:pt x="1949576" y="791718"/>
                  </a:lnTo>
                  <a:lnTo>
                    <a:pt x="1949576" y="158369"/>
                  </a:lnTo>
                  <a:lnTo>
                    <a:pt x="1941506" y="108297"/>
                  </a:lnTo>
                  <a:lnTo>
                    <a:pt x="1919031" y="64821"/>
                  </a:lnTo>
                  <a:lnTo>
                    <a:pt x="1884755" y="30545"/>
                  </a:lnTo>
                  <a:lnTo>
                    <a:pt x="1841279" y="8070"/>
                  </a:lnTo>
                  <a:lnTo>
                    <a:pt x="179120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902833" y="4058539"/>
              <a:ext cx="1950085" cy="949960"/>
            </a:xfrm>
            <a:custGeom>
              <a:avLst/>
              <a:gdLst/>
              <a:ahLst/>
              <a:cxnLst/>
              <a:rect l="l" t="t" r="r" b="b"/>
              <a:pathLst>
                <a:path w="1950084" h="949960">
                  <a:moveTo>
                    <a:pt x="0" y="158369"/>
                  </a:moveTo>
                  <a:lnTo>
                    <a:pt x="8070" y="108297"/>
                  </a:lnTo>
                  <a:lnTo>
                    <a:pt x="30545" y="64821"/>
                  </a:lnTo>
                  <a:lnTo>
                    <a:pt x="64821" y="30545"/>
                  </a:lnTo>
                  <a:lnTo>
                    <a:pt x="108297" y="8070"/>
                  </a:lnTo>
                  <a:lnTo>
                    <a:pt x="158368" y="0"/>
                  </a:lnTo>
                  <a:lnTo>
                    <a:pt x="1791208" y="0"/>
                  </a:lnTo>
                  <a:lnTo>
                    <a:pt x="1841279" y="8070"/>
                  </a:lnTo>
                  <a:lnTo>
                    <a:pt x="1884755" y="30545"/>
                  </a:lnTo>
                  <a:lnTo>
                    <a:pt x="1919031" y="64821"/>
                  </a:lnTo>
                  <a:lnTo>
                    <a:pt x="1941506" y="108297"/>
                  </a:lnTo>
                  <a:lnTo>
                    <a:pt x="1949576" y="158369"/>
                  </a:lnTo>
                  <a:lnTo>
                    <a:pt x="1949576" y="791718"/>
                  </a:lnTo>
                  <a:lnTo>
                    <a:pt x="1941506" y="841727"/>
                  </a:lnTo>
                  <a:lnTo>
                    <a:pt x="1919031" y="885165"/>
                  </a:lnTo>
                  <a:lnTo>
                    <a:pt x="1884755" y="919423"/>
                  </a:lnTo>
                  <a:lnTo>
                    <a:pt x="1841279" y="941890"/>
                  </a:lnTo>
                  <a:lnTo>
                    <a:pt x="1791208" y="949960"/>
                  </a:lnTo>
                  <a:lnTo>
                    <a:pt x="158368" y="949960"/>
                  </a:lnTo>
                  <a:lnTo>
                    <a:pt x="108297" y="941890"/>
                  </a:lnTo>
                  <a:lnTo>
                    <a:pt x="64821" y="919423"/>
                  </a:lnTo>
                  <a:lnTo>
                    <a:pt x="30545" y="885165"/>
                  </a:lnTo>
                  <a:lnTo>
                    <a:pt x="8070" y="841727"/>
                  </a:lnTo>
                  <a:lnTo>
                    <a:pt x="0" y="791718"/>
                  </a:lnTo>
                  <a:lnTo>
                    <a:pt x="0" y="158369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6355207" y="4132834"/>
            <a:ext cx="104648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Б</a:t>
            </a:r>
            <a:r>
              <a:rPr lang="" altLang="" sz="1600" dirty="0">
                <a:latin typeface="Times New Roman" panose="02020603050405020304"/>
                <a:cs typeface="Times New Roman" panose="02020603050405020304"/>
              </a:rPr>
              <a:t>Ө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Ж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50%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08585">
              <a:lnSpc>
                <a:spcPct val="100000"/>
              </a:lnSpc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(15</a:t>
            </a:r>
            <a:r>
              <a:rPr sz="16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сағат)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33651" y="2873882"/>
            <a:ext cx="4574540" cy="1189990"/>
          </a:xfrm>
          <a:custGeom>
            <a:avLst/>
            <a:gdLst/>
            <a:ahLst/>
            <a:cxnLst/>
            <a:rect l="l" t="t" r="r" b="b"/>
            <a:pathLst>
              <a:path w="4574540" h="1189989">
                <a:moveTo>
                  <a:pt x="644525" y="920369"/>
                </a:moveTo>
                <a:lnTo>
                  <a:pt x="637032" y="902843"/>
                </a:lnTo>
                <a:lnTo>
                  <a:pt x="66357" y="1146060"/>
                </a:lnTo>
                <a:lnTo>
                  <a:pt x="55118" y="1119759"/>
                </a:lnTo>
                <a:lnTo>
                  <a:pt x="0" y="1184656"/>
                </a:lnTo>
                <a:lnTo>
                  <a:pt x="85090" y="1189863"/>
                </a:lnTo>
                <a:lnTo>
                  <a:pt x="75958" y="1168527"/>
                </a:lnTo>
                <a:lnTo>
                  <a:pt x="73825" y="1163535"/>
                </a:lnTo>
                <a:lnTo>
                  <a:pt x="644525" y="920369"/>
                </a:lnTo>
                <a:close/>
              </a:path>
              <a:path w="4574540" h="1189989">
                <a:moveTo>
                  <a:pt x="1783969" y="14351"/>
                </a:moveTo>
                <a:lnTo>
                  <a:pt x="1778508" y="2921"/>
                </a:lnTo>
                <a:lnTo>
                  <a:pt x="813930" y="468960"/>
                </a:lnTo>
                <a:lnTo>
                  <a:pt x="800100" y="440309"/>
                </a:lnTo>
                <a:lnTo>
                  <a:pt x="748030" y="507746"/>
                </a:lnTo>
                <a:lnTo>
                  <a:pt x="833247" y="508889"/>
                </a:lnTo>
                <a:lnTo>
                  <a:pt x="822134" y="485902"/>
                </a:lnTo>
                <a:lnTo>
                  <a:pt x="819454" y="480364"/>
                </a:lnTo>
                <a:lnTo>
                  <a:pt x="1783969" y="14351"/>
                </a:lnTo>
                <a:close/>
              </a:path>
              <a:path w="4574540" h="1189989">
                <a:moveTo>
                  <a:pt x="1887982" y="1184656"/>
                </a:moveTo>
                <a:lnTo>
                  <a:pt x="1873338" y="1165860"/>
                </a:lnTo>
                <a:lnTo>
                  <a:pt x="1835658" y="1117473"/>
                </a:lnTo>
                <a:lnTo>
                  <a:pt x="1823313" y="1143241"/>
                </a:lnTo>
                <a:lnTo>
                  <a:pt x="1321816" y="903097"/>
                </a:lnTo>
                <a:lnTo>
                  <a:pt x="1313561" y="920242"/>
                </a:lnTo>
                <a:lnTo>
                  <a:pt x="1815096" y="1160399"/>
                </a:lnTo>
                <a:lnTo>
                  <a:pt x="1802765" y="1186180"/>
                </a:lnTo>
                <a:lnTo>
                  <a:pt x="1887982" y="1184656"/>
                </a:lnTo>
                <a:close/>
              </a:path>
              <a:path w="4574540" h="1189989">
                <a:moveTo>
                  <a:pt x="4037457" y="507746"/>
                </a:moveTo>
                <a:lnTo>
                  <a:pt x="4023131" y="489839"/>
                </a:lnTo>
                <a:lnTo>
                  <a:pt x="3984244" y="441198"/>
                </a:lnTo>
                <a:lnTo>
                  <a:pt x="3972306" y="467118"/>
                </a:lnTo>
                <a:lnTo>
                  <a:pt x="2960624" y="0"/>
                </a:lnTo>
                <a:lnTo>
                  <a:pt x="2952623" y="17272"/>
                </a:lnTo>
                <a:lnTo>
                  <a:pt x="3964292" y="484505"/>
                </a:lnTo>
                <a:lnTo>
                  <a:pt x="3952367" y="510413"/>
                </a:lnTo>
                <a:lnTo>
                  <a:pt x="4037457" y="507746"/>
                </a:lnTo>
                <a:close/>
              </a:path>
              <a:path w="4574540" h="1189989">
                <a:moveTo>
                  <a:pt x="4574019" y="1108456"/>
                </a:moveTo>
                <a:lnTo>
                  <a:pt x="4545444" y="1108456"/>
                </a:lnTo>
                <a:lnTo>
                  <a:pt x="4545444" y="911606"/>
                </a:lnTo>
                <a:lnTo>
                  <a:pt x="4526394" y="911606"/>
                </a:lnTo>
                <a:lnTo>
                  <a:pt x="4526394" y="1108456"/>
                </a:lnTo>
                <a:lnTo>
                  <a:pt x="4497819" y="1108456"/>
                </a:lnTo>
                <a:lnTo>
                  <a:pt x="4535919" y="1184656"/>
                </a:lnTo>
                <a:lnTo>
                  <a:pt x="4567669" y="1121156"/>
                </a:lnTo>
                <a:lnTo>
                  <a:pt x="4574019" y="11084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2790" y="218732"/>
          <a:ext cx="8768715" cy="6231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95"/>
                <a:gridCol w="439420"/>
                <a:gridCol w="485775"/>
                <a:gridCol w="352424"/>
                <a:gridCol w="349250"/>
                <a:gridCol w="415289"/>
                <a:gridCol w="534035"/>
                <a:gridCol w="318770"/>
                <a:gridCol w="309879"/>
                <a:gridCol w="283845"/>
                <a:gridCol w="312420"/>
                <a:gridCol w="280670"/>
                <a:gridCol w="280670"/>
                <a:gridCol w="488950"/>
                <a:gridCol w="488950"/>
                <a:gridCol w="280670"/>
                <a:gridCol w="280669"/>
                <a:gridCol w="686434"/>
                <a:gridCol w="277495"/>
                <a:gridCol w="182879"/>
                <a:gridCol w="166370"/>
                <a:gridCol w="280670"/>
                <a:gridCol w="488950"/>
              </a:tblGrid>
              <a:tr h="533400">
                <a:tc gridSpan="2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2022-2023</a:t>
                      </a:r>
                      <a:r>
                        <a:rPr sz="14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жылына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6В05247-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r>
                        <a:rPr sz="14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4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беру</a:t>
                      </a:r>
                      <a:r>
                        <a:rPr sz="14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бағдарламасы</a:t>
                      </a:r>
                      <a:r>
                        <a:rPr sz="1400" b="1" u="sng" spc="2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бойынша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педагог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оқытушы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кадрлармен</a:t>
                      </a:r>
                      <a:r>
                        <a:rPr sz="14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жасақталуы</a:t>
                      </a:r>
                      <a:r>
                        <a:rPr sz="14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туралы</a:t>
                      </a:r>
                      <a:r>
                        <a:rPr sz="14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мәліметтердің</a:t>
                      </a:r>
                      <a:r>
                        <a:rPr sz="14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талдауы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98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305" marR="19050" algn="ctr">
                        <a:lnSpc>
                          <a:spcPct val="115000"/>
                        </a:lnSpc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БББ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коды және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атауы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6990" marR="39370" algn="ctr">
                        <a:lnSpc>
                          <a:spcPct val="11500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Білім 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гер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2865" marR="55880" algn="ctr">
                        <a:lnSpc>
                          <a:spcPct val="115000"/>
                        </a:lnSpc>
                      </a:pP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</a:rPr>
                        <a:t>Жалп 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ы 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ОПҚ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Негізгі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штаттағы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ОПҚ-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бойынша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Қосалқы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 ОПҚ-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 бойынша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95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Ғылыми</a:t>
                      </a:r>
                      <a:r>
                        <a:rPr sz="12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дәрежелілік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ts val="122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Контингент/</a:t>
                      </a:r>
                      <a:r>
                        <a:rPr sz="12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БА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санының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оқытушылар</a:t>
                      </a:r>
                      <a:r>
                        <a:rPr sz="1200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санына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орташа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1610">
                        <a:lnSpc>
                          <a:spcPts val="114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негізгі</a:t>
                      </a:r>
                      <a:r>
                        <a:rPr sz="12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жұмыс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орны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университет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болып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табылатын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890" marB="0" vert="vert27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1150" marR="178435" indent="-129540">
                        <a:lnSpc>
                          <a:spcPct val="115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негізгі</a:t>
                      </a:r>
                      <a:r>
                        <a:rPr sz="12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жұмыс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орны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университет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болып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табылатын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магистр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дәрежесі</a:t>
                      </a:r>
                      <a:r>
                        <a:rPr sz="12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бар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оқытушылардың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 үлесі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286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18204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докторы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1068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кандидаты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620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PhD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23495" indent="-434340">
                        <a:lnSpc>
                          <a:spcPct val="115000"/>
                        </a:lnSpc>
                        <a:spcBef>
                          <a:spcPts val="285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ҚР-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ң</a:t>
                      </a:r>
                      <a:r>
                        <a:rPr sz="12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мемл.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марап/ы</a:t>
                      </a: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мен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құрметті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атақтары,</a:t>
                      </a: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"Еңбек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сіңірген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жаттықт."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спорттық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атақтары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19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5765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Магистр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дәрежесі</a:t>
                      </a:r>
                      <a:r>
                        <a:rPr sz="1200" spc="2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туралы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мәлімет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096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Ғылыми</a:t>
                      </a:r>
                      <a:r>
                        <a:rPr sz="12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дәрежесі</a:t>
                      </a: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жоқ</a:t>
                      </a:r>
                      <a:r>
                        <a:rPr sz="12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оқытушылар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651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Негізгі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штат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бойынша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ОПҚ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81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88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Ғылыми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дәрежесі бар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ОПҚ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8318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докторы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106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Ғылым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кандидаты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PhD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ts val="94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ҚР-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ң</a:t>
                      </a:r>
                      <a:r>
                        <a:rPr sz="12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мемл.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марап/ы</a:t>
                      </a: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мен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құрметті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атақтары,</a:t>
                      </a: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"Еңбек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сіңірген</a:t>
                      </a:r>
                      <a:r>
                        <a:rPr sz="12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жаттықт."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спорттық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атақтары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н/е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жоғары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магистр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оқытушы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Қосалқы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штат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бойынша</a:t>
                      </a:r>
                      <a:r>
                        <a:rPr sz="12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</a:rPr>
                        <a:t>ОПҚ</a:t>
                      </a:r>
                      <a:r>
                        <a:rPr sz="12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85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431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8890" marB="0" vert="vert27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cPr marL="0" marR="0" marT="2286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200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6В05247-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 panose="02020603050405020304"/>
                          <a:cs typeface="Times New Roman" panose="02020603050405020304"/>
                        </a:rPr>
                        <a:t>84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lang="" sz="1400" spc="-25" dirty="0">
                          <a:latin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lang="" sz="1400" spc="-25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26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 panose="02020603050405020304"/>
                          <a:cs typeface="Times New Roman" panose="02020603050405020304"/>
                        </a:rPr>
                        <a:t>44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 panose="02020603050405020304"/>
                          <a:cs typeface="Times New Roman" panose="02020603050405020304"/>
                        </a:rPr>
                        <a:t>97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5" dirty="0">
                          <a:latin typeface="Times New Roman" panose="02020603050405020304"/>
                          <a:cs typeface="Times New Roman" panose="02020603050405020304"/>
                        </a:rPr>
                        <a:t>41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520700"/>
            <a:chOff x="-4762" y="-4762"/>
            <a:chExt cx="9153525" cy="5207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457200"/>
              <a:ext cx="9144000" cy="586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57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0" y="457200"/>
                  </a:moveTo>
                  <a:lnTo>
                    <a:pt x="9144000" y="457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86078" y="103123"/>
            <a:ext cx="6769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 panose="02020603050405020304"/>
                <a:cs typeface="Times New Roman" panose="02020603050405020304"/>
              </a:rPr>
              <a:t>6В05247-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Экология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білім</a:t>
            </a:r>
            <a:r>
              <a:rPr sz="14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14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бағдарламасының</a:t>
            </a:r>
            <a:r>
              <a:rPr sz="14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эксперт</a:t>
            </a:r>
            <a:r>
              <a:rPr sz="1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мамандармен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жасақталуы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1561" y="515366"/>
          <a:ext cx="8591550" cy="3103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30"/>
                <a:gridCol w="1730375"/>
                <a:gridCol w="1235709"/>
                <a:gridCol w="2124075"/>
                <a:gridCol w="3108960"/>
              </a:tblGrid>
              <a:tr h="536575"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№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Аты</a:t>
                      </a:r>
                      <a:r>
                        <a:rPr sz="1200" b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ж</a:t>
                      </a:r>
                      <a:r>
                        <a:rPr lang=""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ні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Ғылыми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дәрежесі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Оқытылатын пәндер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66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Негізгі</a:t>
                      </a: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жұмыс</a:t>
                      </a: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орны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Қоңырбаев</a:t>
                      </a:r>
                      <a:r>
                        <a:rPr sz="1200" spc="-7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Абибулла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Ережепович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Х.ғ.к.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Химия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ҚР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Экология,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гео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логия</a:t>
                      </a:r>
                      <a:r>
                        <a:rPr sz="1200" spc="-1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және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табиғи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ресурстар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министрлігі</a:t>
                      </a:r>
                      <a:r>
                        <a:rPr sz="1200" spc="-7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экологиялық</a:t>
                      </a:r>
                      <a:r>
                        <a:rPr sz="1200" spc="-6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реттеу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 marR="112395">
                        <a:lnSpc>
                          <a:spcPct val="115000"/>
                        </a:lnSpc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және</a:t>
                      </a:r>
                      <a:r>
                        <a:rPr sz="1200" spc="-6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бақылау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комитетінің</a:t>
                      </a:r>
                      <a:r>
                        <a:rPr sz="1200" spc="-5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Түркістан</a:t>
                      </a:r>
                      <a:r>
                        <a:rPr sz="1200" spc="-3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облысы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бойынша</a:t>
                      </a:r>
                      <a:r>
                        <a:rPr sz="1200" spc="-7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департаменті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РММ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35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Қойшиева</a:t>
                      </a:r>
                      <a:r>
                        <a:rPr sz="1200" spc="-7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Гүлнар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Жұмабековна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Х.ғ.к.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Экологиялық</a:t>
                      </a:r>
                      <a:r>
                        <a:rPr sz="1200" spc="-5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даму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және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экосаясат</a:t>
                      </a: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негіздері,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Экологиялық</a:t>
                      </a:r>
                      <a:r>
                        <a:rPr sz="1200" spc="-7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биогеография,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 marR="857885">
                        <a:lnSpc>
                          <a:spcPct val="11500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Биогеохимия</a:t>
                      </a:r>
                      <a:r>
                        <a:rPr sz="1200" spc="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және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экотоксикология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«Экологиялық»</a:t>
                      </a:r>
                      <a:r>
                        <a:rPr sz="1200" spc="2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ғылыми</a:t>
                      </a: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зерттеу</a:t>
                      </a:r>
                      <a:r>
                        <a:rPr sz="1200" spc="-45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институты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213102" y="3863340"/>
            <a:ext cx="7364095" cy="338455"/>
            <a:chOff x="1213102" y="3863340"/>
            <a:chExt cx="7364095" cy="3384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102" y="3863340"/>
              <a:ext cx="7363971" cy="3383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83" y="3866388"/>
              <a:ext cx="5017008" cy="2926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029" y="3882021"/>
              <a:ext cx="7287006" cy="2616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52029" y="3882021"/>
            <a:ext cx="7287259" cy="261620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45"/>
              </a:spcBef>
            </a:pP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6В05247-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Экология</a:t>
            </a:r>
            <a:r>
              <a:rPr sz="1100" b="1" u="sng" spc="-5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білім</a:t>
            </a:r>
            <a:r>
              <a:rPr sz="1100" b="1" u="sng" spc="-5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бағдарламасы</a:t>
            </a:r>
            <a:r>
              <a:rPr sz="1100" b="1" u="sng" spc="-4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бойынша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контингент</a:t>
            </a:r>
            <a:r>
              <a:rPr sz="11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мәліметі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71957" y="4424934"/>
          <a:ext cx="8431530" cy="214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865"/>
                <a:gridCol w="2199005"/>
                <a:gridCol w="1645920"/>
                <a:gridCol w="1645920"/>
                <a:gridCol w="1645920"/>
              </a:tblGrid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Курс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Студент</a:t>
                      </a:r>
                      <a:r>
                        <a:rPr sz="11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Грант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Квота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Акылы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39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33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37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32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" sz="11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Calibri" panose="020F0502020204030204"/>
                          <a:cs typeface="Calibri" panose="020F0502020204030204"/>
                        </a:rPr>
                        <a:t>Жалпы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Calibri" panose="020F0502020204030204"/>
                          <a:cs typeface="Calibri" panose="020F0502020204030204"/>
                        </a:rPr>
                        <a:t>84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Calibri" panose="020F0502020204030204"/>
                          <a:cs typeface="Calibri" panose="020F0502020204030204"/>
                        </a:rPr>
                        <a:t>50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Calibri" panose="020F0502020204030204"/>
                          <a:cs typeface="Calibri" panose="020F0502020204030204"/>
                        </a:rPr>
                        <a:t>19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25" dirty="0">
                          <a:latin typeface="Calibri" panose="020F0502020204030204"/>
                          <a:cs typeface="Calibri" panose="020F0502020204030204"/>
                        </a:rPr>
                        <a:t>15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8447" y="182879"/>
            <a:ext cx="7018019" cy="5577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554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100"/>
              </a:spcBef>
            </a:pPr>
            <a:r>
              <a:rPr dirty="0"/>
              <a:t>Түлектердің</a:t>
            </a:r>
            <a:r>
              <a:rPr spc="-70" dirty="0"/>
              <a:t> </a:t>
            </a:r>
            <a:r>
              <a:rPr dirty="0"/>
              <a:t>жұмысқа</a:t>
            </a:r>
            <a:r>
              <a:rPr spc="-45" dirty="0"/>
              <a:t> </a:t>
            </a:r>
            <a:r>
              <a:rPr dirty="0"/>
              <a:t>орналасу</a:t>
            </a:r>
            <a:r>
              <a:rPr spc="-60" dirty="0"/>
              <a:t> </a:t>
            </a:r>
            <a:r>
              <a:rPr spc="-10" dirty="0"/>
              <a:t>нәтижелері</a:t>
            </a:r>
            <a:endParaRPr spc="-1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06829" y="960882"/>
          <a:ext cx="5273675" cy="150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/>
                <a:gridCol w="1728470"/>
                <a:gridCol w="1728469"/>
              </a:tblGrid>
              <a:tr h="253365">
                <a:tc rowSpan="2"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Түлектердің</a:t>
                      </a:r>
                      <a:r>
                        <a:rPr sz="14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бітіру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жылы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8030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r>
                        <a:rPr sz="1400" b="1" spc="-8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/бакалавриат/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cPr marL="0" marR="0" marT="0" marB="0"/>
                </a:tc>
              </a:tr>
              <a:tr h="492759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Times New Roman" panose="02020603050405020304"/>
                          <a:cs typeface="Times New Roman" panose="02020603050405020304"/>
                        </a:rPr>
                        <a:t>Бітіруші</a:t>
                      </a:r>
                      <a:r>
                        <a:rPr sz="14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spc="-50" dirty="0">
                          <a:latin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23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79,1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84,4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202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0"/>
                        </a:lnSpc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" sz="1400">
                          <a:latin typeface="Times New Roman" panose="02020603050405020304"/>
                          <a:cs typeface="Times New Roman" panose="02020603050405020304"/>
                        </a:rPr>
                        <a:t>87,1</a:t>
                      </a:r>
                      <a:endParaRPr lang=""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53692" y="2706877"/>
          <a:ext cx="6389370" cy="97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"/>
                <a:gridCol w="1002665"/>
                <a:gridCol w="525144"/>
                <a:gridCol w="655955"/>
                <a:gridCol w="456565"/>
                <a:gridCol w="810260"/>
                <a:gridCol w="835025"/>
                <a:gridCol w="478789"/>
                <a:gridCol w="706754"/>
                <a:gridCol w="641350"/>
              </a:tblGrid>
              <a:tr h="3892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0" dirty="0">
                          <a:latin typeface="Times New Roman" panose="02020603050405020304"/>
                          <a:cs typeface="Times New Roman" panose="02020603050405020304"/>
                        </a:rPr>
                        <a:t>№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түрі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Бітірген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9545" marR="107950" indent="-52070">
                        <a:lnSpc>
                          <a:spcPct val="114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студент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Жұмысқа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орналасқаны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Әскерге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кеткені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Декреттік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85090" algn="ctr">
                        <a:lnSpc>
                          <a:spcPct val="114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демалыстағылар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Оқуын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805" marR="81280" algn="ctr">
                        <a:lnSpc>
                          <a:spcPct val="114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жалғастырғандар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Шетел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азаматы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Жұмыссыздар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Жұмысқа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1915" marR="71755" indent="68580">
                        <a:lnSpc>
                          <a:spcPct val="114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орналасу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кӛрсеткіші%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Грант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87,5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Квота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50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Ақылы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100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Жалпы: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79,1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13433" y="3806571"/>
          <a:ext cx="6421120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960"/>
                <a:gridCol w="1055370"/>
                <a:gridCol w="539115"/>
                <a:gridCol w="661034"/>
                <a:gridCol w="461644"/>
                <a:gridCol w="816609"/>
                <a:gridCol w="840104"/>
                <a:gridCol w="483870"/>
                <a:gridCol w="711200"/>
                <a:gridCol w="579120"/>
              </a:tblGrid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0" dirty="0">
                          <a:latin typeface="Times New Roman" panose="02020603050405020304"/>
                          <a:cs typeface="Times New Roman" panose="02020603050405020304"/>
                        </a:rPr>
                        <a:t>№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түрі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Бітірген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6530" marR="115570" indent="-53340">
                        <a:lnSpc>
                          <a:spcPct val="1140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студент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Жұмысқа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орналасқаны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Әскерге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кеткені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Декреттік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5250" marR="86995" algn="ctr">
                        <a:lnSpc>
                          <a:spcPct val="1140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демалыстағылар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Оқуын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 marR="85090" algn="ctr">
                        <a:lnSpc>
                          <a:spcPct val="1140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жалғастырғандар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Шетел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азаматы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Жұмыссыздар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Жұмысқа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1435" marR="40640" indent="68580">
                        <a:lnSpc>
                          <a:spcPct val="1140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орналасу</a:t>
                      </a:r>
                      <a:r>
                        <a:rPr sz="7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700" spc="-10" dirty="0">
                          <a:latin typeface="Times New Roman" panose="02020603050405020304"/>
                          <a:cs typeface="Times New Roman" panose="02020603050405020304"/>
                        </a:rPr>
                        <a:t>кӛрсеткіші%</a:t>
                      </a: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Грант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88,8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Квота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Ақылы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80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8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: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84,4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36547" y="5061584"/>
          <a:ext cx="6389370" cy="1210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"/>
                <a:gridCol w="1049655"/>
                <a:gridCol w="535940"/>
                <a:gridCol w="657225"/>
                <a:gridCol w="458469"/>
                <a:gridCol w="811530"/>
                <a:gridCol w="835025"/>
                <a:gridCol w="480060"/>
                <a:gridCol w="706120"/>
                <a:gridCol w="574675"/>
              </a:tblGrid>
              <a:tr h="605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№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Мамандығы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Бітірген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60020" marR="93345" indent="-59690">
                        <a:lnSpc>
                          <a:spcPct val="115000"/>
                        </a:lnSpc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студент</a:t>
                      </a:r>
                      <a:r>
                        <a:rPr sz="8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Жұмысқа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орналасқаны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Әскерге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кеткені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Декреттік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625" marR="39370" algn="ctr">
                        <a:lnSpc>
                          <a:spcPct val="115000"/>
                        </a:lnSpc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демалыстағылар</a:t>
                      </a:r>
                      <a:r>
                        <a:rPr sz="8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Оқуын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5085" marR="36195" algn="ctr">
                        <a:lnSpc>
                          <a:spcPct val="115000"/>
                        </a:lnSpc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жалғастырғандар</a:t>
                      </a:r>
                      <a:r>
                        <a:rPr sz="8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Шетел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47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азаматы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Жұмыссызда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800" spc="-20" dirty="0">
                          <a:latin typeface="Times New Roman" panose="02020603050405020304"/>
                          <a:cs typeface="Times New Roman" panose="02020603050405020304"/>
                        </a:rPr>
                        <a:t> саны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%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2705" marR="41910" algn="ctr">
                        <a:lnSpc>
                          <a:spcPct val="115000"/>
                        </a:lnSpc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кӛрсеткіші</a:t>
                      </a:r>
                      <a:r>
                        <a:rPr sz="8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жұмысқа</a:t>
                      </a:r>
                      <a:r>
                        <a:rPr sz="800" spc="5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тұрған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Грант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88,8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Квота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72,7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Times New Roman" panose="02020603050405020304"/>
                          <a:cs typeface="Times New Roman" panose="02020603050405020304"/>
                        </a:rPr>
                        <a:t>Ақылы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100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r>
                        <a:rPr sz="8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: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" sz="800">
                          <a:latin typeface="Times New Roman" panose="02020603050405020304"/>
                          <a:cs typeface="Times New Roman" panose="02020603050405020304"/>
                        </a:rPr>
                        <a:t>87,1</a:t>
                      </a:r>
                      <a:endParaRPr lang=""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39572" y="5705957"/>
            <a:ext cx="5130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1200" b="1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2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25" dirty="0">
                <a:latin typeface="Times New Roman" panose="02020603050405020304"/>
                <a:cs typeface="Times New Roman" panose="02020603050405020304"/>
              </a:rPr>
              <a:t>ж.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897" y="4417567"/>
            <a:ext cx="5130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1200"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2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25" dirty="0">
                <a:latin typeface="Times New Roman" panose="02020603050405020304"/>
                <a:cs typeface="Times New Roman" panose="02020603050405020304"/>
              </a:rPr>
              <a:t>ж.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363" y="3304413"/>
            <a:ext cx="5130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lang="" altLang="" sz="1200" b="1" dirty="0">
                <a:latin typeface="Times New Roman" panose="02020603050405020304"/>
                <a:cs typeface="Times New Roman" panose="02020603050405020304"/>
              </a:rPr>
              <a:t>23</a:t>
            </a:r>
            <a:r>
              <a:rPr sz="12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25" dirty="0">
                <a:latin typeface="Times New Roman" panose="02020603050405020304"/>
                <a:cs typeface="Times New Roman" panose="02020603050405020304"/>
              </a:rPr>
              <a:t>ж.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49808" y="114300"/>
            <a:ext cx="7927848" cy="5074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Білім</a:t>
            </a:r>
            <a:r>
              <a:rPr spc="-70" dirty="0"/>
              <a:t> </a:t>
            </a:r>
            <a:r>
              <a:rPr dirty="0"/>
              <a:t>берудің</a:t>
            </a:r>
            <a:r>
              <a:rPr spc="-55" dirty="0"/>
              <a:t> </a:t>
            </a:r>
            <a:r>
              <a:rPr dirty="0"/>
              <a:t>оқу-әдістемелік</a:t>
            </a:r>
            <a:r>
              <a:rPr spc="-90" dirty="0"/>
              <a:t> </a:t>
            </a:r>
            <a:r>
              <a:rPr dirty="0"/>
              <a:t>қамтамасыз</a:t>
            </a:r>
            <a:r>
              <a:rPr spc="-55" dirty="0"/>
              <a:t> </a:t>
            </a:r>
            <a:r>
              <a:rPr spc="-10" dirty="0"/>
              <a:t>етілуі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32256" y="1062964"/>
            <a:ext cx="7875270" cy="47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7820" marR="5080" indent="-2865755">
              <a:lnSpc>
                <a:spcPct val="107000"/>
              </a:lnSpc>
              <a:spcBef>
                <a:spcPts val="10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Білім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бағдарламасы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пәндерінің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оқу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және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ғылыми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әдебиеттермен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қамтамасыз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етілу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картасы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(№2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қосымша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)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8028" y="2054479"/>
          <a:ext cx="8298180" cy="156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845"/>
                <a:gridCol w="1172845"/>
                <a:gridCol w="1172844"/>
                <a:gridCol w="1172845"/>
                <a:gridCol w="1172845"/>
                <a:gridCol w="1172845"/>
                <a:gridCol w="1172845"/>
              </a:tblGrid>
              <a:tr h="391160">
                <a:tc rowSpan="2">
                  <a:txBody>
                    <a:bodyPr/>
                    <a:lstStyle/>
                    <a:p>
                      <a:pPr marL="297180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Курстар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2790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2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әдебиеті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Оқу-әдістемелік,</a:t>
                      </a:r>
                      <a:r>
                        <a:rPr sz="1200" b="1" spc="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ғылыми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әдебиеттер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cPr marL="0" marR="0" marT="0" marB="0"/>
                </a:tc>
              </a:tr>
              <a:tr h="19558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данасы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данасы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данасы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68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107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313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193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506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891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186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141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1077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263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148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411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165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1535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113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566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278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2101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46354" y="4131411"/>
            <a:ext cx="8448675" cy="47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9940" marR="5080" indent="-2047875">
              <a:lnSpc>
                <a:spcPct val="107000"/>
              </a:lnSpc>
              <a:spcBef>
                <a:spcPts val="9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Білім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бағдарламасы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пәндерінің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цифрлық</a:t>
            </a:r>
            <a:r>
              <a:rPr sz="1400" b="1" u="sng" spc="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тасымалдағыштардағы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оқу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және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ғылыми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әдебиеттермен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қамтамасыз</a:t>
            </a:r>
            <a:r>
              <a:rPr sz="1400" b="1" u="sng" spc="-6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етілу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картасы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(№8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қосымша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" altLang=""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)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73326" y="5006847"/>
          <a:ext cx="5777865" cy="136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0"/>
                <a:gridCol w="4354830"/>
              </a:tblGrid>
              <a:tr h="39116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Курстар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Цифрлық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тасымалдағыштардағы</a:t>
                      </a:r>
                      <a:r>
                        <a:rPr sz="1200" b="1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оқу</a:t>
                      </a:r>
                      <a:r>
                        <a:rPr sz="1200" b="1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200" b="1" spc="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ғылыми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әдебиеттер</a:t>
                      </a:r>
                      <a:r>
                        <a:rPr sz="12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саны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148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210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49808" y="114300"/>
            <a:ext cx="7927848" cy="5074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Білім</a:t>
            </a:r>
            <a:r>
              <a:rPr spc="-95" dirty="0"/>
              <a:t> </a:t>
            </a:r>
            <a:r>
              <a:rPr dirty="0"/>
              <a:t>берудің</a:t>
            </a:r>
            <a:r>
              <a:rPr spc="-95" dirty="0"/>
              <a:t> </a:t>
            </a:r>
            <a:r>
              <a:rPr dirty="0"/>
              <a:t>инфрақұрылыммен</a:t>
            </a:r>
            <a:r>
              <a:rPr spc="-50" dirty="0"/>
              <a:t> </a:t>
            </a:r>
            <a:r>
              <a:rPr dirty="0"/>
              <a:t>қамтамасыз</a:t>
            </a:r>
            <a:r>
              <a:rPr spc="-80" dirty="0"/>
              <a:t> </a:t>
            </a:r>
            <a:r>
              <a:rPr spc="-10" dirty="0"/>
              <a:t>етілуі</a:t>
            </a:r>
            <a:endParaRPr spc="-1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5373" y="1355978"/>
          <a:ext cx="8874125" cy="96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791844"/>
                <a:gridCol w="720089"/>
                <a:gridCol w="648335"/>
                <a:gridCol w="720089"/>
                <a:gridCol w="720089"/>
                <a:gridCol w="648335"/>
                <a:gridCol w="792480"/>
                <a:gridCol w="576579"/>
                <a:gridCol w="576579"/>
                <a:gridCol w="720725"/>
              </a:tblGrid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Аудитория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(оқу</a:t>
                      </a:r>
                      <a:r>
                        <a:rPr sz="12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2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зертх.ауд.)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105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/зертх/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107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/зертх./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110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/зертх./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112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/зертх./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114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/зертх./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122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7330">
                        <a:lnSpc>
                          <a:spcPts val="1395"/>
                        </a:lnSpc>
                      </a:pP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122А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/зертх./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211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220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Сыйымдылығы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50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Кӛлемі,</a:t>
                      </a:r>
                      <a:r>
                        <a:rPr sz="1200" b="1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sz="1200" b="1" spc="-37" baseline="24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200" baseline="24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74,2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73,6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72,19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72,7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73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73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55,44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36,75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558,88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5376" y="3062604"/>
          <a:ext cx="8874125" cy="849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647700"/>
                <a:gridCol w="791844"/>
                <a:gridCol w="791845"/>
                <a:gridCol w="791845"/>
                <a:gridCol w="791845"/>
                <a:gridCol w="720089"/>
                <a:gridCol w="791844"/>
                <a:gridCol w="705484"/>
                <a:gridCol w="878204"/>
              </a:tblGrid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Аудитория</a:t>
                      </a:r>
                      <a:r>
                        <a:rPr sz="1200" b="1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(оқу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зертх.ауд.)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222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228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230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302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324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325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326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327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Сыйымдылығы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100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314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Кӛлемі,</a:t>
                      </a:r>
                      <a:r>
                        <a:rPr sz="1200" b="1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sz="1200" b="1" spc="-37" baseline="24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200" baseline="24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41,96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45,2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45,4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55,2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170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85,4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85,4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613,56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7290" y="4934839"/>
          <a:ext cx="8874125" cy="850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647700"/>
                <a:gridCol w="719455"/>
                <a:gridCol w="647700"/>
                <a:gridCol w="791845"/>
                <a:gridCol w="863600"/>
                <a:gridCol w="791845"/>
                <a:gridCol w="690880"/>
                <a:gridCol w="878204"/>
                <a:gridCol w="878204"/>
              </a:tblGrid>
              <a:tr h="45910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Аудитория</a:t>
                      </a:r>
                      <a:r>
                        <a:rPr sz="1200" b="1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(оқу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зертх.ауд.)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401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402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405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406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407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408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Спорт</a:t>
                      </a:r>
                      <a:r>
                        <a:rPr sz="12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зал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жалпы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Сыйымдыл.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30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500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910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Times New Roman" panose="02020603050405020304"/>
                          <a:cs typeface="Times New Roman" panose="02020603050405020304"/>
                        </a:rPr>
                        <a:t>Қӛлемі,</a:t>
                      </a:r>
                      <a:r>
                        <a:rPr sz="1200" b="1" spc="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b="1" spc="-25" dirty="0">
                          <a:latin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sz="1200" b="1" spc="-37" baseline="24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200" baseline="24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120,4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121,3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119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59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121,9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59,9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0" dirty="0">
                          <a:latin typeface="Times New Roman" panose="02020603050405020304"/>
                          <a:cs typeface="Times New Roman" panose="02020603050405020304"/>
                        </a:rPr>
                        <a:t>61,9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spc="-25" dirty="0">
                          <a:latin typeface="Times New Roman" panose="02020603050405020304"/>
                          <a:cs typeface="Times New Roman" panose="02020603050405020304"/>
                        </a:rPr>
                        <a:t>840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Times New Roman" panose="02020603050405020304"/>
                          <a:cs typeface="Times New Roman" panose="02020603050405020304"/>
                        </a:rPr>
                        <a:t>1503,4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2936748" y="6150864"/>
            <a:ext cx="2973705" cy="300355"/>
            <a:chOff x="2936748" y="6150864"/>
            <a:chExt cx="2973705" cy="3003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6748" y="6260037"/>
              <a:ext cx="621791" cy="1455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1672" y="6150864"/>
              <a:ext cx="847344" cy="3002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6150864"/>
              <a:ext cx="336803" cy="3002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7388" y="6150864"/>
              <a:ext cx="870203" cy="3002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0704" y="6150864"/>
              <a:ext cx="873251" cy="3002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1264" y="6150864"/>
              <a:ext cx="368808" cy="30022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23158" y="6192113"/>
            <a:ext cx="2866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 panose="02020603050405020304"/>
                <a:cs typeface="Times New Roman" panose="02020603050405020304"/>
              </a:rPr>
              <a:t>Жалпы</a:t>
            </a:r>
            <a:r>
              <a:rPr sz="1400" b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ауданы</a:t>
            </a:r>
            <a:r>
              <a:rPr sz="14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–</a:t>
            </a:r>
            <a:r>
              <a:rPr sz="1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2675,84</a:t>
            </a:r>
            <a:r>
              <a:rPr sz="14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шаршы</a:t>
            </a:r>
            <a:r>
              <a:rPr sz="14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-50" dirty="0">
                <a:latin typeface="Times New Roman" panose="02020603050405020304"/>
                <a:cs typeface="Times New Roman" panose="02020603050405020304"/>
              </a:rPr>
              <a:t>м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9300" y="-25"/>
            <a:ext cx="4584700" cy="6858634"/>
            <a:chOff x="4559300" y="-25"/>
            <a:chExt cx="4584700" cy="6858634"/>
          </a:xfrm>
        </p:grpSpPr>
        <p:sp>
          <p:nvSpPr>
            <p:cNvPr id="3" name="object 3"/>
            <p:cNvSpPr/>
            <p:nvPr/>
          </p:nvSpPr>
          <p:spPr>
            <a:xfrm>
              <a:off x="5746877" y="-25"/>
              <a:ext cx="3397250" cy="6858634"/>
            </a:xfrm>
            <a:custGeom>
              <a:avLst/>
              <a:gdLst/>
              <a:ahLst/>
              <a:cxnLst/>
              <a:rect l="l" t="t" r="r" b="b"/>
              <a:pathLst>
                <a:path w="3397250" h="6858634">
                  <a:moveTo>
                    <a:pt x="0" y="9"/>
                  </a:moveTo>
                  <a:lnTo>
                    <a:pt x="0" y="6858025"/>
                  </a:lnTo>
                  <a:lnTo>
                    <a:pt x="3397123" y="6858025"/>
                  </a:lnTo>
                  <a:lnTo>
                    <a:pt x="339712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2000" y="1241044"/>
              <a:ext cx="1956435" cy="329565"/>
            </a:xfrm>
            <a:custGeom>
              <a:avLst/>
              <a:gdLst/>
              <a:ahLst/>
              <a:cxnLst/>
              <a:rect l="l" t="t" r="r" b="b"/>
              <a:pathLst>
                <a:path w="1956434" h="329565">
                  <a:moveTo>
                    <a:pt x="0" y="0"/>
                  </a:moveTo>
                  <a:lnTo>
                    <a:pt x="0" y="164718"/>
                  </a:lnTo>
                  <a:lnTo>
                    <a:pt x="1956434" y="164718"/>
                  </a:lnTo>
                  <a:lnTo>
                    <a:pt x="1956434" y="329438"/>
                  </a:lnTo>
                </a:path>
              </a:pathLst>
            </a:custGeom>
            <a:ln w="25399">
              <a:solidFill>
                <a:srgbClr val="A9C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937127" y="1241044"/>
            <a:ext cx="98425" cy="329565"/>
          </a:xfrm>
          <a:custGeom>
            <a:avLst/>
            <a:gdLst/>
            <a:ahLst/>
            <a:cxnLst/>
            <a:rect l="l" t="t" r="r" b="b"/>
            <a:pathLst>
              <a:path w="98425" h="329565">
                <a:moveTo>
                  <a:pt x="98044" y="0"/>
                </a:moveTo>
                <a:lnTo>
                  <a:pt x="98044" y="164718"/>
                </a:lnTo>
                <a:lnTo>
                  <a:pt x="0" y="164718"/>
                </a:lnTo>
                <a:lnTo>
                  <a:pt x="0" y="329438"/>
                </a:lnTo>
              </a:path>
            </a:pathLst>
          </a:custGeom>
          <a:ln w="25400">
            <a:solidFill>
              <a:srgbClr val="A9C37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583690"/>
            <a:chOff x="0" y="0"/>
            <a:chExt cx="9144000" cy="1583690"/>
          </a:xfrm>
        </p:grpSpPr>
        <p:sp>
          <p:nvSpPr>
            <p:cNvPr id="7" name="object 7"/>
            <p:cNvSpPr/>
            <p:nvPr/>
          </p:nvSpPr>
          <p:spPr>
            <a:xfrm>
              <a:off x="1137513" y="1241044"/>
              <a:ext cx="2054860" cy="329565"/>
            </a:xfrm>
            <a:custGeom>
              <a:avLst/>
              <a:gdLst/>
              <a:ahLst/>
              <a:cxnLst/>
              <a:rect l="l" t="t" r="r" b="b"/>
              <a:pathLst>
                <a:path w="2054860" h="329565">
                  <a:moveTo>
                    <a:pt x="2054377" y="0"/>
                  </a:moveTo>
                  <a:lnTo>
                    <a:pt x="2054377" y="164718"/>
                  </a:lnTo>
                  <a:lnTo>
                    <a:pt x="0" y="164718"/>
                  </a:lnTo>
                  <a:lnTo>
                    <a:pt x="0" y="329438"/>
                  </a:lnTo>
                </a:path>
              </a:pathLst>
            </a:custGeom>
            <a:ln w="25400">
              <a:solidFill>
                <a:srgbClr val="A9C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13091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576"/>
              <a:ext cx="9144000" cy="1123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0" y="6235"/>
              <a:ext cx="9133713" cy="12348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60" y="6235"/>
            <a:ext cx="9133840" cy="1235075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81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Қазіргі</a:t>
            </a:r>
            <a:r>
              <a:rPr sz="1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таңда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6B052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Қоршаған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орта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дайындық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бағыты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бойынша,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Қожа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Ахмет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Ясауи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63195" marR="158750" algn="ctr">
              <a:lnSpc>
                <a:spcPts val="1860"/>
              </a:lnSpc>
              <a:spcBef>
                <a:spcPts val="165"/>
              </a:spcBef>
            </a:pP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атындағы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Халықаралық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қазақ-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түрік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университетінің</a:t>
            </a:r>
            <a:r>
              <a:rPr sz="18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ҚР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ҒБМ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тарапынан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03.02.2010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жылы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бекітілген</a:t>
            </a:r>
            <a:r>
              <a:rPr sz="1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№0137408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санды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мемлекеттік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лицензиясына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қосымшаға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сәйкес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жүзеге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1860"/>
              </a:lnSpc>
            </a:pP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асырылады.</a:t>
            </a:r>
            <a:r>
              <a:rPr sz="18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Лицензияның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әрекет</a:t>
            </a:r>
            <a:r>
              <a:rPr sz="1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ету</a:t>
            </a:r>
            <a:r>
              <a:rPr sz="18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мерзімі</a:t>
            </a:r>
            <a:r>
              <a:rPr sz="18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шексіз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741936"/>
            <a:ext cx="2417445" cy="2955290"/>
            <a:chOff x="0" y="1741936"/>
            <a:chExt cx="2417445" cy="29552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41936"/>
              <a:ext cx="2313432" cy="29550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53412"/>
              <a:ext cx="2417064" cy="2028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759585"/>
              <a:ext cx="2275078" cy="28794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0" y="1759585"/>
            <a:ext cx="2275205" cy="2879725"/>
          </a:xfrm>
          <a:prstGeom prst="rect">
            <a:avLst/>
          </a:prstGeom>
          <a:ln w="9525">
            <a:solidFill>
              <a:srgbClr val="7C5F9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2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240"/>
              </a:lnSpc>
              <a:spcBef>
                <a:spcPts val="5"/>
              </a:spcBef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ББ</a:t>
            </a:r>
            <a:r>
              <a:rPr sz="20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Берілетін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070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дәреже:</a:t>
            </a:r>
            <a:r>
              <a:rPr sz="20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6В05247</a:t>
            </a:r>
            <a:r>
              <a:rPr sz="2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–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06680" marR="99060" indent="-635" algn="ctr">
              <a:lnSpc>
                <a:spcPct val="86000"/>
              </a:lnSpc>
              <a:spcBef>
                <a:spcPts val="160"/>
              </a:spcBef>
            </a:pPr>
            <a:r>
              <a:rPr sz="2000" spc="-25" dirty="0">
                <a:latin typeface="Times New Roman" panose="02020603050405020304"/>
                <a:cs typeface="Times New Roman" panose="02020603050405020304"/>
              </a:rPr>
              <a:t>«Экология»</a:t>
            </a:r>
            <a:r>
              <a:rPr sz="2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білім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20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бағдарламасы бойынша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635" algn="ctr">
              <a:lnSpc>
                <a:spcPts val="1910"/>
              </a:lnSpc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жаратылыстану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235"/>
              </a:lnSpc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бакалавры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72511" y="1741928"/>
            <a:ext cx="2784475" cy="3839210"/>
            <a:chOff x="2572511" y="1741928"/>
            <a:chExt cx="2784475" cy="38392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2511" y="1741928"/>
              <a:ext cx="2729484" cy="38389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7563" y="2004059"/>
              <a:ext cx="2749295" cy="31729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1119" y="1759584"/>
              <a:ext cx="2652013" cy="376351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611120" y="1759585"/>
            <a:ext cx="2652395" cy="376364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403860" rIns="0" bIns="0" rtlCol="0">
            <a:spAutoFit/>
          </a:bodyPr>
          <a:lstStyle/>
          <a:p>
            <a:pPr marL="243205" marR="234950" indent="-1270" algn="ctr">
              <a:lnSpc>
                <a:spcPct val="86000"/>
              </a:lnSpc>
              <a:spcBef>
                <a:spcPts val="3180"/>
              </a:spcBef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Қолдану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саласы: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Білім 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беру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73685" marR="266065" algn="ctr">
              <a:lnSpc>
                <a:spcPts val="2910"/>
              </a:lnSpc>
              <a:spcBef>
                <a:spcPts val="5"/>
              </a:spcBef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бағдарламасы эколог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640"/>
              </a:lnSpc>
            </a:pP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мамандарын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589280" marR="582295" algn="ctr">
              <a:lnSpc>
                <a:spcPts val="2890"/>
              </a:lnSpc>
              <a:spcBef>
                <a:spcPts val="260"/>
              </a:spcBef>
            </a:pP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даярлауға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арналған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13120" y="1732787"/>
            <a:ext cx="3230880" cy="5125720"/>
            <a:chOff x="5913120" y="1732787"/>
            <a:chExt cx="3230880" cy="512572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5124" y="1732787"/>
              <a:ext cx="3198876" cy="51252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3120" y="1764790"/>
              <a:ext cx="3230879" cy="50215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92876" y="1759628"/>
              <a:ext cx="3122676" cy="509219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992876" y="1759628"/>
            <a:ext cx="3122930" cy="5092700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marL="107950" marR="97790" algn="ctr">
              <a:lnSpc>
                <a:spcPts val="2080"/>
              </a:lnSpc>
              <a:spcBef>
                <a:spcPts val="995"/>
              </a:spcBef>
            </a:pPr>
            <a:r>
              <a:rPr sz="2000" b="1" spc="-10" dirty="0">
                <a:latin typeface="Arial" panose="020B0604020202020204"/>
                <a:cs typeface="Arial" panose="020B0604020202020204"/>
              </a:rPr>
              <a:t>6В05247-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Экология</a:t>
            </a:r>
            <a:r>
              <a:rPr sz="2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БББ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мақсаты: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687070" marR="676910" algn="ctr">
              <a:lnSpc>
                <a:spcPts val="2080"/>
              </a:lnSpc>
              <a:spcBef>
                <a:spcPts val="785"/>
              </a:spcBef>
            </a:pPr>
            <a:r>
              <a:rPr sz="2000" spc="-30" dirty="0">
                <a:latin typeface="Microsoft Sans Serif" panose="020B0604020202020204"/>
                <a:cs typeface="Microsoft Sans Serif" panose="020B0604020202020204"/>
              </a:rPr>
              <a:t>Қоршаған</a:t>
            </a:r>
            <a:r>
              <a:rPr sz="2000" spc="-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" dirty="0">
                <a:latin typeface="Microsoft Sans Serif" panose="020B0604020202020204"/>
                <a:cs typeface="Microsoft Sans Serif" panose="020B0604020202020204"/>
              </a:rPr>
              <a:t>орта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объектілерінің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270" algn="ctr">
              <a:lnSpc>
                <a:spcPts val="1880"/>
              </a:lnSpc>
            </a:pP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мониторингі</a:t>
            </a:r>
            <a:r>
              <a:rPr sz="20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саласында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09220" marR="100330" indent="635" algn="ctr">
              <a:lnSpc>
                <a:spcPct val="86000"/>
              </a:lnSpc>
              <a:spcBef>
                <a:spcPts val="165"/>
              </a:spcBef>
            </a:pPr>
            <a:r>
              <a:rPr sz="2000" spc="-35" dirty="0">
                <a:latin typeface="Microsoft Sans Serif" panose="020B0604020202020204"/>
                <a:cs typeface="Microsoft Sans Serif" panose="020B0604020202020204"/>
              </a:rPr>
              <a:t>практикалық</a:t>
            </a:r>
            <a:r>
              <a:rPr sz="20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зерттеулер </a:t>
            </a:r>
            <a:r>
              <a:rPr sz="2000" spc="-35" dirty="0">
                <a:latin typeface="Microsoft Sans Serif" panose="020B0604020202020204"/>
                <a:cs typeface="Microsoft Sans Serif" panose="020B0604020202020204"/>
              </a:rPr>
              <a:t>жүргізуге</a:t>
            </a:r>
            <a:r>
              <a:rPr sz="20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және</a:t>
            </a:r>
            <a:r>
              <a:rPr sz="2000" spc="-5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5" dirty="0">
                <a:latin typeface="Microsoft Sans Serif" panose="020B0604020202020204"/>
                <a:cs typeface="Microsoft Sans Serif" panose="020B0604020202020204"/>
              </a:rPr>
              <a:t>қоршаған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орта</a:t>
            </a:r>
            <a:r>
              <a:rPr sz="2000" spc="-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объектілерінің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ластану</a:t>
            </a:r>
            <a:r>
              <a:rPr sz="2000" spc="-6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дәрежесін </a:t>
            </a:r>
            <a:r>
              <a:rPr sz="2000" spc="-25" dirty="0">
                <a:latin typeface="Microsoft Sans Serif" panose="020B0604020202020204"/>
                <a:cs typeface="Microsoft Sans Serif" panose="020B0604020202020204"/>
              </a:rPr>
              <a:t>айқындауға,</a:t>
            </a:r>
            <a:r>
              <a:rPr sz="20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кәсіби шығармашылық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дағдыларды</a:t>
            </a:r>
            <a:r>
              <a:rPr sz="20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жетілдіру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2540" algn="ctr">
              <a:lnSpc>
                <a:spcPts val="1900"/>
              </a:lnSpc>
            </a:pP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арқылы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233045" marR="223520" indent="635" algn="ctr">
              <a:lnSpc>
                <a:spcPct val="86000"/>
              </a:lnSpc>
              <a:spcBef>
                <a:spcPts val="170"/>
              </a:spcBef>
            </a:pP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ұйымдастырушылық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және</a:t>
            </a:r>
            <a:r>
              <a:rPr sz="2000" spc="-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басқарушылық шешімдер</a:t>
            </a:r>
            <a:r>
              <a:rPr sz="20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0" dirty="0">
                <a:latin typeface="Microsoft Sans Serif" panose="020B0604020202020204"/>
                <a:cs typeface="Microsoft Sans Serif" panose="020B0604020202020204"/>
              </a:rPr>
              <a:t>қабылдауға </a:t>
            </a:r>
            <a:r>
              <a:rPr sz="2000" spc="-25" dirty="0">
                <a:latin typeface="Microsoft Sans Serif" panose="020B0604020202020204"/>
                <a:cs typeface="Microsoft Sans Serif" panose="020B0604020202020204"/>
              </a:rPr>
              <a:t>қабілетті</a:t>
            </a:r>
            <a:r>
              <a:rPr sz="2000" spc="-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маман-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2540" algn="ctr">
              <a:lnSpc>
                <a:spcPts val="2075"/>
              </a:lnSpc>
            </a:pP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экологтарды</a:t>
            </a:r>
            <a:r>
              <a:rPr sz="2000" spc="-1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0" dirty="0">
                <a:latin typeface="Microsoft Sans Serif" panose="020B0604020202020204"/>
                <a:cs typeface="Microsoft Sans Serif" panose="020B0604020202020204"/>
              </a:rPr>
              <a:t>даярлау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098" y="256013"/>
            <a:ext cx="8305800" cy="716915"/>
            <a:chOff x="419098" y="256013"/>
            <a:chExt cx="8305800" cy="7169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9098" y="256013"/>
              <a:ext cx="8305803" cy="7163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274637"/>
              <a:ext cx="8229600" cy="6397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9" y="274637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>
                  <a:moveTo>
                    <a:pt x="0" y="639762"/>
                  </a:moveTo>
                  <a:lnTo>
                    <a:pt x="8229600" y="63976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3976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713" rIns="0" bIns="0" rtlCol="0">
            <a:spAutoFit/>
          </a:bodyPr>
          <a:lstStyle/>
          <a:p>
            <a:pPr marL="123888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САУАЛНАМА</a:t>
            </a:r>
            <a:r>
              <a:rPr spc="-90" dirty="0"/>
              <a:t> </a:t>
            </a:r>
            <a:r>
              <a:rPr spc="-10" dirty="0"/>
              <a:t>НӘТИЖЕЛЕРІ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187452" y="896111"/>
            <a:ext cx="8798560" cy="5463540"/>
            <a:chOff x="187452" y="896111"/>
            <a:chExt cx="8798560" cy="54635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452" y="896111"/>
              <a:ext cx="8798052" cy="5463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153" y="928522"/>
              <a:ext cx="8693785" cy="53591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4391" y="923759"/>
              <a:ext cx="8703310" cy="5368925"/>
            </a:xfrm>
            <a:custGeom>
              <a:avLst/>
              <a:gdLst/>
              <a:ahLst/>
              <a:cxnLst/>
              <a:rect l="l" t="t" r="r" b="b"/>
              <a:pathLst>
                <a:path w="8703310" h="5368925">
                  <a:moveTo>
                    <a:pt x="0" y="5368671"/>
                  </a:moveTo>
                  <a:lnTo>
                    <a:pt x="8703310" y="5368671"/>
                  </a:lnTo>
                  <a:lnTo>
                    <a:pt x="8703310" y="0"/>
                  </a:lnTo>
                  <a:lnTo>
                    <a:pt x="0" y="0"/>
                  </a:lnTo>
                  <a:lnTo>
                    <a:pt x="0" y="536867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22191" y="2970846"/>
            <a:ext cx="6219293" cy="4992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8751" y="2797810"/>
            <a:ext cx="6255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 panose="02020603050405020304"/>
                <a:cs typeface="Times New Roman" panose="02020603050405020304"/>
              </a:rPr>
              <a:t>Назарларыңызға</a:t>
            </a:r>
            <a:r>
              <a:rPr sz="4000" b="1" spc="-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b="1" spc="-10" dirty="0">
                <a:latin typeface="Times New Roman" panose="02020603050405020304"/>
                <a:cs typeface="Times New Roman" panose="02020603050405020304"/>
              </a:rPr>
              <a:t>рахмет!!!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151" y="751066"/>
            <a:ext cx="9038590" cy="5185410"/>
            <a:chOff x="82151" y="751066"/>
            <a:chExt cx="9038590" cy="518541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2151" y="751066"/>
              <a:ext cx="9038371" cy="51850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1276" y="2036063"/>
              <a:ext cx="2334768" cy="29992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5576" y="2150363"/>
              <a:ext cx="2104644" cy="2689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9408" y="2062860"/>
              <a:ext cx="2239137" cy="29052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99408" y="2062860"/>
              <a:ext cx="2239645" cy="2905760"/>
            </a:xfrm>
            <a:custGeom>
              <a:avLst/>
              <a:gdLst/>
              <a:ahLst/>
              <a:cxnLst/>
              <a:rect l="l" t="t" r="r" b="b"/>
              <a:pathLst>
                <a:path w="2239645" h="2905760">
                  <a:moveTo>
                    <a:pt x="0" y="373125"/>
                  </a:moveTo>
                  <a:lnTo>
                    <a:pt x="2908" y="326312"/>
                  </a:lnTo>
                  <a:lnTo>
                    <a:pt x="11400" y="281236"/>
                  </a:lnTo>
                  <a:lnTo>
                    <a:pt x="25126" y="238247"/>
                  </a:lnTo>
                  <a:lnTo>
                    <a:pt x="43736" y="197695"/>
                  </a:lnTo>
                  <a:lnTo>
                    <a:pt x="66880" y="159929"/>
                  </a:lnTo>
                  <a:lnTo>
                    <a:pt x="94207" y="125298"/>
                  </a:lnTo>
                  <a:lnTo>
                    <a:pt x="125369" y="94151"/>
                  </a:lnTo>
                  <a:lnTo>
                    <a:pt x="160014" y="66838"/>
                  </a:lnTo>
                  <a:lnTo>
                    <a:pt x="197794" y="43707"/>
                  </a:lnTo>
                  <a:lnTo>
                    <a:pt x="238357" y="25109"/>
                  </a:lnTo>
                  <a:lnTo>
                    <a:pt x="281355" y="11392"/>
                  </a:lnTo>
                  <a:lnTo>
                    <a:pt x="326437" y="2906"/>
                  </a:lnTo>
                  <a:lnTo>
                    <a:pt x="373252" y="0"/>
                  </a:lnTo>
                  <a:lnTo>
                    <a:pt x="1865883" y="0"/>
                  </a:lnTo>
                  <a:lnTo>
                    <a:pt x="1912699" y="2906"/>
                  </a:lnTo>
                  <a:lnTo>
                    <a:pt x="1957781" y="11392"/>
                  </a:lnTo>
                  <a:lnTo>
                    <a:pt x="2000779" y="25109"/>
                  </a:lnTo>
                  <a:lnTo>
                    <a:pt x="2041342" y="43707"/>
                  </a:lnTo>
                  <a:lnTo>
                    <a:pt x="2079122" y="66838"/>
                  </a:lnTo>
                  <a:lnTo>
                    <a:pt x="2113767" y="94151"/>
                  </a:lnTo>
                  <a:lnTo>
                    <a:pt x="2144929" y="125298"/>
                  </a:lnTo>
                  <a:lnTo>
                    <a:pt x="2172256" y="159929"/>
                  </a:lnTo>
                  <a:lnTo>
                    <a:pt x="2195400" y="197695"/>
                  </a:lnTo>
                  <a:lnTo>
                    <a:pt x="2214010" y="238247"/>
                  </a:lnTo>
                  <a:lnTo>
                    <a:pt x="2227736" y="281236"/>
                  </a:lnTo>
                  <a:lnTo>
                    <a:pt x="2236228" y="326312"/>
                  </a:lnTo>
                  <a:lnTo>
                    <a:pt x="2239137" y="373125"/>
                  </a:lnTo>
                  <a:lnTo>
                    <a:pt x="2239137" y="2531999"/>
                  </a:lnTo>
                  <a:lnTo>
                    <a:pt x="2236228" y="2578814"/>
                  </a:lnTo>
                  <a:lnTo>
                    <a:pt x="2227736" y="2623896"/>
                  </a:lnTo>
                  <a:lnTo>
                    <a:pt x="2214010" y="2666894"/>
                  </a:lnTo>
                  <a:lnTo>
                    <a:pt x="2195400" y="2707457"/>
                  </a:lnTo>
                  <a:lnTo>
                    <a:pt x="2172256" y="2745237"/>
                  </a:lnTo>
                  <a:lnTo>
                    <a:pt x="2144929" y="2779882"/>
                  </a:lnTo>
                  <a:lnTo>
                    <a:pt x="2113767" y="2811044"/>
                  </a:lnTo>
                  <a:lnTo>
                    <a:pt x="2079122" y="2838371"/>
                  </a:lnTo>
                  <a:lnTo>
                    <a:pt x="2041342" y="2861515"/>
                  </a:lnTo>
                  <a:lnTo>
                    <a:pt x="2000779" y="2880125"/>
                  </a:lnTo>
                  <a:lnTo>
                    <a:pt x="1957781" y="2893851"/>
                  </a:lnTo>
                  <a:lnTo>
                    <a:pt x="1912699" y="2902343"/>
                  </a:lnTo>
                  <a:lnTo>
                    <a:pt x="1865883" y="2905252"/>
                  </a:lnTo>
                  <a:lnTo>
                    <a:pt x="373252" y="2905252"/>
                  </a:lnTo>
                  <a:lnTo>
                    <a:pt x="326437" y="2902343"/>
                  </a:lnTo>
                  <a:lnTo>
                    <a:pt x="281355" y="2893851"/>
                  </a:lnTo>
                  <a:lnTo>
                    <a:pt x="238357" y="2880125"/>
                  </a:lnTo>
                  <a:lnTo>
                    <a:pt x="197794" y="2861515"/>
                  </a:lnTo>
                  <a:lnTo>
                    <a:pt x="160014" y="2838371"/>
                  </a:lnTo>
                  <a:lnTo>
                    <a:pt x="125369" y="2811044"/>
                  </a:lnTo>
                  <a:lnTo>
                    <a:pt x="94207" y="2779882"/>
                  </a:lnTo>
                  <a:lnTo>
                    <a:pt x="66880" y="2745237"/>
                  </a:lnTo>
                  <a:lnTo>
                    <a:pt x="43736" y="2707457"/>
                  </a:lnTo>
                  <a:lnTo>
                    <a:pt x="25126" y="2666894"/>
                  </a:lnTo>
                  <a:lnTo>
                    <a:pt x="11400" y="2623896"/>
                  </a:lnTo>
                  <a:lnTo>
                    <a:pt x="2908" y="2578814"/>
                  </a:lnTo>
                  <a:lnTo>
                    <a:pt x="0" y="2531999"/>
                  </a:lnTo>
                  <a:lnTo>
                    <a:pt x="0" y="373125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88258" y="2201036"/>
            <a:ext cx="1863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735" algn="l"/>
              </a:tabLst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Қоршаған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20" dirty="0">
                <a:latin typeface="Times New Roman" panose="02020603050405020304"/>
                <a:cs typeface="Times New Roman" panose="02020603050405020304"/>
              </a:rPr>
              <a:t>орта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8258" y="2383916"/>
            <a:ext cx="1863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объектілерінің</a:t>
            </a:r>
            <a:r>
              <a:rPr sz="120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мониторингі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8258" y="2566796"/>
            <a:ext cx="1859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665" algn="l"/>
              </a:tabLst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саласында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практикалық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8258" y="2750058"/>
            <a:ext cx="1863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зерттеулер</a:t>
            </a:r>
            <a:r>
              <a:rPr sz="1200" spc="3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жүргізуге</a:t>
            </a:r>
            <a:r>
              <a:rPr sz="1200" spc="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20" dirty="0">
                <a:latin typeface="Times New Roman" panose="02020603050405020304"/>
                <a:cs typeface="Times New Roman" panose="02020603050405020304"/>
              </a:rPr>
              <a:t>және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8258" y="2932938"/>
            <a:ext cx="9791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қоршаған объектілерінің дәрежесін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6102" y="2932938"/>
            <a:ext cx="827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1810" algn="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 panose="02020603050405020304"/>
                <a:cs typeface="Times New Roman" panose="02020603050405020304"/>
              </a:rPr>
              <a:t>орта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ластану айқындауға,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8258" y="3481578"/>
            <a:ext cx="18630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216025" algn="l"/>
              </a:tabLst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кәсіби</a:t>
            </a:r>
            <a:r>
              <a:rPr sz="1200" spc="395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шығармашылық дағдыларды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жетілдіру арқылы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8258" y="4030471"/>
            <a:ext cx="18630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7175" algn="l"/>
              </a:tabLst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ұйымдастырушылық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200" spc="-20" dirty="0">
                <a:latin typeface="Times New Roman" panose="02020603050405020304"/>
                <a:cs typeface="Times New Roman" panose="02020603050405020304"/>
              </a:rPr>
              <a:t>және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8258" y="4213352"/>
            <a:ext cx="1007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басқарушылық қабылдауға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58690" y="4213352"/>
            <a:ext cx="690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шешімдер қабілетті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88258" y="4579111"/>
            <a:ext cx="185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маман-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экологтарды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даярлау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68626" y="1464691"/>
            <a:ext cx="1400810" cy="559435"/>
            <a:chOff x="2468626" y="1464691"/>
            <a:chExt cx="1400810" cy="55943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9548" y="1488948"/>
              <a:ext cx="1389888" cy="5349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87676" y="1483741"/>
              <a:ext cx="1349375" cy="494665"/>
            </a:xfrm>
            <a:custGeom>
              <a:avLst/>
              <a:gdLst/>
              <a:ahLst/>
              <a:cxnLst/>
              <a:rect l="l" t="t" r="r" b="b"/>
              <a:pathLst>
                <a:path w="1349375" h="494664">
                  <a:moveTo>
                    <a:pt x="1348994" y="0"/>
                  </a:moveTo>
                  <a:lnTo>
                    <a:pt x="0" y="0"/>
                  </a:lnTo>
                  <a:lnTo>
                    <a:pt x="0" y="494664"/>
                  </a:lnTo>
                  <a:lnTo>
                    <a:pt x="1348994" y="494664"/>
                  </a:lnTo>
                  <a:lnTo>
                    <a:pt x="1348994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87676" y="1483741"/>
              <a:ext cx="1349375" cy="494665"/>
            </a:xfrm>
            <a:custGeom>
              <a:avLst/>
              <a:gdLst/>
              <a:ahLst/>
              <a:cxnLst/>
              <a:rect l="l" t="t" r="r" b="b"/>
              <a:pathLst>
                <a:path w="1349375" h="494664">
                  <a:moveTo>
                    <a:pt x="0" y="494664"/>
                  </a:moveTo>
                  <a:lnTo>
                    <a:pt x="1348994" y="494664"/>
                  </a:lnTo>
                  <a:lnTo>
                    <a:pt x="1348994" y="0"/>
                  </a:lnTo>
                  <a:lnTo>
                    <a:pt x="0" y="0"/>
                  </a:lnTo>
                  <a:lnTo>
                    <a:pt x="0" y="494664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786888" y="1512570"/>
            <a:ext cx="74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Эколог- инспектор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0260" y="3825240"/>
            <a:ext cx="1091184" cy="37490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087626" y="3821112"/>
            <a:ext cx="1051560" cy="332740"/>
          </a:xfrm>
          <a:prstGeom prst="rect">
            <a:avLst/>
          </a:prstGeom>
          <a:solidFill>
            <a:srgbClr val="FF7B80"/>
          </a:solidFill>
          <a:ln w="38100">
            <a:solidFill>
              <a:srgbClr val="F1F1F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Зерттеуші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63641" y="1492008"/>
            <a:ext cx="1225550" cy="544195"/>
            <a:chOff x="5263641" y="1492008"/>
            <a:chExt cx="1225550" cy="54419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4563" y="1516380"/>
              <a:ext cx="1214627" cy="5196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282691" y="1511058"/>
              <a:ext cx="1173480" cy="478790"/>
            </a:xfrm>
            <a:custGeom>
              <a:avLst/>
              <a:gdLst/>
              <a:ahLst/>
              <a:cxnLst/>
              <a:rect l="l" t="t" r="r" b="b"/>
              <a:pathLst>
                <a:path w="1173479" h="478789">
                  <a:moveTo>
                    <a:pt x="1172870" y="0"/>
                  </a:moveTo>
                  <a:lnTo>
                    <a:pt x="0" y="0"/>
                  </a:lnTo>
                  <a:lnTo>
                    <a:pt x="0" y="478523"/>
                  </a:lnTo>
                  <a:lnTo>
                    <a:pt x="1172870" y="478523"/>
                  </a:lnTo>
                  <a:lnTo>
                    <a:pt x="1172870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82691" y="1511058"/>
              <a:ext cx="1173480" cy="478790"/>
            </a:xfrm>
            <a:custGeom>
              <a:avLst/>
              <a:gdLst/>
              <a:ahLst/>
              <a:cxnLst/>
              <a:rect l="l" t="t" r="r" b="b"/>
              <a:pathLst>
                <a:path w="1173479" h="478789">
                  <a:moveTo>
                    <a:pt x="0" y="478523"/>
                  </a:moveTo>
                  <a:lnTo>
                    <a:pt x="1172870" y="478523"/>
                  </a:lnTo>
                  <a:lnTo>
                    <a:pt x="1172870" y="0"/>
                  </a:lnTo>
                  <a:lnTo>
                    <a:pt x="0" y="0"/>
                  </a:lnTo>
                  <a:lnTo>
                    <a:pt x="0" y="478523"/>
                  </a:lnTo>
                  <a:close/>
                </a:path>
              </a:pathLst>
            </a:custGeom>
            <a:ln w="38099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5362447" y="1540002"/>
            <a:ext cx="66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Аудитор- эксперт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6835" y="2855976"/>
            <a:ext cx="1325880" cy="70103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935090" y="2851645"/>
            <a:ext cx="1284605" cy="659765"/>
          </a:xfrm>
          <a:prstGeom prst="rect">
            <a:avLst/>
          </a:prstGeom>
          <a:solidFill>
            <a:srgbClr val="FF7B80"/>
          </a:solidFill>
          <a:ln w="38100">
            <a:solidFill>
              <a:srgbClr val="F1F1F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96215" marR="187960" indent="71120">
              <a:lnSpc>
                <a:spcPct val="100000"/>
              </a:lnSpc>
              <a:spcBef>
                <a:spcPts val="330"/>
              </a:spcBef>
            </a:pP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Аналитик- координатор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20740" y="3825240"/>
            <a:ext cx="1313688" cy="435863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928486" y="3821150"/>
            <a:ext cx="1273175" cy="394970"/>
          </a:xfrm>
          <a:prstGeom prst="rect">
            <a:avLst/>
          </a:prstGeom>
          <a:solidFill>
            <a:srgbClr val="FF7B80"/>
          </a:solidFill>
          <a:ln w="38100">
            <a:solidFill>
              <a:srgbClr val="F1F1F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Дипломат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9920" y="5433059"/>
            <a:ext cx="2683763" cy="516635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177158" y="5428627"/>
            <a:ext cx="2643505" cy="475615"/>
          </a:xfrm>
          <a:prstGeom prst="rect">
            <a:avLst/>
          </a:prstGeom>
          <a:solidFill>
            <a:srgbClr val="FF7B80"/>
          </a:solidFill>
          <a:ln w="38100">
            <a:solidFill>
              <a:srgbClr val="F1F1F1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603250" marR="234315" indent="-361315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latin typeface="Times New Roman" panose="02020603050405020304"/>
                <a:cs typeface="Times New Roman" panose="02020603050405020304"/>
              </a:rPr>
              <a:t>Лаборант,</a:t>
            </a:r>
            <a:r>
              <a:rPr sz="12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dirty="0">
                <a:latin typeface="Times New Roman" panose="02020603050405020304"/>
                <a:cs typeface="Times New Roman" panose="02020603050405020304"/>
              </a:rPr>
              <a:t>аға</a:t>
            </a:r>
            <a:r>
              <a:rPr sz="12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dirty="0">
                <a:latin typeface="Times New Roman" panose="02020603050405020304"/>
                <a:cs typeface="Times New Roman" panose="02020603050405020304"/>
              </a:rPr>
              <a:t>лаборант,</a:t>
            </a:r>
            <a:r>
              <a:rPr sz="12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маман </a:t>
            </a:r>
            <a:r>
              <a:rPr sz="1200" b="1" dirty="0">
                <a:latin typeface="Times New Roman" panose="02020603050405020304"/>
                <a:cs typeface="Times New Roman" panose="02020603050405020304"/>
              </a:rPr>
              <a:t>және</a:t>
            </a:r>
            <a:r>
              <a:rPr sz="12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dirty="0">
                <a:latin typeface="Times New Roman" panose="02020603050405020304"/>
                <a:cs typeface="Times New Roman" panose="02020603050405020304"/>
              </a:rPr>
              <a:t>жетекші</a:t>
            </a:r>
            <a:r>
              <a:rPr sz="12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b="1" spc="-10" dirty="0">
                <a:latin typeface="Times New Roman" panose="02020603050405020304"/>
                <a:cs typeface="Times New Roman" panose="02020603050405020304"/>
              </a:rPr>
              <a:t>маман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" y="1411224"/>
            <a:ext cx="1905000" cy="697991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3177" y="1406829"/>
            <a:ext cx="1863089" cy="656590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404495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Қоршаған</a:t>
            </a:r>
            <a:r>
              <a:rPr sz="1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ортаны</a:t>
            </a:r>
            <a:r>
              <a:rPr sz="1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қорғау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бойынша</a:t>
            </a:r>
            <a:r>
              <a:rPr sz="1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практикалық ұсыныстар</a:t>
            </a:r>
            <a:r>
              <a:rPr sz="10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әзірлейді;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3701796"/>
            <a:ext cx="1685544" cy="103174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0" y="3697604"/>
            <a:ext cx="1652270" cy="989330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128905">
              <a:lnSpc>
                <a:spcPct val="100000"/>
              </a:lnSpc>
              <a:spcBef>
                <a:spcPts val="320"/>
              </a:spcBef>
            </a:pPr>
            <a:r>
              <a:rPr sz="1000" spc="-25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зерттеушілік:</a:t>
            </a:r>
            <a:r>
              <a:rPr sz="1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білім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мазмұнын</a:t>
            </a:r>
            <a:r>
              <a:rPr sz="1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меңгеру деңгейін</a:t>
            </a:r>
            <a:r>
              <a:rPr sz="1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зерделейді,</a:t>
            </a:r>
            <a:r>
              <a:rPr sz="1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білім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ортасын</a:t>
            </a:r>
            <a:r>
              <a:rPr sz="1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зерттейді;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72" y="2676144"/>
            <a:ext cx="1694688" cy="73609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3177" y="2671013"/>
            <a:ext cx="1652270" cy="695960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366395">
              <a:lnSpc>
                <a:spcPct val="101000"/>
              </a:lnSpc>
              <a:spcBef>
                <a:spcPts val="315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Қоршаған</a:t>
            </a:r>
            <a:r>
              <a:rPr sz="10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ортаға</a:t>
            </a:r>
            <a:r>
              <a:rPr sz="10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әсер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етуші</a:t>
            </a: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жобаларын әзірлейді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60564" y="2676144"/>
            <a:ext cx="1583435" cy="1200911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568565" y="2671076"/>
            <a:ext cx="1575435" cy="1160145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385445">
              <a:lnSpc>
                <a:spcPct val="100000"/>
              </a:lnSpc>
              <a:spcBef>
                <a:spcPts val="320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Экологиялық</a:t>
            </a:r>
            <a:r>
              <a:rPr sz="1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құқық бұзушылықтардың</a:t>
            </a: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92710" marR="11176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салдарын</a:t>
            </a:r>
            <a:r>
              <a:rPr sz="1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талдайды</a:t>
            </a:r>
            <a:r>
              <a:rPr sz="10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және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проблемаларды</a:t>
            </a:r>
            <a:r>
              <a:rPr sz="1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шешуге</a:t>
            </a: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ct val="100000"/>
              </a:lnSpc>
              <a:spcBef>
                <a:spcPts val="10"/>
              </a:spcBef>
            </a:pP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бағыт-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бағдар</a:t>
            </a:r>
            <a:r>
              <a:rPr sz="10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береді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575804" y="4151376"/>
            <a:ext cx="1568196" cy="1937004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7584185" y="4146359"/>
            <a:ext cx="1560195" cy="1895475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 marR="256540">
              <a:lnSpc>
                <a:spcPct val="100000"/>
              </a:lnSpc>
              <a:spcBef>
                <a:spcPts val="325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экологиялық</a:t>
            </a:r>
            <a:r>
              <a:rPr sz="1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сараптау барысында</a:t>
            </a: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92710" marR="253365">
              <a:lnSpc>
                <a:spcPct val="100000"/>
              </a:lnSpc>
            </a:pP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шенеуніктердің,</a:t>
            </a:r>
            <a:r>
              <a:rPr sz="1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билік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органдарының,</a:t>
            </a: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92710" marR="417830">
              <a:lnSpc>
                <a:spcPct val="100000"/>
              </a:lnSpc>
            </a:pP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мемлекеттік органдардың әрекеттеріне</a:t>
            </a:r>
            <a:r>
              <a:rPr sz="10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қарсы тұруы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98792" y="1411224"/>
            <a:ext cx="2045207" cy="976884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7107301" y="1406804"/>
            <a:ext cx="2037080" cy="935355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310515">
              <a:lnSpc>
                <a:spcPct val="100000"/>
              </a:lnSpc>
              <a:spcBef>
                <a:spcPts val="320"/>
              </a:spcBef>
            </a:pPr>
            <a:r>
              <a:rPr sz="1000" dirty="0">
                <a:latin typeface="Times New Roman" panose="02020603050405020304"/>
                <a:cs typeface="Times New Roman" panose="02020603050405020304"/>
              </a:rPr>
              <a:t>экологиялық</a:t>
            </a:r>
            <a:r>
              <a:rPr sz="1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проблемаларды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анықтайды,</a:t>
            </a:r>
            <a:r>
              <a:rPr sz="1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тиімді</a:t>
            </a:r>
            <a:r>
              <a:rPr sz="1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ұсыныстар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береді,</a:t>
            </a:r>
            <a:r>
              <a:rPr sz="10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заңнамалық</a:t>
            </a:r>
            <a:r>
              <a:rPr sz="10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базаның стандарттары</a:t>
            </a:r>
            <a:r>
              <a:rPr sz="1000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мен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ережелерін біледі;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26891" y="6137146"/>
            <a:ext cx="2473452" cy="720852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3335273" y="6131826"/>
            <a:ext cx="2432050" cy="726440"/>
          </a:xfrm>
          <a:prstGeom prst="rect">
            <a:avLst/>
          </a:prstGeom>
          <a:solidFill>
            <a:srgbClr val="B8CCE3"/>
          </a:solidFill>
          <a:ln w="38100">
            <a:solidFill>
              <a:srgbClr val="F1F1F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280670">
              <a:lnSpc>
                <a:spcPct val="101000"/>
              </a:lnSpc>
              <a:spcBef>
                <a:spcPts val="320"/>
              </a:spcBef>
            </a:pP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ҒЗИ-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да,</a:t>
            </a:r>
            <a:r>
              <a:rPr sz="10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департаменттік</a:t>
            </a:r>
            <a:r>
              <a:rPr sz="1000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мекемелерде, комитеттерде,</a:t>
            </a:r>
            <a:r>
              <a:rPr sz="10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20" dirty="0">
                <a:latin typeface="Times New Roman" panose="02020603050405020304"/>
                <a:cs typeface="Times New Roman" panose="02020603050405020304"/>
              </a:rPr>
              <a:t>ЖОО-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да</a:t>
            </a:r>
            <a:r>
              <a:rPr sz="1000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зертханалық </a:t>
            </a:r>
            <a:r>
              <a:rPr sz="1000" dirty="0">
                <a:latin typeface="Times New Roman" panose="02020603050405020304"/>
                <a:cs typeface="Times New Roman" panose="02020603050405020304"/>
              </a:rPr>
              <a:t>жұмыстар</a:t>
            </a:r>
            <a:r>
              <a:rPr sz="10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10" dirty="0">
                <a:latin typeface="Times New Roman" panose="02020603050405020304"/>
                <a:cs typeface="Times New Roman" panose="02020603050405020304"/>
              </a:rPr>
              <a:t>жүргізеді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0644" y="-38"/>
            <a:ext cx="7983220" cy="6132195"/>
            <a:chOff x="580644" y="-38"/>
            <a:chExt cx="7983220" cy="6132195"/>
          </a:xfrm>
        </p:grpSpPr>
        <p:sp>
          <p:nvSpPr>
            <p:cNvPr id="52" name="object 52"/>
            <p:cNvSpPr/>
            <p:nvPr/>
          </p:nvSpPr>
          <p:spPr>
            <a:xfrm>
              <a:off x="1665224" y="1682114"/>
              <a:ext cx="5895975" cy="3014345"/>
            </a:xfrm>
            <a:custGeom>
              <a:avLst/>
              <a:gdLst/>
              <a:ahLst/>
              <a:cxnLst/>
              <a:rect l="l" t="t" r="r" b="b"/>
              <a:pathLst>
                <a:path w="5895975" h="3014345">
                  <a:moveTo>
                    <a:pt x="321437" y="1359662"/>
                  </a:moveTo>
                  <a:lnTo>
                    <a:pt x="320802" y="1340612"/>
                  </a:lnTo>
                  <a:lnTo>
                    <a:pt x="75907" y="1347736"/>
                  </a:lnTo>
                  <a:lnTo>
                    <a:pt x="75057" y="1319149"/>
                  </a:lnTo>
                  <a:lnTo>
                    <a:pt x="0" y="1359408"/>
                  </a:lnTo>
                  <a:lnTo>
                    <a:pt x="77343" y="1395349"/>
                  </a:lnTo>
                  <a:lnTo>
                    <a:pt x="76492" y="1367155"/>
                  </a:lnTo>
                  <a:lnTo>
                    <a:pt x="76479" y="1366786"/>
                  </a:lnTo>
                  <a:lnTo>
                    <a:pt x="321437" y="1359662"/>
                  </a:lnTo>
                  <a:close/>
                </a:path>
                <a:path w="5895975" h="3014345">
                  <a:moveTo>
                    <a:pt x="872871" y="31750"/>
                  </a:moveTo>
                  <a:lnTo>
                    <a:pt x="287147" y="31750"/>
                  </a:lnTo>
                  <a:lnTo>
                    <a:pt x="287147" y="0"/>
                  </a:lnTo>
                  <a:lnTo>
                    <a:pt x="210947" y="38100"/>
                  </a:lnTo>
                  <a:lnTo>
                    <a:pt x="287147" y="76200"/>
                  </a:lnTo>
                  <a:lnTo>
                    <a:pt x="287147" y="44450"/>
                  </a:lnTo>
                  <a:lnTo>
                    <a:pt x="872871" y="44450"/>
                  </a:lnTo>
                  <a:lnTo>
                    <a:pt x="872871" y="31750"/>
                  </a:lnTo>
                  <a:close/>
                </a:path>
                <a:path w="5895975" h="3014345">
                  <a:moveTo>
                    <a:pt x="1490345" y="1314323"/>
                  </a:moveTo>
                  <a:lnTo>
                    <a:pt x="1413129" y="1350137"/>
                  </a:lnTo>
                  <a:lnTo>
                    <a:pt x="1488186" y="1390396"/>
                  </a:lnTo>
                  <a:lnTo>
                    <a:pt x="1488986" y="1361935"/>
                  </a:lnTo>
                  <a:lnTo>
                    <a:pt x="1489532" y="1342885"/>
                  </a:lnTo>
                  <a:lnTo>
                    <a:pt x="1489532" y="1342517"/>
                  </a:lnTo>
                  <a:lnTo>
                    <a:pt x="1490345" y="1314323"/>
                  </a:lnTo>
                  <a:close/>
                </a:path>
                <a:path w="5895975" h="3014345">
                  <a:moveTo>
                    <a:pt x="1734185" y="2995295"/>
                  </a:moveTo>
                  <a:lnTo>
                    <a:pt x="826643" y="2995295"/>
                  </a:lnTo>
                  <a:lnTo>
                    <a:pt x="826643" y="2605659"/>
                  </a:lnTo>
                  <a:lnTo>
                    <a:pt x="855281" y="2605659"/>
                  </a:lnTo>
                  <a:lnTo>
                    <a:pt x="848918" y="2592959"/>
                  </a:lnTo>
                  <a:lnTo>
                    <a:pt x="817118" y="2529459"/>
                  </a:lnTo>
                  <a:lnTo>
                    <a:pt x="779018" y="2605659"/>
                  </a:lnTo>
                  <a:lnTo>
                    <a:pt x="807593" y="2605659"/>
                  </a:lnTo>
                  <a:lnTo>
                    <a:pt x="807593" y="3014345"/>
                  </a:lnTo>
                  <a:lnTo>
                    <a:pt x="1734185" y="3014345"/>
                  </a:lnTo>
                  <a:lnTo>
                    <a:pt x="1734185" y="3004820"/>
                  </a:lnTo>
                  <a:lnTo>
                    <a:pt x="1734185" y="2995295"/>
                  </a:lnTo>
                  <a:close/>
                </a:path>
                <a:path w="5895975" h="3014345">
                  <a:moveTo>
                    <a:pt x="1734439" y="1349883"/>
                  </a:moveTo>
                  <a:lnTo>
                    <a:pt x="1489532" y="1342885"/>
                  </a:lnTo>
                  <a:lnTo>
                    <a:pt x="1488998" y="1361567"/>
                  </a:lnTo>
                  <a:lnTo>
                    <a:pt x="1488986" y="1361935"/>
                  </a:lnTo>
                  <a:lnTo>
                    <a:pt x="1733931" y="1368933"/>
                  </a:lnTo>
                  <a:lnTo>
                    <a:pt x="1734426" y="1350137"/>
                  </a:lnTo>
                  <a:lnTo>
                    <a:pt x="1734439" y="1349883"/>
                  </a:lnTo>
                  <a:close/>
                </a:path>
                <a:path w="5895975" h="3014345">
                  <a:moveTo>
                    <a:pt x="1740535" y="1051560"/>
                  </a:moveTo>
                  <a:lnTo>
                    <a:pt x="1727835" y="1051560"/>
                  </a:lnTo>
                  <a:lnTo>
                    <a:pt x="1727835" y="1073785"/>
                  </a:lnTo>
                  <a:lnTo>
                    <a:pt x="1346454" y="1073785"/>
                  </a:lnTo>
                  <a:lnTo>
                    <a:pt x="1346454" y="366903"/>
                  </a:lnTo>
                  <a:lnTo>
                    <a:pt x="1378204" y="366903"/>
                  </a:lnTo>
                  <a:lnTo>
                    <a:pt x="1371854" y="354203"/>
                  </a:lnTo>
                  <a:lnTo>
                    <a:pt x="1340104" y="290703"/>
                  </a:lnTo>
                  <a:lnTo>
                    <a:pt x="1302004" y="366903"/>
                  </a:lnTo>
                  <a:lnTo>
                    <a:pt x="1333754" y="366903"/>
                  </a:lnTo>
                  <a:lnTo>
                    <a:pt x="1333754" y="1086485"/>
                  </a:lnTo>
                  <a:lnTo>
                    <a:pt x="1740535" y="1086485"/>
                  </a:lnTo>
                  <a:lnTo>
                    <a:pt x="1740535" y="1080135"/>
                  </a:lnTo>
                  <a:lnTo>
                    <a:pt x="1740535" y="1073785"/>
                  </a:lnTo>
                  <a:lnTo>
                    <a:pt x="1740535" y="1051560"/>
                  </a:lnTo>
                  <a:close/>
                </a:path>
                <a:path w="5895975" h="3014345">
                  <a:moveTo>
                    <a:pt x="4254246" y="1298067"/>
                  </a:moveTo>
                  <a:lnTo>
                    <a:pt x="4172458" y="1274064"/>
                  </a:lnTo>
                  <a:lnTo>
                    <a:pt x="4177550" y="1302258"/>
                  </a:lnTo>
                  <a:lnTo>
                    <a:pt x="3965067" y="1340739"/>
                  </a:lnTo>
                  <a:lnTo>
                    <a:pt x="3968496" y="1359535"/>
                  </a:lnTo>
                  <a:lnTo>
                    <a:pt x="4180954" y="1321054"/>
                  </a:lnTo>
                  <a:lnTo>
                    <a:pt x="4186047" y="1349121"/>
                  </a:lnTo>
                  <a:lnTo>
                    <a:pt x="4251693" y="1299972"/>
                  </a:lnTo>
                  <a:lnTo>
                    <a:pt x="4254246" y="1298067"/>
                  </a:lnTo>
                  <a:close/>
                </a:path>
                <a:path w="5895975" h="3014345">
                  <a:moveTo>
                    <a:pt x="4561586" y="303911"/>
                  </a:moveTo>
                  <a:lnTo>
                    <a:pt x="4555236" y="291211"/>
                  </a:lnTo>
                  <a:lnTo>
                    <a:pt x="4523486" y="227711"/>
                  </a:lnTo>
                  <a:lnTo>
                    <a:pt x="4485386" y="303911"/>
                  </a:lnTo>
                  <a:lnTo>
                    <a:pt x="4513961" y="303911"/>
                  </a:lnTo>
                  <a:lnTo>
                    <a:pt x="4513961" y="969772"/>
                  </a:lnTo>
                  <a:lnTo>
                    <a:pt x="4165981" y="969772"/>
                  </a:lnTo>
                  <a:lnTo>
                    <a:pt x="4165981" y="988568"/>
                  </a:lnTo>
                  <a:lnTo>
                    <a:pt x="4175747" y="988568"/>
                  </a:lnTo>
                  <a:lnTo>
                    <a:pt x="4185031" y="979297"/>
                  </a:lnTo>
                  <a:lnTo>
                    <a:pt x="4175506" y="988822"/>
                  </a:lnTo>
                  <a:lnTo>
                    <a:pt x="4533011" y="988822"/>
                  </a:lnTo>
                  <a:lnTo>
                    <a:pt x="4533011" y="988568"/>
                  </a:lnTo>
                  <a:lnTo>
                    <a:pt x="4533011" y="969772"/>
                  </a:lnTo>
                  <a:lnTo>
                    <a:pt x="4533011" y="303911"/>
                  </a:lnTo>
                  <a:lnTo>
                    <a:pt x="4561586" y="303911"/>
                  </a:lnTo>
                  <a:close/>
                </a:path>
                <a:path w="5895975" h="3014345">
                  <a:moveTo>
                    <a:pt x="5120386" y="2601468"/>
                  </a:moveTo>
                  <a:lnTo>
                    <a:pt x="5114772" y="2592578"/>
                  </a:lnTo>
                  <a:lnTo>
                    <a:pt x="5074920" y="2529459"/>
                  </a:lnTo>
                  <a:lnTo>
                    <a:pt x="5044567" y="2608961"/>
                  </a:lnTo>
                  <a:lnTo>
                    <a:pt x="5071783" y="2606281"/>
                  </a:lnTo>
                  <a:lnTo>
                    <a:pt x="5072977" y="2972308"/>
                  </a:lnTo>
                  <a:lnTo>
                    <a:pt x="4035679" y="2972308"/>
                  </a:lnTo>
                  <a:lnTo>
                    <a:pt x="4035679" y="2991358"/>
                  </a:lnTo>
                  <a:lnTo>
                    <a:pt x="5092065" y="2991358"/>
                  </a:lnTo>
                  <a:lnTo>
                    <a:pt x="5092027" y="2981833"/>
                  </a:lnTo>
                  <a:lnTo>
                    <a:pt x="5092001" y="2972308"/>
                  </a:lnTo>
                  <a:lnTo>
                    <a:pt x="5090846" y="2608961"/>
                  </a:lnTo>
                  <a:lnTo>
                    <a:pt x="5090820" y="2604389"/>
                  </a:lnTo>
                  <a:lnTo>
                    <a:pt x="5120386" y="2601468"/>
                  </a:lnTo>
                  <a:close/>
                </a:path>
                <a:path w="5895975" h="3014345">
                  <a:moveTo>
                    <a:pt x="5442077" y="38735"/>
                  </a:moveTo>
                  <a:lnTo>
                    <a:pt x="5422862" y="29083"/>
                  </a:lnTo>
                  <a:lnTo>
                    <a:pt x="5366004" y="508"/>
                  </a:lnTo>
                  <a:lnTo>
                    <a:pt x="5365953" y="29083"/>
                  </a:lnTo>
                  <a:lnTo>
                    <a:pt x="4790440" y="28575"/>
                  </a:lnTo>
                  <a:lnTo>
                    <a:pt x="4790313" y="47625"/>
                  </a:lnTo>
                  <a:lnTo>
                    <a:pt x="5365915" y="48133"/>
                  </a:lnTo>
                  <a:lnTo>
                    <a:pt x="5365877" y="76708"/>
                  </a:lnTo>
                  <a:lnTo>
                    <a:pt x="5423217" y="48133"/>
                  </a:lnTo>
                  <a:lnTo>
                    <a:pt x="5442077" y="38735"/>
                  </a:lnTo>
                  <a:close/>
                </a:path>
                <a:path w="5895975" h="3014345">
                  <a:moveTo>
                    <a:pt x="5864987" y="1350137"/>
                  </a:moveTo>
                  <a:lnTo>
                    <a:pt x="5845937" y="1340612"/>
                  </a:lnTo>
                  <a:lnTo>
                    <a:pt x="5788787" y="1312037"/>
                  </a:lnTo>
                  <a:lnTo>
                    <a:pt x="5788787" y="1340612"/>
                  </a:lnTo>
                  <a:lnTo>
                    <a:pt x="5609844" y="1340612"/>
                  </a:lnTo>
                  <a:lnTo>
                    <a:pt x="5609844" y="1359662"/>
                  </a:lnTo>
                  <a:lnTo>
                    <a:pt x="5788787" y="1359662"/>
                  </a:lnTo>
                  <a:lnTo>
                    <a:pt x="5788787" y="1388237"/>
                  </a:lnTo>
                  <a:lnTo>
                    <a:pt x="5845937" y="1359662"/>
                  </a:lnTo>
                  <a:lnTo>
                    <a:pt x="5864987" y="1350137"/>
                  </a:lnTo>
                  <a:close/>
                </a:path>
                <a:path w="5895975" h="3014345">
                  <a:moveTo>
                    <a:pt x="5895594" y="3014091"/>
                  </a:moveTo>
                  <a:lnTo>
                    <a:pt x="5894260" y="2964815"/>
                  </a:lnTo>
                  <a:lnTo>
                    <a:pt x="5894197" y="2962529"/>
                  </a:lnTo>
                  <a:lnTo>
                    <a:pt x="5893308" y="2929001"/>
                  </a:lnTo>
                  <a:lnTo>
                    <a:pt x="5868136" y="2942425"/>
                  </a:lnTo>
                  <a:lnTo>
                    <a:pt x="5590032" y="2421255"/>
                  </a:lnTo>
                  <a:lnTo>
                    <a:pt x="5573268" y="2430272"/>
                  </a:lnTo>
                  <a:lnTo>
                    <a:pt x="5851296" y="2951403"/>
                  </a:lnTo>
                  <a:lnTo>
                    <a:pt x="5826125" y="2964815"/>
                  </a:lnTo>
                  <a:lnTo>
                    <a:pt x="5895594" y="301409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2907" y="5228717"/>
              <a:ext cx="76200" cy="19989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2907" y="5904052"/>
              <a:ext cx="76200" cy="22777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0644" y="0"/>
              <a:ext cx="7982711" cy="119938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8650" y="-38"/>
              <a:ext cx="7886700" cy="1132370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28650" y="-38"/>
            <a:ext cx="7886700" cy="1132840"/>
          </a:xfrm>
          <a:prstGeom prst="rect">
            <a:avLst/>
          </a:prstGeom>
          <a:ln w="9525">
            <a:solidFill>
              <a:srgbClr val="BD4A47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5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6В05247-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Экология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" algn="ctr">
              <a:lnSpc>
                <a:spcPct val="100000"/>
              </a:lnSpc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БББ</a:t>
            </a:r>
            <a:r>
              <a:rPr sz="32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негізгі</a:t>
            </a:r>
            <a:r>
              <a:rPr sz="32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атрибуттары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9191" y="1754123"/>
          <a:ext cx="8317230" cy="203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/>
                <a:gridCol w="1249045"/>
                <a:gridCol w="1007744"/>
                <a:gridCol w="1002664"/>
                <a:gridCol w="873125"/>
                <a:gridCol w="743585"/>
                <a:gridCol w="1001395"/>
                <a:gridCol w="871854"/>
              </a:tblGrid>
              <a:tr h="24511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78790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Шифр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17475" marR="109855" indent="-1270" algn="ctr">
                        <a:lnSpc>
                          <a:spcPct val="115000"/>
                        </a:lnSpc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Білім</a:t>
                      </a:r>
                      <a:r>
                        <a:rPr sz="1400" b="1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беру 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бағдарламас </a:t>
                      </a:r>
                      <a:r>
                        <a:rPr sz="1400" b="1" spc="-50" dirty="0">
                          <a:latin typeface="Times New Roman" panose="02020603050405020304"/>
                          <a:cs typeface="Times New Roman" panose="02020603050405020304"/>
                        </a:rPr>
                        <a:t>ы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2017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-2021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2018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-2022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2019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-2023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2020</a:t>
                      </a: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-2024</a:t>
                      </a:r>
                      <a:endParaRPr lang="" sz="1400" b="1" spc="-2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5645">
                <a:tc vMerge="1"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НКАОКО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НААР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Times New Roman" panose="02020603050405020304"/>
                          <a:cs typeface="Times New Roman" panose="02020603050405020304"/>
                        </a:rPr>
                        <a:t>НКАОКО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НААР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НКАОКО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НААР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395">
                <a:tc vMerge="1"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Орын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Орын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"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рын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Орын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Орын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Орын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0565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Times New Roman" panose="02020603050405020304"/>
                          <a:cs typeface="Times New Roman" panose="02020603050405020304"/>
                        </a:rPr>
                        <a:t>6В05247-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76555">
                        <a:lnSpc>
                          <a:spcPct val="100000"/>
                        </a:lnSpc>
                        <a:spcBef>
                          <a:spcPts val="255"/>
                        </a:spcBef>
                      </a:pPr>
                      <a:r>
                        <a:rPr sz="14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4/11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3/9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4/17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0" dirty="0">
                          <a:latin typeface="Times New Roman" panose="02020603050405020304"/>
                          <a:cs typeface="Times New Roman" panose="02020603050405020304"/>
                        </a:rPr>
                        <a:t>4/15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5275" y="580644"/>
            <a:ext cx="7278623" cy="6035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1564" y="558545"/>
            <a:ext cx="70294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БІЛІМ</a:t>
            </a:r>
            <a:r>
              <a:rPr sz="20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БЕРУ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БАҒДАРЛАМАЛАРЫ</a:t>
            </a:r>
            <a:r>
              <a:rPr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РЕЙТИНГ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К</a:t>
            </a:r>
            <a:r>
              <a:rPr lang="" altLang="" sz="2000" b="1" dirty="0">
                <a:latin typeface="Times New Roman" panose="02020603050405020304"/>
                <a:cs typeface="Times New Roman" panose="02020603050405020304"/>
              </a:rPr>
              <a:t>Ө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РСЕТКІШТЕРІНІҢ</a:t>
            </a:r>
            <a:r>
              <a:rPr sz="20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МОНИТОРИНГІ</a:t>
            </a:r>
            <a:r>
              <a:rPr sz="20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(НКАОКО,</a:t>
            </a:r>
            <a:r>
              <a:rPr sz="20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НААР)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44"/>
            <a:ext cx="9156700" cy="6853555"/>
            <a:chOff x="0" y="4444"/>
            <a:chExt cx="9156700" cy="685355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4444"/>
              <a:ext cx="9143999" cy="68535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90" y="1266088"/>
              <a:ext cx="4297299" cy="50643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790" y="1253375"/>
              <a:ext cx="4323080" cy="5090160"/>
            </a:xfrm>
            <a:custGeom>
              <a:avLst/>
              <a:gdLst/>
              <a:ahLst/>
              <a:cxnLst/>
              <a:rect l="l" t="t" r="r" b="b"/>
              <a:pathLst>
                <a:path w="4323080" h="5090160">
                  <a:moveTo>
                    <a:pt x="0" y="5089779"/>
                  </a:moveTo>
                  <a:lnTo>
                    <a:pt x="4322699" y="5089779"/>
                  </a:lnTo>
                  <a:lnTo>
                    <a:pt x="4322699" y="0"/>
                  </a:lnTo>
                  <a:lnTo>
                    <a:pt x="0" y="0"/>
                  </a:lnTo>
                  <a:lnTo>
                    <a:pt x="0" y="508977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521" y="1683131"/>
              <a:ext cx="4459478" cy="35359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71821" y="1670431"/>
              <a:ext cx="4472305" cy="3561715"/>
            </a:xfrm>
            <a:custGeom>
              <a:avLst/>
              <a:gdLst/>
              <a:ahLst/>
              <a:cxnLst/>
              <a:rect l="l" t="t" r="r" b="b"/>
              <a:pathLst>
                <a:path w="4472305" h="3561715">
                  <a:moveTo>
                    <a:pt x="4472178" y="0"/>
                  </a:moveTo>
                  <a:lnTo>
                    <a:pt x="0" y="0"/>
                  </a:lnTo>
                  <a:lnTo>
                    <a:pt x="0" y="3561334"/>
                  </a:lnTo>
                  <a:lnTo>
                    <a:pt x="4472178" y="3561334"/>
                  </a:lnTo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80" y="172211"/>
              <a:ext cx="7142988" cy="9250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5816" y="131063"/>
              <a:ext cx="6879335" cy="9083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8942" y="199097"/>
              <a:ext cx="7047865" cy="830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48942" y="199097"/>
            <a:ext cx="7047865" cy="83121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400" spc="-75" dirty="0">
                <a:latin typeface="Microsoft Sans Serif" panose="020B0604020202020204"/>
                <a:cs typeface="Microsoft Sans Serif" panose="020B0604020202020204"/>
              </a:rPr>
              <a:t>ОТАНДЫҚ</a:t>
            </a:r>
            <a:r>
              <a:rPr sz="24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dirty="0">
                <a:latin typeface="Microsoft Sans Serif" panose="020B0604020202020204"/>
                <a:cs typeface="Microsoft Sans Serif" panose="020B0604020202020204"/>
              </a:rPr>
              <a:t>ЖӘНЕ</a:t>
            </a:r>
            <a:r>
              <a:rPr sz="2400" spc="-6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90" dirty="0">
                <a:latin typeface="Microsoft Sans Serif" panose="020B0604020202020204"/>
                <a:cs typeface="Microsoft Sans Serif" panose="020B0604020202020204"/>
              </a:rPr>
              <a:t>ӘЛЕМДІК</a:t>
            </a:r>
            <a:r>
              <a:rPr sz="24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10" dirty="0">
                <a:latin typeface="Microsoft Sans Serif" panose="020B0604020202020204"/>
                <a:cs typeface="Microsoft Sans Serif" panose="020B0604020202020204"/>
              </a:rPr>
              <a:t>БӘСЕКЕЛЕСТІК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400" spc="-35" dirty="0">
                <a:latin typeface="Microsoft Sans Serif" panose="020B0604020202020204"/>
                <a:cs typeface="Microsoft Sans Serif" panose="020B0604020202020204"/>
              </a:rPr>
              <a:t>БЕНЧМАРКИНГ</a:t>
            </a:r>
            <a:r>
              <a:rPr sz="2400" spc="-5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400" spc="-50" dirty="0">
                <a:latin typeface="Microsoft Sans Serif" panose="020B0604020202020204"/>
                <a:cs typeface="Microsoft Sans Serif" panose="020B0604020202020204"/>
              </a:rPr>
              <a:t>І</a:t>
            </a:r>
            <a:endParaRPr sz="2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44"/>
            <a:ext cx="9144000" cy="6853555"/>
            <a:chOff x="0" y="4444"/>
            <a:chExt cx="9144000" cy="685355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4444"/>
              <a:ext cx="9143999" cy="68535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8892"/>
              <a:ext cx="3747516" cy="618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5844"/>
              <a:ext cx="3064764" cy="5654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06857"/>
              <a:ext cx="3699764" cy="5232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0" y="306857"/>
            <a:ext cx="3700145" cy="52324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77597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University</a:t>
            </a:r>
            <a:r>
              <a:rPr sz="14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4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Wageningen</a:t>
            </a:r>
            <a:r>
              <a:rPr sz="14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(WUR)- НИДЕРЛАНДЫ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79264" y="205740"/>
            <a:ext cx="4003675" cy="405765"/>
            <a:chOff x="4779264" y="205740"/>
            <a:chExt cx="4003675" cy="4057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9932" y="208788"/>
              <a:ext cx="3992879" cy="4023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9264" y="205740"/>
              <a:ext cx="3976116" cy="3520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7176" y="236550"/>
              <a:ext cx="3898773" cy="3077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837176" y="236550"/>
            <a:ext cx="3898900" cy="30797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А.ЯСАУИ</a:t>
            </a:r>
            <a:r>
              <a:rPr sz="14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ХҚТУ,</a:t>
            </a:r>
            <a:r>
              <a:rPr sz="1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ЭКОЛОГИЯ</a:t>
            </a:r>
            <a:r>
              <a:rPr sz="14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ЖӘНЕ</a:t>
            </a:r>
            <a:r>
              <a:rPr sz="14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ХИМИЯ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961389"/>
            <a:ext cx="8862695" cy="5138420"/>
            <a:chOff x="0" y="961389"/>
            <a:chExt cx="8862695" cy="51384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8201" y="961389"/>
              <a:ext cx="2174367" cy="13161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32404" y="1443481"/>
              <a:ext cx="861694" cy="512445"/>
            </a:xfrm>
            <a:custGeom>
              <a:avLst/>
              <a:gdLst/>
              <a:ahLst/>
              <a:cxnLst/>
              <a:rect l="l" t="t" r="r" b="b"/>
              <a:pathLst>
                <a:path w="861695" h="512444">
                  <a:moveTo>
                    <a:pt x="762254" y="498728"/>
                  </a:moveTo>
                  <a:lnTo>
                    <a:pt x="758824" y="498728"/>
                  </a:lnTo>
                  <a:lnTo>
                    <a:pt x="755904" y="501522"/>
                  </a:lnTo>
                  <a:lnTo>
                    <a:pt x="756025" y="508634"/>
                  </a:lnTo>
                  <a:lnTo>
                    <a:pt x="758697" y="511428"/>
                  </a:lnTo>
                  <a:lnTo>
                    <a:pt x="861313" y="511937"/>
                  </a:lnTo>
                  <a:lnTo>
                    <a:pt x="860816" y="511047"/>
                  </a:lnTo>
                  <a:lnTo>
                    <a:pt x="847217" y="511047"/>
                  </a:lnTo>
                  <a:lnTo>
                    <a:pt x="827209" y="499237"/>
                  </a:lnTo>
                  <a:lnTo>
                    <a:pt x="850518" y="499237"/>
                  </a:lnTo>
                  <a:lnTo>
                    <a:pt x="762254" y="498728"/>
                  </a:lnTo>
                  <a:close/>
                </a:path>
                <a:path w="861695" h="512444">
                  <a:moveTo>
                    <a:pt x="6350" y="0"/>
                  </a:moveTo>
                  <a:lnTo>
                    <a:pt x="0" y="10921"/>
                  </a:lnTo>
                  <a:lnTo>
                    <a:pt x="847217" y="511047"/>
                  </a:lnTo>
                  <a:lnTo>
                    <a:pt x="848647" y="508634"/>
                  </a:lnTo>
                  <a:lnTo>
                    <a:pt x="844931" y="508634"/>
                  </a:lnTo>
                  <a:lnTo>
                    <a:pt x="833505" y="488209"/>
                  </a:lnTo>
                  <a:lnTo>
                    <a:pt x="6350" y="0"/>
                  </a:lnTo>
                  <a:close/>
                </a:path>
                <a:path w="861695" h="512444">
                  <a:moveTo>
                    <a:pt x="807338" y="421258"/>
                  </a:moveTo>
                  <a:lnTo>
                    <a:pt x="804291" y="423037"/>
                  </a:lnTo>
                  <a:lnTo>
                    <a:pt x="801243" y="424688"/>
                  </a:lnTo>
                  <a:lnTo>
                    <a:pt x="800226" y="428625"/>
                  </a:lnTo>
                  <a:lnTo>
                    <a:pt x="801878" y="431672"/>
                  </a:lnTo>
                  <a:lnTo>
                    <a:pt x="833505" y="488209"/>
                  </a:lnTo>
                  <a:lnTo>
                    <a:pt x="853694" y="500125"/>
                  </a:lnTo>
                  <a:lnTo>
                    <a:pt x="847217" y="511047"/>
                  </a:lnTo>
                  <a:lnTo>
                    <a:pt x="860816" y="511047"/>
                  </a:lnTo>
                  <a:lnTo>
                    <a:pt x="812926" y="425450"/>
                  </a:lnTo>
                  <a:lnTo>
                    <a:pt x="811275" y="422401"/>
                  </a:lnTo>
                  <a:lnTo>
                    <a:pt x="807338" y="421258"/>
                  </a:lnTo>
                  <a:close/>
                </a:path>
                <a:path w="861695" h="512444">
                  <a:moveTo>
                    <a:pt x="833505" y="488209"/>
                  </a:moveTo>
                  <a:lnTo>
                    <a:pt x="844931" y="508634"/>
                  </a:lnTo>
                  <a:lnTo>
                    <a:pt x="850519" y="499237"/>
                  </a:lnTo>
                  <a:lnTo>
                    <a:pt x="852187" y="499237"/>
                  </a:lnTo>
                  <a:lnTo>
                    <a:pt x="833505" y="488209"/>
                  </a:lnTo>
                  <a:close/>
                </a:path>
                <a:path w="861695" h="512444">
                  <a:moveTo>
                    <a:pt x="852187" y="499237"/>
                  </a:moveTo>
                  <a:lnTo>
                    <a:pt x="850519" y="499237"/>
                  </a:lnTo>
                  <a:lnTo>
                    <a:pt x="844931" y="508634"/>
                  </a:lnTo>
                  <a:lnTo>
                    <a:pt x="848647" y="508634"/>
                  </a:lnTo>
                  <a:lnTo>
                    <a:pt x="853694" y="500125"/>
                  </a:lnTo>
                  <a:lnTo>
                    <a:pt x="852187" y="4992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31010"/>
              <a:ext cx="4670425" cy="850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00045"/>
              <a:ext cx="4698619" cy="10731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769017"/>
              <a:ext cx="4853305" cy="233045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8739" y="6489293"/>
            <a:ext cx="6980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 panose="020B0604020202020204"/>
                <a:cs typeface="Arial" panose="020B0604020202020204"/>
              </a:rPr>
              <a:t>http</a:t>
            </a:r>
            <a:r>
              <a:rPr sz="1000" b="1" spc="-10" dirty="0">
                <a:latin typeface="Arial" panose="020B0604020202020204"/>
                <a:cs typeface="Arial" panose="020B0604020202020204"/>
                <a:hlinkClick r:id="rId12"/>
              </a:rPr>
              <a:t>s://www.wur.nl/en/education-programmes/bachelor/bsc-programmes/bsc-environmental-sciences/compare-</a:t>
            </a:r>
            <a:r>
              <a:rPr sz="1000" b="1" spc="-20" dirty="0">
                <a:latin typeface="Arial" panose="020B0604020202020204"/>
                <a:cs typeface="Arial" panose="020B0604020202020204"/>
                <a:hlinkClick r:id="rId12"/>
              </a:rPr>
              <a:t>the-</a:t>
            </a:r>
            <a:r>
              <a:rPr sz="1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programme.htm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114290" y="2572385"/>
          <a:ext cx="3718560" cy="2269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5"/>
                <a:gridCol w="1209675"/>
                <a:gridCol w="1209675"/>
              </a:tblGrid>
              <a:tr h="89789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Қоршаған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орта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туралы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ілім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Экологиялы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қ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химия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Ауа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сапасын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басқару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Химия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 marR="28829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Экология </a:t>
                      </a:r>
                      <a:r>
                        <a:rPr sz="1400" dirty="0">
                          <a:latin typeface="Calibri" panose="020F0502020204030204"/>
                          <a:cs typeface="Calibri" panose="020F0502020204030204"/>
                        </a:rPr>
                        <a:t>және</a:t>
                      </a:r>
                      <a:r>
                        <a:rPr sz="14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spc="-20" dirty="0">
                          <a:latin typeface="Calibri" panose="020F0502020204030204"/>
                          <a:cs typeface="Calibri" panose="020F0502020204030204"/>
                        </a:rPr>
                        <a:t>өмір </a:t>
                      </a: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қауіпсіздігі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4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Климаттың ғаламдық мәселелері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Топырақтану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 panose="020F0502020204030204"/>
                          <a:cs typeface="Calibri" panose="020F0502020204030204"/>
                        </a:rPr>
                        <a:t>Су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710" marR="1435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ресурстарын тиімді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басқару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Геоэкология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6692" y="1125474"/>
            <a:ext cx="4846320" cy="3988943"/>
          </a:xfrm>
          <a:prstGeom prst="rect">
            <a:avLst/>
          </a:prstGeom>
        </p:spPr>
      </p:pic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344424" y="318515"/>
            <a:ext cx="4243070" cy="396240"/>
            <a:chOff x="344424" y="318515"/>
            <a:chExt cx="4243070" cy="396240"/>
          </a:xfrm>
        </p:grpSpPr>
        <p:pic>
          <p:nvPicPr>
            <p:cNvPr id="4" name="object 4"/>
            <p:cNvPicPr/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364232" y="330707"/>
              <a:ext cx="4223010" cy="3840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44424" y="318515"/>
              <a:ext cx="4213860" cy="3520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03047" y="349072"/>
              <a:ext cx="4145661" cy="3077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>
            <p:custDataLst>
              <p:tags r:id="rId9"/>
            </p:custDataLst>
          </p:nvPr>
        </p:nvSpPr>
        <p:spPr>
          <a:xfrm>
            <a:off x="403047" y="349072"/>
            <a:ext cx="4145915" cy="307975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Delft</a:t>
            </a:r>
            <a:r>
              <a:rPr sz="14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University</a:t>
            </a:r>
            <a:r>
              <a:rPr sz="14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400" b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Technology-НИДЕРЛАНДЫ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8" name="object 8"/>
          <p:cNvGrpSpPr/>
          <p:nvPr>
            <p:custDataLst>
              <p:tags r:id="rId10"/>
            </p:custDataLst>
          </p:nvPr>
        </p:nvGrpSpPr>
        <p:grpSpPr>
          <a:xfrm>
            <a:off x="5370576" y="586740"/>
            <a:ext cx="3778250" cy="396240"/>
            <a:chOff x="5370576" y="586740"/>
            <a:chExt cx="3778250" cy="396240"/>
          </a:xfrm>
        </p:grpSpPr>
        <p:pic>
          <p:nvPicPr>
            <p:cNvPr id="9" name="object 9"/>
            <p:cNvPicPr/>
            <p:nvPr>
              <p:custDataLst>
                <p:tags r:id="rId11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390388" y="597442"/>
              <a:ext cx="3753611" cy="3855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>
              <p:custDataLst>
                <p:tags r:id="rId1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370576" y="586740"/>
              <a:ext cx="3773424" cy="3520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>
              <p:custDataLst>
                <p:tags r:id="rId1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428107" y="616280"/>
              <a:ext cx="3715892" cy="3077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>
              <p:custDataLst>
                <p:tags r:id="rId17"/>
              </p:custDataLst>
            </p:nvPr>
          </p:nvSpPr>
          <p:spPr>
            <a:xfrm>
              <a:off x="5428107" y="616280"/>
              <a:ext cx="3716020" cy="307975"/>
            </a:xfrm>
            <a:custGeom>
              <a:avLst/>
              <a:gdLst/>
              <a:ahLst/>
              <a:cxnLst/>
              <a:rect l="l" t="t" r="r" b="b"/>
              <a:pathLst>
                <a:path w="3716020" h="307975">
                  <a:moveTo>
                    <a:pt x="3715892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3715892" y="307771"/>
                  </a:lnTo>
                </a:path>
              </a:pathLst>
            </a:custGeom>
            <a:ln w="952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>
            <p:custDataLst>
              <p:tags r:id="rId18"/>
            </p:custDataLst>
          </p:nvPr>
        </p:nvSpPr>
        <p:spPr>
          <a:xfrm>
            <a:off x="5181473" y="657478"/>
            <a:ext cx="3702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А.ЯСАУИ</a:t>
            </a:r>
            <a:r>
              <a:rPr sz="14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ХҚТУ,</a:t>
            </a:r>
            <a:r>
              <a:rPr sz="1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ЭКОЛОГИЯ</a:t>
            </a:r>
            <a:r>
              <a:rPr sz="14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ЖӘНЕ</a:t>
            </a:r>
            <a:r>
              <a:rPr sz="14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ХИМИЯ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100192" y="1404747"/>
          <a:ext cx="3718560" cy="188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5"/>
                <a:gridCol w="1209675"/>
                <a:gridCol w="1209675"/>
              </a:tblGrid>
              <a:tr h="94424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Химия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76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Экологиялы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қ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химия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670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Экологиялы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қ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710" marR="1041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биогеографи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 marR="109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Экологиялық ресурстарға кіріспе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Топырақтану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 panose="020F0502020204030204"/>
                          <a:cs typeface="Calibri" panose="020F0502020204030204"/>
                        </a:rPr>
                        <a:t>Геоэкология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246733" y="5516676"/>
            <a:ext cx="4344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https://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  <a:hlinkClick r:id="rId19"/>
              </a:rPr>
              <a:t>www.tudelft.nl/en/education/programmes/bachel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ors/aes/bsc-</a:t>
            </a:r>
            <a:r>
              <a:rPr sz="1400" spc="-20" dirty="0">
                <a:latin typeface="Microsoft Sans Serif" panose="020B0604020202020204"/>
                <a:cs typeface="Microsoft Sans Serif" panose="020B0604020202020204"/>
              </a:rPr>
              <a:t>applied-</a:t>
            </a:r>
            <a:r>
              <a:rPr sz="1400" spc="-10" dirty="0">
                <a:latin typeface="Microsoft Sans Serif" panose="020B0604020202020204"/>
                <a:cs typeface="Microsoft Sans Serif" panose="020B0604020202020204"/>
              </a:rPr>
              <a:t>earth-sciences/curriculum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59" y="1378585"/>
              <a:ext cx="3848608" cy="3216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731519"/>
              <a:ext cx="3883152" cy="464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891" y="714755"/>
              <a:ext cx="3925824" cy="4282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588" y="759701"/>
              <a:ext cx="3788155" cy="3693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7588" y="759701"/>
            <a:ext cx="3788410" cy="36957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University of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Wageningen</a:t>
            </a:r>
            <a:r>
              <a:rPr sz="18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(WUR)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31588" y="556259"/>
            <a:ext cx="4312920" cy="3847465"/>
            <a:chOff x="4831588" y="556259"/>
            <a:chExt cx="4312920" cy="38474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588" y="1181734"/>
              <a:ext cx="4312412" cy="32214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2852" y="574547"/>
              <a:ext cx="3614928" cy="464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1704" y="556259"/>
              <a:ext cx="3660648" cy="4282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0858" y="602221"/>
              <a:ext cx="3518916" cy="36932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40858" y="602221"/>
            <a:ext cx="3519170" cy="36957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latin typeface="Arial" panose="020B0604020202020204"/>
                <a:cs typeface="Arial" panose="020B0604020202020204"/>
              </a:rPr>
              <a:t>Delft</a:t>
            </a:r>
            <a:r>
              <a:rPr sz="18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University of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Technology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05100" y="4623815"/>
            <a:ext cx="5940425" cy="1756410"/>
            <a:chOff x="2705100" y="4623815"/>
            <a:chExt cx="5940425" cy="175641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5767" y="4626863"/>
              <a:ext cx="3994404" cy="4023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5100" y="4623815"/>
              <a:ext cx="3976115" cy="3520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3265" y="4653737"/>
              <a:ext cx="3898773" cy="30777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763265" y="4653737"/>
              <a:ext cx="3898900" cy="307975"/>
            </a:xfrm>
            <a:custGeom>
              <a:avLst/>
              <a:gdLst/>
              <a:ahLst/>
              <a:cxnLst/>
              <a:rect l="l" t="t" r="r" b="b"/>
              <a:pathLst>
                <a:path w="3898900" h="307975">
                  <a:moveTo>
                    <a:pt x="0" y="307771"/>
                  </a:moveTo>
                  <a:lnTo>
                    <a:pt x="3898773" y="307771"/>
                  </a:lnTo>
                  <a:lnTo>
                    <a:pt x="3898773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1158" y="5063591"/>
              <a:ext cx="2174366" cy="131610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842641" y="4633167"/>
            <a:ext cx="3702685" cy="15779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</a:pPr>
            <a:r>
              <a:rPr sz="1400" b="1" dirty="0">
                <a:latin typeface="Arial" panose="020B0604020202020204"/>
                <a:cs typeface="Arial" panose="020B0604020202020204"/>
              </a:rPr>
              <a:t>А.ЯСАУИ</a:t>
            </a:r>
            <a:r>
              <a:rPr sz="14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ХҚТУ,</a:t>
            </a:r>
            <a:r>
              <a:rPr sz="14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ЭКОЛОГИЯ</a:t>
            </a:r>
            <a:r>
              <a:rPr sz="14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ЖӘНЕ</a:t>
            </a:r>
            <a:r>
              <a:rPr sz="14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ХИМИЯ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1049020" marR="1313180" indent="-635" algn="ctr">
              <a:lnSpc>
                <a:spcPct val="100000"/>
              </a:lnSpc>
              <a:spcBef>
                <a:spcPts val="555"/>
              </a:spcBef>
            </a:pP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Инженер Жобалаушы Метеоролог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263525" algn="ctr">
              <a:lnSpc>
                <a:spcPct val="100000"/>
              </a:lnSpc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Зертхана</a:t>
            </a:r>
            <a:r>
              <a:rPr sz="20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қызметкері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80997" y="5200141"/>
            <a:ext cx="1284605" cy="1088390"/>
          </a:xfrm>
          <a:custGeom>
            <a:avLst/>
            <a:gdLst/>
            <a:ahLst/>
            <a:cxnLst/>
            <a:rect l="l" t="t" r="r" b="b"/>
            <a:pathLst>
              <a:path w="1284605" h="1088389">
                <a:moveTo>
                  <a:pt x="1185417" y="1057846"/>
                </a:moveTo>
                <a:lnTo>
                  <a:pt x="1182115" y="1060145"/>
                </a:lnTo>
                <a:lnTo>
                  <a:pt x="1180845" y="1067053"/>
                </a:lnTo>
                <a:lnTo>
                  <a:pt x="1183258" y="1070355"/>
                </a:lnTo>
                <a:lnTo>
                  <a:pt x="1284223" y="1088135"/>
                </a:lnTo>
                <a:lnTo>
                  <a:pt x="1283065" y="1084859"/>
                </a:lnTo>
                <a:lnTo>
                  <a:pt x="1270508" y="1084859"/>
                </a:lnTo>
                <a:lnTo>
                  <a:pt x="1252542" y="1069656"/>
                </a:lnTo>
                <a:lnTo>
                  <a:pt x="1185417" y="1057846"/>
                </a:lnTo>
                <a:close/>
              </a:path>
              <a:path w="1284605" h="1088389">
                <a:moveTo>
                  <a:pt x="1252542" y="1069656"/>
                </a:moveTo>
                <a:lnTo>
                  <a:pt x="1270508" y="1084859"/>
                </a:lnTo>
                <a:lnTo>
                  <a:pt x="1272844" y="1082116"/>
                </a:lnTo>
                <a:lnTo>
                  <a:pt x="1268602" y="1082116"/>
                </a:lnTo>
                <a:lnTo>
                  <a:pt x="1264962" y="1071842"/>
                </a:lnTo>
                <a:lnTo>
                  <a:pt x="1252542" y="1069656"/>
                </a:lnTo>
                <a:close/>
              </a:path>
              <a:path w="1284605" h="1088389">
                <a:moveTo>
                  <a:pt x="1246377" y="989685"/>
                </a:moveTo>
                <a:lnTo>
                  <a:pt x="1239773" y="992022"/>
                </a:lnTo>
                <a:lnTo>
                  <a:pt x="1237995" y="995654"/>
                </a:lnTo>
                <a:lnTo>
                  <a:pt x="1239139" y="998956"/>
                </a:lnTo>
                <a:lnTo>
                  <a:pt x="1260737" y="1059916"/>
                </a:lnTo>
                <a:lnTo>
                  <a:pt x="1278763" y="1075169"/>
                </a:lnTo>
                <a:lnTo>
                  <a:pt x="1270508" y="1084859"/>
                </a:lnTo>
                <a:lnTo>
                  <a:pt x="1283065" y="1084859"/>
                </a:lnTo>
                <a:lnTo>
                  <a:pt x="1251203" y="994714"/>
                </a:lnTo>
                <a:lnTo>
                  <a:pt x="1249933" y="991412"/>
                </a:lnTo>
                <a:lnTo>
                  <a:pt x="1246377" y="989685"/>
                </a:lnTo>
                <a:close/>
              </a:path>
              <a:path w="1284605" h="1088389">
                <a:moveTo>
                  <a:pt x="1264962" y="1071842"/>
                </a:moveTo>
                <a:lnTo>
                  <a:pt x="1268602" y="1082116"/>
                </a:lnTo>
                <a:lnTo>
                  <a:pt x="1275714" y="1073734"/>
                </a:lnTo>
                <a:lnTo>
                  <a:pt x="1264962" y="1071842"/>
                </a:lnTo>
                <a:close/>
              </a:path>
              <a:path w="1284605" h="1088389">
                <a:moveTo>
                  <a:pt x="1260737" y="1059916"/>
                </a:moveTo>
                <a:lnTo>
                  <a:pt x="1264962" y="1071842"/>
                </a:lnTo>
                <a:lnTo>
                  <a:pt x="1275714" y="1073734"/>
                </a:lnTo>
                <a:lnTo>
                  <a:pt x="1268602" y="1082116"/>
                </a:lnTo>
                <a:lnTo>
                  <a:pt x="1272844" y="1082116"/>
                </a:lnTo>
                <a:lnTo>
                  <a:pt x="1278763" y="1075169"/>
                </a:lnTo>
                <a:lnTo>
                  <a:pt x="1260737" y="1059916"/>
                </a:lnTo>
                <a:close/>
              </a:path>
              <a:path w="1284605" h="1088389">
                <a:moveTo>
                  <a:pt x="8127" y="0"/>
                </a:moveTo>
                <a:lnTo>
                  <a:pt x="0" y="9778"/>
                </a:lnTo>
                <a:lnTo>
                  <a:pt x="1252542" y="1069656"/>
                </a:lnTo>
                <a:lnTo>
                  <a:pt x="1264962" y="1071842"/>
                </a:lnTo>
                <a:lnTo>
                  <a:pt x="1260818" y="1060145"/>
                </a:lnTo>
                <a:lnTo>
                  <a:pt x="1260737" y="1059916"/>
                </a:lnTo>
                <a:lnTo>
                  <a:pt x="812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83377" y="4623180"/>
            <a:ext cx="2226945" cy="1609090"/>
          </a:xfrm>
          <a:custGeom>
            <a:avLst/>
            <a:gdLst/>
            <a:ahLst/>
            <a:cxnLst/>
            <a:rect l="l" t="t" r="r" b="b"/>
            <a:pathLst>
              <a:path w="2226945" h="1609089">
                <a:moveTo>
                  <a:pt x="45338" y="1513586"/>
                </a:moveTo>
                <a:lnTo>
                  <a:pt x="41528" y="1515033"/>
                </a:lnTo>
                <a:lnTo>
                  <a:pt x="40132" y="1518234"/>
                </a:lnTo>
                <a:lnTo>
                  <a:pt x="0" y="1608823"/>
                </a:lnTo>
                <a:lnTo>
                  <a:pt x="22812" y="1606600"/>
                </a:lnTo>
                <a:lnTo>
                  <a:pt x="13843" y="1606600"/>
                </a:lnTo>
                <a:lnTo>
                  <a:pt x="6476" y="1596301"/>
                </a:lnTo>
                <a:lnTo>
                  <a:pt x="25541" y="1582546"/>
                </a:lnTo>
                <a:lnTo>
                  <a:pt x="51815" y="1523390"/>
                </a:lnTo>
                <a:lnTo>
                  <a:pt x="53212" y="1520177"/>
                </a:lnTo>
                <a:lnTo>
                  <a:pt x="51688" y="1516430"/>
                </a:lnTo>
                <a:lnTo>
                  <a:pt x="45338" y="1513586"/>
                </a:lnTo>
                <a:close/>
              </a:path>
              <a:path w="2226945" h="1609089">
                <a:moveTo>
                  <a:pt x="25541" y="1582546"/>
                </a:moveTo>
                <a:lnTo>
                  <a:pt x="6476" y="1596301"/>
                </a:lnTo>
                <a:lnTo>
                  <a:pt x="13843" y="1606600"/>
                </a:lnTo>
                <a:lnTo>
                  <a:pt x="17416" y="1604022"/>
                </a:lnTo>
                <a:lnTo>
                  <a:pt x="16001" y="1604022"/>
                </a:lnTo>
                <a:lnTo>
                  <a:pt x="9525" y="1595120"/>
                </a:lnTo>
                <a:lnTo>
                  <a:pt x="20427" y="1594060"/>
                </a:lnTo>
                <a:lnTo>
                  <a:pt x="25541" y="1582546"/>
                </a:lnTo>
                <a:close/>
              </a:path>
              <a:path w="2226945" h="1609089">
                <a:moveTo>
                  <a:pt x="100837" y="1586242"/>
                </a:moveTo>
                <a:lnTo>
                  <a:pt x="32906" y="1592846"/>
                </a:lnTo>
                <a:lnTo>
                  <a:pt x="13843" y="1606600"/>
                </a:lnTo>
                <a:lnTo>
                  <a:pt x="22812" y="1606600"/>
                </a:lnTo>
                <a:lnTo>
                  <a:pt x="102108" y="1598879"/>
                </a:lnTo>
                <a:lnTo>
                  <a:pt x="104648" y="1595780"/>
                </a:lnTo>
                <a:lnTo>
                  <a:pt x="104327" y="1592846"/>
                </a:lnTo>
                <a:lnTo>
                  <a:pt x="104267" y="1592287"/>
                </a:lnTo>
                <a:lnTo>
                  <a:pt x="104012" y="1588795"/>
                </a:lnTo>
                <a:lnTo>
                  <a:pt x="100837" y="1586242"/>
                </a:lnTo>
                <a:close/>
              </a:path>
              <a:path w="2226945" h="1609089">
                <a:moveTo>
                  <a:pt x="20427" y="1594060"/>
                </a:moveTo>
                <a:lnTo>
                  <a:pt x="9525" y="1595120"/>
                </a:lnTo>
                <a:lnTo>
                  <a:pt x="16001" y="1604022"/>
                </a:lnTo>
                <a:lnTo>
                  <a:pt x="20427" y="1594060"/>
                </a:lnTo>
                <a:close/>
              </a:path>
              <a:path w="2226945" h="1609089">
                <a:moveTo>
                  <a:pt x="32906" y="1592846"/>
                </a:moveTo>
                <a:lnTo>
                  <a:pt x="20427" y="1594060"/>
                </a:lnTo>
                <a:lnTo>
                  <a:pt x="16001" y="1604022"/>
                </a:lnTo>
                <a:lnTo>
                  <a:pt x="17416" y="1604022"/>
                </a:lnTo>
                <a:lnTo>
                  <a:pt x="32906" y="1592846"/>
                </a:lnTo>
                <a:close/>
              </a:path>
              <a:path w="2226945" h="1609089">
                <a:moveTo>
                  <a:pt x="2218944" y="0"/>
                </a:moveTo>
                <a:lnTo>
                  <a:pt x="25541" y="1582546"/>
                </a:lnTo>
                <a:lnTo>
                  <a:pt x="20427" y="1594060"/>
                </a:lnTo>
                <a:lnTo>
                  <a:pt x="32906" y="1592846"/>
                </a:lnTo>
                <a:lnTo>
                  <a:pt x="2226437" y="10287"/>
                </a:lnTo>
                <a:lnTo>
                  <a:pt x="221894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422" y="562101"/>
            <a:ext cx="65741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5110" marR="5080" indent="-27724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Түркия</a:t>
            </a:r>
            <a:r>
              <a:rPr sz="20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университетінің</a:t>
            </a:r>
            <a:r>
              <a:rPr sz="20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оқу</a:t>
            </a:r>
            <a:r>
              <a:rPr sz="20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жоспарларымен</a:t>
            </a:r>
            <a:r>
              <a:rPr sz="20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салыстыру нәтижесі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8814" y="1510919"/>
          <a:ext cx="7335520" cy="4286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880"/>
                <a:gridCol w="2625725"/>
                <a:gridCol w="2446020"/>
                <a:gridCol w="1737995"/>
              </a:tblGrid>
              <a:tr h="243204">
                <a:tc rowSpan="2">
                  <a:txBody>
                    <a:bodyPr/>
                    <a:lstStyle/>
                    <a:p>
                      <a:pPr marL="122555">
                        <a:lnSpc>
                          <a:spcPts val="1870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Пәндер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37820" marR="327660" indent="-1905" algn="ctr">
                        <a:lnSpc>
                          <a:spcPts val="192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Түркиядағы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университет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атауы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516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Ахмет</a:t>
                      </a:r>
                      <a:r>
                        <a:rPr sz="1600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Ясауи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университетінің</a:t>
                      </a:r>
                      <a:r>
                        <a:rPr sz="1600" spc="-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БББ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187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Шетелдік</a:t>
                      </a:r>
                      <a:r>
                        <a:rPr sz="1600" spc="-6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БББ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Биогеохимия</a:t>
                      </a:r>
                      <a:r>
                        <a:rPr sz="1600" spc="-9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ts val="1865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экотоксикология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ts val="1865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токсикология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9850" marR="135890">
                        <a:lnSpc>
                          <a:spcPts val="192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Хаджетепе университеті </a:t>
                      </a:r>
                      <a:r>
                        <a:rPr sz="16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  <a:hlinkClick r:id="rId1"/>
                        </a:rPr>
                        <a:t>https://bilsis.hacett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  <a:hlinkClick r:id="rId1"/>
                        </a:rPr>
                        <a:t>epe.edu.tr/oibs/bol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  <a:hlinkClick r:id="rId1"/>
                        </a:rPr>
                        <a:t>ogna/progCourses.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0">
                        <a:lnSpc>
                          <a:spcPts val="1860"/>
                        </a:lnSpc>
                      </a:pPr>
                      <a:r>
                        <a:rPr sz="16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  <a:hlinkClick r:id="rId1"/>
                        </a:rPr>
                        <a:t>aspx?lang=en&amp;cur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  <a:hlinkClick r:id="rId1"/>
                        </a:rPr>
                        <a:t>Sunit=867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88315">
                        <a:lnSpc>
                          <a:spcPts val="192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6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ортаға</a:t>
                      </a:r>
                      <a:r>
                        <a:rPr sz="16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әсерді бағалау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305435">
                        <a:lnSpc>
                          <a:spcPts val="1920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Қоршаған</a:t>
                      </a:r>
                      <a:r>
                        <a:rPr sz="16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ортаға</a:t>
                      </a:r>
                      <a:r>
                        <a:rPr sz="1600" spc="-4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әсерді бағалау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5160"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Климаттың</a:t>
                      </a:r>
                      <a:r>
                        <a:rPr sz="16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ғаламдық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lang="" sz="1600" spc="-10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згерістері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Жаһандық</a:t>
                      </a:r>
                      <a:r>
                        <a:rPr sz="1600" spc="-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климаттың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ӛзгеруі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Топырақтану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75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Топырақтану</a:t>
                      </a:r>
                      <a:r>
                        <a:rPr sz="1600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2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9215">
                        <a:lnSpc>
                          <a:spcPts val="1865"/>
                        </a:lnSpc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ластану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5160"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75"/>
                        </a:lnSpc>
                      </a:pPr>
                      <a:r>
                        <a:rPr lang="" sz="1600" dirty="0">
                          <a:latin typeface="Times New Roman" panose="02020603050405020304"/>
                          <a:cs typeface="Times New Roman" panose="02020603050405020304"/>
                        </a:rPr>
                        <a:t>Ө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неркәсіптік</a:t>
                      </a:r>
                      <a:r>
                        <a:rPr sz="1600" spc="-7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экология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27050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Қауіпті</a:t>
                      </a: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қалдықтарды басқару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marL="68580">
                        <a:lnSpc>
                          <a:spcPts val="1880"/>
                        </a:lnSpc>
                      </a:pP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3225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600" spc="-9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зерттеулер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жүргізу</a:t>
                      </a:r>
                      <a:r>
                        <a:rPr sz="16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және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жобалау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471170">
                        <a:lnSpc>
                          <a:spcPts val="1920"/>
                        </a:lnSpc>
                        <a:spcBef>
                          <a:spcPts val="20"/>
                        </a:spcBef>
                      </a:pP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Инновациялық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экологиялық</a:t>
                      </a:r>
                      <a:r>
                        <a:rPr sz="1600" spc="-8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жобалар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10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11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2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3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4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5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6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7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8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ags/tag9.xml><?xml version="1.0" encoding="utf-8"?>
<p:tagLst xmlns:p="http://schemas.openxmlformats.org/presentationml/2006/main">
  <p:tag name="KSO_WM_DIAGRAM_VIRTUALLY_FRAME" val="{&quot;height&quot;:52.320078740157484,&quot;left&quot;:27.119999999999997,&quot;top&quot;:25.079921259842518,&quot;width&quot;:698.1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15435</Words>
  <Application>WPS Presentation</Application>
  <PresentationFormat>On-screen Show (4:3)</PresentationFormat>
  <Paragraphs>1928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Arial</vt:lpstr>
      <vt:lpstr>Microsoft Sans Serif</vt:lpstr>
      <vt:lpstr>Calibri</vt:lpstr>
      <vt:lpstr>Microsoft YaHei</vt:lpstr>
      <vt:lpstr>Arial Unicode MS</vt:lpstr>
      <vt:lpstr>Office Theme</vt:lpstr>
      <vt:lpstr>қазақ-түрік университеті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Delft University of Technology</vt:lpstr>
      <vt:lpstr>Түркия университетінің оқу жоспарларымен салыстыру нәтижесі</vt:lpstr>
      <vt:lpstr>НЕГІЗГІ ОҚУ ЖОСПАРЫ (сағат бӛлінісі)</vt:lpstr>
      <vt:lpstr>PowerPoint 演示文稿</vt:lpstr>
      <vt:lpstr>PowerPoint 演示文稿</vt:lpstr>
      <vt:lpstr>Пәндердің бағыты -6В05247-Экология</vt:lpstr>
      <vt:lpstr>Оқу процесін ұйымдастыру (1 кредит-30сағат)</vt:lpstr>
      <vt:lpstr>PowerPoint 演示文稿</vt:lpstr>
      <vt:lpstr>PowerPoint 演示文稿</vt:lpstr>
      <vt:lpstr>Түлектердің жұмысқа орналасу нәтижелері</vt:lpstr>
      <vt:lpstr>Білім берудің оқу-әдістемелік қамтамасыз етілуі</vt:lpstr>
      <vt:lpstr>Білім берудің инфрақұрылыммен қамтамасыз етілуі</vt:lpstr>
      <vt:lpstr>САУАЛНАМА НӘТИЖЕЛЕРІ</vt:lpstr>
      <vt:lpstr>Назарларыңызға рахмет!!!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қазақ-түрік университеті</dc:title>
  <dc:creator>1</dc:creator>
  <cp:lastModifiedBy>Admin</cp:lastModifiedBy>
  <cp:revision>9</cp:revision>
  <dcterms:created xsi:type="dcterms:W3CDTF">2025-11-19T05:36:15Z</dcterms:created>
  <dcterms:modified xsi:type="dcterms:W3CDTF">2025-11-19T07:21:49Z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2023-01-23T05:00:00Z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2025-11-19T05:00:00Z</vt:filetime>
  </property>
  <property fmtid="{D5CDD505-2E9C-101B-9397-08002B2CF9AE}" pid="5" name="Producer">
    <vt:lpwstr>Microsoft® Office PowerPoint® 2007</vt:lpwstr>
  </property>
  <property fmtid="{D5CDD505-2E9C-101B-9397-08002B2CF9AE}" pid="6" name="ICV">
    <vt:lpwstr>1289701685E14584BB1726AA143A5154_13</vt:lpwstr>
  </property>
  <property fmtid="{D5CDD505-2E9C-101B-9397-08002B2CF9AE}" pid="7" name="KSOProductBuildVer">
    <vt:lpwstr>1049-12.2.0.23155</vt:lpwstr>
  </property>
</Properties>
</file>