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JHa5s8duLbgj11sKqgfaqcZa6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D91E26-4ACB-462B-89EC-897EBAB4B7BB}">
  <a:tblStyle styleId="{3FD91E26-4ACB-462B-89EC-897EBAB4B7B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1051;&#1080;&#1089;&#1090;%20&#1074;%20&#1048;&#1096;&#1082;&#1080;,%20&#1089;&#1099;&#1088;&#1090;&#1082;&#1099;%20&#1072;&#1091;&#1076;&#1080;&#1090;%202022-2023-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71476962650537"/>
          <c:y val="7.7272931527579886E-2"/>
          <c:w val="0.74984046860392717"/>
          <c:h val="0.71331542655199753"/>
        </c:manualLayout>
      </c:layout>
      <c:barChart>
        <c:barDir val="col"/>
        <c:grouping val="clustered"/>
        <c:varyColors val="0"/>
        <c:ser>
          <c:idx val="0"/>
          <c:order val="0"/>
          <c:tx>
            <c:strRef>
              <c:f>'[Лист в Ишки, сырткы аудит 2022-2023-2]Лист1'!$B$1</c:f>
              <c:strCache>
                <c:ptCount val="1"/>
                <c:pt idx="0">
                  <c:v>Жалпы</c:v>
                </c:pt>
              </c:strCache>
            </c:strRef>
          </c:tx>
          <c:spPr>
            <a:solidFill>
              <a:schemeClr val="accent1"/>
            </a:solidFill>
            <a:ln>
              <a:noFill/>
            </a:ln>
            <a:effectLst/>
          </c:spPr>
          <c:invertIfNegative val="0"/>
          <c:dLbls>
            <c:dLbl>
              <c:idx val="0"/>
              <c:layout/>
              <c:tx>
                <c:rich>
                  <a:bodyPr/>
                  <a:lstStyle/>
                  <a:p>
                    <a:r>
                      <a:rPr lang="en-US" smtClean="0"/>
                      <a:t>11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'[Лист в Ишки, сырткы аудит 2022-2023-2]Лист1'!$A$2:$A$5</c:f>
              <c:strCache>
                <c:ptCount val="4"/>
                <c:pt idx="0">
                  <c:v>Шымкент кампусы</c:v>
                </c:pt>
                <c:pt idx="1">
                  <c:v>Кентау кампусы</c:v>
                </c:pt>
                <c:pt idx="2">
                  <c:v>Түркістан оқу кампусы</c:v>
                </c:pt>
                <c:pt idx="3">
                  <c:v>Ясауи колледжі</c:v>
                </c:pt>
              </c:strCache>
            </c:strRef>
          </c:cat>
          <c:val>
            <c:numRef>
              <c:f>'[Лист в Ишки, сырткы аудит 2022-2023-2]Лист1'!$B$2:$B$5</c:f>
              <c:numCache>
                <c:formatCode>General</c:formatCode>
                <c:ptCount val="4"/>
                <c:pt idx="0">
                  <c:v>9</c:v>
                </c:pt>
                <c:pt idx="1">
                  <c:v>2</c:v>
                </c:pt>
                <c:pt idx="2">
                  <c:v>135</c:v>
                </c:pt>
                <c:pt idx="3">
                  <c:v>6</c:v>
                </c:pt>
              </c:numCache>
            </c:numRef>
          </c:val>
          <c:extLst xmlns:c16r2="http://schemas.microsoft.com/office/drawing/2015/06/chart">
            <c:ext xmlns:c16="http://schemas.microsoft.com/office/drawing/2014/chart" uri="{C3380CC4-5D6E-409C-BE32-E72D297353CC}">
              <c16:uniqueId val="{00000000-22DD-4890-B9AD-FB74F1100022}"/>
            </c:ext>
          </c:extLst>
        </c:ser>
        <c:ser>
          <c:idx val="1"/>
          <c:order val="1"/>
          <c:tx>
            <c:strRef>
              <c:f>'[Лист в Ишки, сырткы аудит 2022-2023-2]Лист1'!$C$1</c:f>
              <c:strCache>
                <c:ptCount val="1"/>
                <c:pt idx="0">
                  <c:v>Елеулі</c:v>
                </c:pt>
              </c:strCache>
            </c:strRef>
          </c:tx>
          <c:spPr>
            <a:solidFill>
              <a:srgbClr val="FF3300"/>
            </a:solidFill>
            <a:ln>
              <a:noFill/>
            </a:ln>
            <a:effectLst/>
          </c:spPr>
          <c:invertIfNegative val="0"/>
          <c:dLbls>
            <c:dLbl>
              <c:idx val="2"/>
              <c:layout/>
              <c:tx>
                <c:rich>
                  <a:bodyPr/>
                  <a:lstStyle/>
                  <a:p>
                    <a:r>
                      <a:rPr lang="en-US" smtClean="0"/>
                      <a:t>81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'[Лист в Ишки, сырткы аудит 2022-2023-2]Лист1'!$A$2:$A$5</c:f>
              <c:strCache>
                <c:ptCount val="4"/>
                <c:pt idx="0">
                  <c:v>Шымкент кампусы</c:v>
                </c:pt>
                <c:pt idx="1">
                  <c:v>Кентау кампусы</c:v>
                </c:pt>
                <c:pt idx="2">
                  <c:v>Түркістан оқу кампусы</c:v>
                </c:pt>
                <c:pt idx="3">
                  <c:v>Ясауи колледжі</c:v>
                </c:pt>
              </c:strCache>
            </c:strRef>
          </c:cat>
          <c:val>
            <c:numRef>
              <c:f>'[Лист в Ишки, сырткы аудит 2022-2023-2]Лист1'!$C$2:$C$5</c:f>
              <c:numCache>
                <c:formatCode>General</c:formatCode>
                <c:ptCount val="4"/>
                <c:pt idx="0">
                  <c:v>5</c:v>
                </c:pt>
                <c:pt idx="1">
                  <c:v>0</c:v>
                </c:pt>
                <c:pt idx="2">
                  <c:v>80</c:v>
                </c:pt>
                <c:pt idx="3">
                  <c:v>5</c:v>
                </c:pt>
              </c:numCache>
            </c:numRef>
          </c:val>
          <c:extLst xmlns:c16r2="http://schemas.microsoft.com/office/drawing/2015/06/chart">
            <c:ext xmlns:c16="http://schemas.microsoft.com/office/drawing/2014/chart" uri="{C3380CC4-5D6E-409C-BE32-E72D297353CC}">
              <c16:uniqueId val="{00000001-22DD-4890-B9AD-FB74F1100022}"/>
            </c:ext>
          </c:extLst>
        </c:ser>
        <c:ser>
          <c:idx val="2"/>
          <c:order val="2"/>
          <c:tx>
            <c:strRef>
              <c:f>'[Лист в Ишки, сырткы аудит 2022-2023-2]Лист1'!$D$1</c:f>
              <c:strCache>
                <c:ptCount val="1"/>
                <c:pt idx="0">
                  <c:v>Елеусіз</c:v>
                </c:pt>
              </c:strCache>
            </c:strRef>
          </c:tx>
          <c:spPr>
            <a:solidFill>
              <a:srgbClr val="92D050"/>
            </a:solidFill>
            <a:ln>
              <a:noFill/>
            </a:ln>
            <a:effectLst/>
          </c:spPr>
          <c:invertIfNegative val="0"/>
          <c:dLbls>
            <c:dLbl>
              <c:idx val="0"/>
              <c:layout/>
              <c:tx>
                <c:rich>
                  <a:bodyPr/>
                  <a:lstStyle/>
                  <a:p>
                    <a:r>
                      <a:rPr lang="en-US" smtClean="0"/>
                      <a:t>6</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mtClean="0"/>
                      <a:t>54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'[Лист в Ишки, сырткы аудит 2022-2023-2]Лист1'!$A$2:$A$5</c:f>
              <c:strCache>
                <c:ptCount val="4"/>
                <c:pt idx="0">
                  <c:v>Шымкент кампусы</c:v>
                </c:pt>
                <c:pt idx="1">
                  <c:v>Кентау кампусы</c:v>
                </c:pt>
                <c:pt idx="2">
                  <c:v>Түркістан оқу кампусы</c:v>
                </c:pt>
                <c:pt idx="3">
                  <c:v>Ясауи колледжі</c:v>
                </c:pt>
              </c:strCache>
            </c:strRef>
          </c:cat>
          <c:val>
            <c:numRef>
              <c:f>'[Лист в Ишки, сырткы аудит 2022-2023-2]Лист1'!$D$2:$D$5</c:f>
              <c:numCache>
                <c:formatCode>General</c:formatCode>
                <c:ptCount val="4"/>
                <c:pt idx="0">
                  <c:v>4</c:v>
                </c:pt>
                <c:pt idx="1">
                  <c:v>2</c:v>
                </c:pt>
                <c:pt idx="2">
                  <c:v>55</c:v>
                </c:pt>
                <c:pt idx="3">
                  <c:v>1</c:v>
                </c:pt>
              </c:numCache>
            </c:numRef>
          </c:val>
          <c:extLst xmlns:c16r2="http://schemas.microsoft.com/office/drawing/2015/06/chart">
            <c:ext xmlns:c16="http://schemas.microsoft.com/office/drawing/2014/chart" uri="{C3380CC4-5D6E-409C-BE32-E72D297353CC}">
              <c16:uniqueId val="{00000002-22DD-4890-B9AD-FB74F1100022}"/>
            </c:ext>
          </c:extLst>
        </c:ser>
        <c:dLbls>
          <c:showLegendKey val="0"/>
          <c:showVal val="0"/>
          <c:showCatName val="0"/>
          <c:showSerName val="0"/>
          <c:showPercent val="0"/>
          <c:showBubbleSize val="0"/>
        </c:dLbls>
        <c:gapWidth val="150"/>
        <c:axId val="-2086004800"/>
        <c:axId val="-2086000992"/>
      </c:barChart>
      <c:catAx>
        <c:axId val="-2086004800"/>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086000992"/>
        <c:crosses val="autoZero"/>
        <c:auto val="1"/>
        <c:lblAlgn val="ctr"/>
        <c:lblOffset val="100"/>
        <c:noMultiLvlLbl val="0"/>
      </c:catAx>
      <c:valAx>
        <c:axId val="-2086000992"/>
        <c:scaling>
          <c:orientation val="minMax"/>
          <c:max val="25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086004800"/>
        <c:crosses val="autoZero"/>
        <c:crossBetween val="between"/>
      </c:valAx>
      <c:spPr>
        <a:noFill/>
        <a:ln>
          <a:solidFill>
            <a:srgbClr val="DBE9F6"/>
          </a:solidFill>
        </a:ln>
        <a:effectLst/>
      </c:spPr>
    </c:plotArea>
    <c:legend>
      <c:legendPos val="r"/>
      <c:layout>
        <c:manualLayout>
          <c:xMode val="edge"/>
          <c:yMode val="edge"/>
          <c:x val="0.21214652372018414"/>
          <c:y val="6.3326085696063086E-2"/>
          <c:w val="0.6281737887564609"/>
          <c:h val="0.17012407955006673"/>
        </c:manualLayout>
      </c:layout>
      <c:overlay val="0"/>
      <c:spPr>
        <a:noFill/>
        <a:ln>
          <a:noFill/>
        </a:ln>
        <a:effectLst>
          <a:glow rad="12700">
            <a:schemeClr val="accent1">
              <a:lumMod val="60000"/>
              <a:lumOff val="40000"/>
              <a:alpha val="40000"/>
            </a:schemeClr>
          </a:glow>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w="6350" cap="flat" cmpd="sng" algn="ctr">
      <a:solidFill>
        <a:srgbClr val="00B0F0"/>
      </a:solidFill>
      <a:prstDash val="solid"/>
      <a:miter lim="800000"/>
    </a:ln>
    <a:effectLst>
      <a:glow rad="63500">
        <a:schemeClr val="accent3">
          <a:satMod val="175000"/>
          <a:alpha val="40000"/>
        </a:schemeClr>
      </a:glow>
    </a:effectLst>
  </c:spPr>
  <c:txPr>
    <a:bodyPr/>
    <a:lstStyle/>
    <a:p>
      <a:pPr>
        <a:defRPr sz="18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b232a58327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g2b232a58327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4" name="Google Shape;43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4" name="Google Shape;45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5" name="Google Shape;47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5" name="Google Shape;49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8" name="Google Shape;53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6" name="Google Shape;55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5" name="Google Shape;59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efd369ee4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1" name="Google Shape;611;g1efd369ee47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5" name="Google Shape;64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1" name="Shape 11"/>
        <p:cNvGrpSpPr/>
        <p:nvPr/>
      </p:nvGrpSpPr>
      <p:grpSpPr>
        <a:xfrm>
          <a:off x="0" y="0"/>
          <a:ext cx="0" cy="0"/>
          <a:chOff x="0" y="0"/>
          <a:chExt cx="0" cy="0"/>
        </a:xfrm>
      </p:grpSpPr>
      <p:sp>
        <p:nvSpPr>
          <p:cNvPr id="12" name="Google Shape;12;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68" name="Shape 68"/>
        <p:cNvGrpSpPr/>
        <p:nvPr/>
      </p:nvGrpSpPr>
      <p:grpSpPr>
        <a:xfrm>
          <a:off x="0" y="0"/>
          <a:ext cx="0" cy="0"/>
          <a:chOff x="0" y="0"/>
          <a:chExt cx="0" cy="0"/>
        </a:xfrm>
      </p:grpSpPr>
      <p:sp>
        <p:nvSpPr>
          <p:cNvPr id="69" name="Google Shape;69;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4" name="Shape 74"/>
        <p:cNvGrpSpPr/>
        <p:nvPr/>
      </p:nvGrpSpPr>
      <p:grpSpPr>
        <a:xfrm>
          <a:off x="0" y="0"/>
          <a:ext cx="0" cy="0"/>
          <a:chOff x="0" y="0"/>
          <a:chExt cx="0" cy="0"/>
        </a:xfrm>
      </p:grpSpPr>
      <p:sp>
        <p:nvSpPr>
          <p:cNvPr id="75" name="Google Shape;75;p5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17" name="Shape 17"/>
        <p:cNvGrpSpPr/>
        <p:nvPr/>
      </p:nvGrpSpPr>
      <p:grpSpPr>
        <a:xfrm>
          <a:off x="0" y="0"/>
          <a:ext cx="0" cy="0"/>
          <a:chOff x="0" y="0"/>
          <a:chExt cx="0" cy="0"/>
        </a:xfrm>
      </p:grpSpPr>
      <p:sp>
        <p:nvSpPr>
          <p:cNvPr id="18" name="Google Shape;18;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5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24" name="Shape 24"/>
        <p:cNvGrpSpPr/>
        <p:nvPr/>
      </p:nvGrpSpPr>
      <p:grpSpPr>
        <a:xfrm>
          <a:off x="0" y="0"/>
          <a:ext cx="0" cy="0"/>
          <a:chOff x="0" y="0"/>
          <a:chExt cx="0" cy="0"/>
        </a:xfrm>
      </p:grpSpPr>
      <p:sp>
        <p:nvSpPr>
          <p:cNvPr id="25" name="Google Shape;25;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0" name="Shape 30"/>
        <p:cNvGrpSpPr/>
        <p:nvPr/>
      </p:nvGrpSpPr>
      <p:grpSpPr>
        <a:xfrm>
          <a:off x="0" y="0"/>
          <a:ext cx="0" cy="0"/>
          <a:chOff x="0" y="0"/>
          <a:chExt cx="0" cy="0"/>
        </a:xfrm>
      </p:grpSpPr>
      <p:sp>
        <p:nvSpPr>
          <p:cNvPr id="31" name="Google Shape;31;p4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36" name="Shape 36"/>
        <p:cNvGrpSpPr/>
        <p:nvPr/>
      </p:nvGrpSpPr>
      <p:grpSpPr>
        <a:xfrm>
          <a:off x="0" y="0"/>
          <a:ext cx="0" cy="0"/>
          <a:chOff x="0" y="0"/>
          <a:chExt cx="0" cy="0"/>
        </a:xfrm>
      </p:grpSpPr>
      <p:sp>
        <p:nvSpPr>
          <p:cNvPr id="37" name="Google Shape;37;p5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5" name="Shape 45"/>
        <p:cNvGrpSpPr/>
        <p:nvPr/>
      </p:nvGrpSpPr>
      <p:grpSpPr>
        <a:xfrm>
          <a:off x="0" y="0"/>
          <a:ext cx="0" cy="0"/>
          <a:chOff x="0" y="0"/>
          <a:chExt cx="0" cy="0"/>
        </a:xfrm>
      </p:grpSpPr>
      <p:sp>
        <p:nvSpPr>
          <p:cNvPr id="46" name="Google Shape;46;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0" name="Shape 50"/>
        <p:cNvGrpSpPr/>
        <p:nvPr/>
      </p:nvGrpSpPr>
      <p:grpSpPr>
        <a:xfrm>
          <a:off x="0" y="0"/>
          <a:ext cx="0" cy="0"/>
          <a:chOff x="0" y="0"/>
          <a:chExt cx="0" cy="0"/>
        </a:xfrm>
      </p:grpSpPr>
      <p:sp>
        <p:nvSpPr>
          <p:cNvPr id="51" name="Google Shape;5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4" name="Shape 54"/>
        <p:cNvGrpSpPr/>
        <p:nvPr/>
      </p:nvGrpSpPr>
      <p:grpSpPr>
        <a:xfrm>
          <a:off x="0" y="0"/>
          <a:ext cx="0" cy="0"/>
          <a:chOff x="0" y="0"/>
          <a:chExt cx="0" cy="0"/>
        </a:xfrm>
      </p:grpSpPr>
      <p:sp>
        <p:nvSpPr>
          <p:cNvPr id="55" name="Google Shape;55;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5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1" name="Shape 61"/>
        <p:cNvGrpSpPr/>
        <p:nvPr/>
      </p:nvGrpSpPr>
      <p:grpSpPr>
        <a:xfrm>
          <a:off x="0" y="0"/>
          <a:ext cx="0" cy="0"/>
          <a:chOff x="0" y="0"/>
          <a:chExt cx="0" cy="0"/>
        </a:xfrm>
      </p:grpSpPr>
      <p:sp>
        <p:nvSpPr>
          <p:cNvPr id="62" name="Google Shape;62;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5"/>
          <p:cNvSpPr/>
          <p:nvPr>
            <p:ph idx="2" type="pic"/>
          </p:nvPr>
        </p:nvSpPr>
        <p:spPr>
          <a:xfrm>
            <a:off x="5183188" y="987425"/>
            <a:ext cx="6172200" cy="4873625"/>
          </a:xfrm>
          <a:prstGeom prst="rect">
            <a:avLst/>
          </a:prstGeom>
          <a:noFill/>
          <a:ln>
            <a:noFill/>
          </a:ln>
        </p:spPr>
      </p:sp>
      <p:sp>
        <p:nvSpPr>
          <p:cNvPr id="64" name="Google Shape;64;p5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23.jpg"/><Relationship Id="rId7"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6.jpg"/><Relationship Id="rId5" Type="http://schemas.openxmlformats.org/officeDocument/2006/relationships/image" Target="../media/image10.jpg"/><Relationship Id="rId6" Type="http://schemas.openxmlformats.org/officeDocument/2006/relationships/image" Target="../media/image18.png"/><Relationship Id="rId7"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35.jpg"/><Relationship Id="rId5" Type="http://schemas.openxmlformats.org/officeDocument/2006/relationships/image" Target="../media/image14.jpg"/><Relationship Id="rId6"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9.jpg"/><Relationship Id="rId5" Type="http://schemas.openxmlformats.org/officeDocument/2006/relationships/image" Target="../media/image21.jpg"/><Relationship Id="rId6" Type="http://schemas.openxmlformats.org/officeDocument/2006/relationships/image" Target="../media/image25.jpg"/><Relationship Id="rId7" Type="http://schemas.openxmlformats.org/officeDocument/2006/relationships/image" Target="../media/image33.jpg"/><Relationship Id="rId8"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4.jpg"/><Relationship Id="rId7"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32.jpg"/><Relationship Id="rId5" Type="http://schemas.openxmlformats.org/officeDocument/2006/relationships/image" Target="../media/image38.jpg"/><Relationship Id="rId6" Type="http://schemas.openxmlformats.org/officeDocument/2006/relationships/image" Target="../media/image59.jpg"/><Relationship Id="rId7" Type="http://schemas.openxmlformats.org/officeDocument/2006/relationships/image" Target="../media/image28.jpg"/><Relationship Id="rId8"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37.png"/><Relationship Id="rId6" Type="http://schemas.openxmlformats.org/officeDocument/2006/relationships/image" Target="../media/image50.png"/><Relationship Id="rId7"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39.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43.png"/><Relationship Id="rId8"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5.jpg"/><Relationship Id="rId5" Type="http://schemas.openxmlformats.org/officeDocument/2006/relationships/image" Target="../media/image52.jpg"/><Relationship Id="rId6" Type="http://schemas.openxmlformats.org/officeDocument/2006/relationships/image" Target="../media/image41.jpg"/><Relationship Id="rId7" Type="http://schemas.openxmlformats.org/officeDocument/2006/relationships/image" Target="../media/image5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51.jpg"/><Relationship Id="rId5"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42.jpg"/><Relationship Id="rId5" Type="http://schemas.openxmlformats.org/officeDocument/2006/relationships/image" Target="../media/image48.jpg"/><Relationship Id="rId6" Type="http://schemas.openxmlformats.org/officeDocument/2006/relationships/image" Target="../media/image55.jpg"/><Relationship Id="rId7" Type="http://schemas.openxmlformats.org/officeDocument/2006/relationships/image" Target="../media/image6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65.jpg"/><Relationship Id="rId11" Type="http://schemas.openxmlformats.org/officeDocument/2006/relationships/image" Target="../media/image56.jpg"/><Relationship Id="rId10" Type="http://schemas.openxmlformats.org/officeDocument/2006/relationships/image" Target="../media/image58.jpg"/><Relationship Id="rId12" Type="http://schemas.openxmlformats.org/officeDocument/2006/relationships/image" Target="../media/image64.jpg"/><Relationship Id="rId9" Type="http://schemas.openxmlformats.org/officeDocument/2006/relationships/image" Target="../media/image62.jpg"/><Relationship Id="rId5" Type="http://schemas.openxmlformats.org/officeDocument/2006/relationships/image" Target="../media/image49.jpg"/><Relationship Id="rId6" Type="http://schemas.openxmlformats.org/officeDocument/2006/relationships/image" Target="../media/image54.jpg"/><Relationship Id="rId7" Type="http://schemas.openxmlformats.org/officeDocument/2006/relationships/image" Target="../media/image67.png"/><Relationship Id="rId8"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hyperlink" Target="about:blank" TargetMode="External"/><Relationship Id="rId5" Type="http://schemas.openxmlformats.org/officeDocument/2006/relationships/hyperlink" Target="about:blank"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1"/>
          <p:cNvSpPr/>
          <p:nvPr/>
        </p:nvSpPr>
        <p:spPr>
          <a:xfrm>
            <a:off x="0" y="235696"/>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B0F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Times New Roman"/>
              <a:ea typeface="Times New Roman"/>
              <a:cs typeface="Times New Roman"/>
              <a:sym typeface="Times New Roman"/>
            </a:endParaRPr>
          </a:p>
        </p:txBody>
      </p:sp>
      <p:sp>
        <p:nvSpPr>
          <p:cNvPr id="86" name="Google Shape;86;p1"/>
          <p:cNvSpPr txBox="1"/>
          <p:nvPr/>
        </p:nvSpPr>
        <p:spPr>
          <a:xfrm>
            <a:off x="2603950" y="1075325"/>
            <a:ext cx="7309800" cy="28980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Clr>
                <a:srgbClr val="000000"/>
              </a:buClr>
              <a:buSzPts val="1800"/>
              <a:buFont typeface="Arial"/>
              <a:buNone/>
            </a:pPr>
            <a:r>
              <a:rPr b="1" i="0" lang="en-US" sz="1800" u="none" cap="none" strike="noStrike">
                <a:solidFill>
                  <a:srgbClr val="002060"/>
                </a:solidFill>
                <a:latin typeface="Times New Roman"/>
                <a:ea typeface="Times New Roman"/>
                <a:cs typeface="Times New Roman"/>
                <a:sym typeface="Times New Roman"/>
              </a:rPr>
              <a:t>Қожа Ахмет Ясауи атындағы Халықаралық қазақ-түрік университеті</a:t>
            </a:r>
            <a:endParaRPr b="1" i="0" sz="1800" u="none" cap="none" strike="noStrike">
              <a:solidFill>
                <a:srgbClr val="002060"/>
              </a:solidFill>
              <a:latin typeface="Times New Roman"/>
              <a:ea typeface="Times New Roman"/>
              <a:cs typeface="Times New Roman"/>
              <a:sym typeface="Times New Roman"/>
            </a:endParaRPr>
          </a:p>
        </p:txBody>
      </p:sp>
      <p:sp>
        <p:nvSpPr>
          <p:cNvPr id="87" name="Google Shape;87;p1"/>
          <p:cNvSpPr txBox="1"/>
          <p:nvPr/>
        </p:nvSpPr>
        <p:spPr>
          <a:xfrm>
            <a:off x="5169515" y="6025708"/>
            <a:ext cx="1774484"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002060"/>
                </a:solidFill>
                <a:latin typeface="Times New Roman"/>
                <a:ea typeface="Times New Roman"/>
                <a:cs typeface="Times New Roman"/>
                <a:sym typeface="Times New Roman"/>
              </a:rPr>
              <a:t>Түркістан 2023</a:t>
            </a:r>
            <a:endParaRPr b="1" i="0" sz="1800" u="none" cap="none" strike="noStrike">
              <a:solidFill>
                <a:srgbClr val="002060"/>
              </a:solidFill>
              <a:latin typeface="Times New Roman"/>
              <a:ea typeface="Times New Roman"/>
              <a:cs typeface="Times New Roman"/>
              <a:sym typeface="Times New Roman"/>
            </a:endParaRPr>
          </a:p>
        </p:txBody>
      </p:sp>
      <p:sp>
        <p:nvSpPr>
          <p:cNvPr id="88" name="Google Shape;88;p1"/>
          <p:cNvSpPr/>
          <p:nvPr/>
        </p:nvSpPr>
        <p:spPr>
          <a:xfrm>
            <a:off x="0" y="50"/>
            <a:ext cx="12192000" cy="231596"/>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Times New Roman"/>
              <a:ea typeface="Times New Roman"/>
              <a:cs typeface="Times New Roman"/>
              <a:sym typeface="Times New Roman"/>
            </a:endParaRPr>
          </a:p>
        </p:txBody>
      </p:sp>
      <p:sp>
        <p:nvSpPr>
          <p:cNvPr id="89" name="Google Shape;89;p1"/>
          <p:cNvSpPr/>
          <p:nvPr/>
        </p:nvSpPr>
        <p:spPr>
          <a:xfrm>
            <a:off x="2527409" y="4321730"/>
            <a:ext cx="7462882" cy="15696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206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Times New Roman"/>
                <a:ea typeface="Times New Roman"/>
                <a:cs typeface="Times New Roman"/>
                <a:sym typeface="Times New Roman"/>
              </a:rPr>
              <a:t>I кезең: 02.10.2023 – 05.10.2023 жж.</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Times New Roman"/>
                <a:ea typeface="Times New Roman"/>
                <a:cs typeface="Times New Roman"/>
                <a:sym typeface="Times New Roman"/>
              </a:rPr>
              <a:t>II кезең: 09.10.2023 – 13.10.2023 жж.</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Times New Roman"/>
                <a:ea typeface="Times New Roman"/>
                <a:cs typeface="Times New Roman"/>
                <a:sym typeface="Times New Roman"/>
              </a:rPr>
              <a:t>ТСИ аудиті: 26.10.2023 – 27.10.2023 жж.</a:t>
            </a:r>
            <a:endParaRPr b="0" i="0" sz="1800" u="none" cap="none" strike="noStrike">
              <a:solidFill>
                <a:srgbClr val="002060"/>
              </a:solidFill>
              <a:latin typeface="Times New Roman"/>
              <a:ea typeface="Times New Roman"/>
              <a:cs typeface="Times New Roman"/>
              <a:sym typeface="Times New Roman"/>
            </a:endParaRPr>
          </a:p>
        </p:txBody>
      </p:sp>
      <p:pic>
        <p:nvPicPr>
          <p:cNvPr descr="logo_kz" id="90" name="Google Shape;90;p1"/>
          <p:cNvPicPr preferRelativeResize="0"/>
          <p:nvPr/>
        </p:nvPicPr>
        <p:blipFill rotWithShape="1">
          <a:blip r:embed="rId3">
            <a:alphaModFix/>
          </a:blip>
          <a:srcRect b="0" l="0" r="0" t="0"/>
          <a:stretch/>
        </p:blipFill>
        <p:spPr>
          <a:xfrm>
            <a:off x="1316662" y="939328"/>
            <a:ext cx="1049337" cy="1058863"/>
          </a:xfrm>
          <a:prstGeom prst="rect">
            <a:avLst/>
          </a:prstGeom>
          <a:noFill/>
          <a:ln cap="flat" cmpd="sng" w="19050">
            <a:solidFill>
              <a:srgbClr val="FFFFFF"/>
            </a:solidFill>
            <a:prstDash val="solid"/>
            <a:miter lim="800000"/>
            <a:headEnd len="sm" w="sm" type="none"/>
            <a:tailEnd len="sm" w="sm" type="none"/>
          </a:ln>
        </p:spPr>
      </p:pic>
      <p:pic>
        <p:nvPicPr>
          <p:cNvPr descr="http://sertifikat-izh.ru/public/uploads/root/sertif_iso.jpg" id="91" name="Google Shape;91;p1"/>
          <p:cNvPicPr preferRelativeResize="0"/>
          <p:nvPr/>
        </p:nvPicPr>
        <p:blipFill rotWithShape="1">
          <a:blip r:embed="rId4">
            <a:alphaModFix/>
          </a:blip>
          <a:srcRect b="0" l="0" r="0" t="0"/>
          <a:stretch/>
        </p:blipFill>
        <p:spPr>
          <a:xfrm>
            <a:off x="10072197" y="982191"/>
            <a:ext cx="1053007" cy="1016000"/>
          </a:xfrm>
          <a:prstGeom prst="rect">
            <a:avLst/>
          </a:prstGeom>
          <a:noFill/>
          <a:ln cap="flat" cmpd="sng" w="12700">
            <a:solidFill>
              <a:srgbClr val="FFFFFF"/>
            </a:solidFill>
            <a:prstDash val="solid"/>
            <a:miter lim="800000"/>
            <a:headEnd len="sm" w="sm" type="none"/>
            <a:tailEnd len="sm" w="sm" type="none"/>
          </a:ln>
        </p:spPr>
      </p:pic>
      <p:sp>
        <p:nvSpPr>
          <p:cNvPr id="92" name="Google Shape;92;p1"/>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 name="Google Shape;93;p1"/>
          <p:cNvSpPr/>
          <p:nvPr/>
        </p:nvSpPr>
        <p:spPr>
          <a:xfrm>
            <a:off x="11727303" y="0"/>
            <a:ext cx="244475" cy="597646"/>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 name="Google Shape;94;p1"/>
          <p:cNvSpPr/>
          <p:nvPr/>
        </p:nvSpPr>
        <p:spPr>
          <a:xfrm>
            <a:off x="490195" y="2567444"/>
            <a:ext cx="10935092" cy="17542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3600" u="none" cap="none" strike="noStrike">
                <a:solidFill>
                  <a:srgbClr val="002060"/>
                </a:solidFill>
                <a:latin typeface="Times New Roman"/>
                <a:ea typeface="Times New Roman"/>
                <a:cs typeface="Times New Roman"/>
                <a:sym typeface="Times New Roman"/>
              </a:rPr>
              <a:t>«ІШКІ және СЫРТҚЫ АУДИТ»  нәтижелері</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3600" u="none" cap="none" strike="noStrike">
              <a:solidFill>
                <a:srgbClr val="C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800"/>
              <a:buFont typeface="Arial"/>
              <a:buNone/>
            </a:pPr>
            <a:r>
              <a:rPr b="1" i="0" lang="en-US" sz="3600" u="none" cap="none" strike="noStrike">
                <a:solidFill>
                  <a:srgbClr val="C00000"/>
                </a:solidFill>
                <a:latin typeface="Times New Roman"/>
                <a:ea typeface="Times New Roman"/>
                <a:cs typeface="Times New Roman"/>
                <a:sym typeface="Times New Roman"/>
              </a:rPr>
              <a:t>"İÇ ve DIŞ DENETİM" Sonuçları</a:t>
            </a:r>
            <a:endParaRPr b="1" i="0" sz="3600" u="none" cap="none" strike="noStrike">
              <a:solidFill>
                <a:srgbClr val="C00000"/>
              </a:solidFill>
              <a:latin typeface="Times New Roman"/>
              <a:ea typeface="Times New Roman"/>
              <a:cs typeface="Times New Roman"/>
              <a:sym typeface="Times New Roman"/>
            </a:endParaRPr>
          </a:p>
        </p:txBody>
      </p:sp>
      <p:sp>
        <p:nvSpPr>
          <p:cNvPr id="95" name="Google Shape;9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3"/>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Кампустар бойынша  сәйкессіздіктер саны</a:t>
            </a:r>
            <a:endParaRPr b="1" i="0" sz="1800" u="none" cap="none" strike="noStrike">
              <a:solidFill>
                <a:schemeClr val="lt1"/>
              </a:solidFill>
              <a:latin typeface="Times New Roman"/>
              <a:ea typeface="Times New Roman"/>
              <a:cs typeface="Times New Roman"/>
              <a:sym typeface="Times New Roman"/>
            </a:endParaRPr>
          </a:p>
        </p:txBody>
      </p:sp>
      <p:grpSp>
        <p:nvGrpSpPr>
          <p:cNvPr id="237" name="Google Shape;237;p13"/>
          <p:cNvGrpSpPr/>
          <p:nvPr/>
        </p:nvGrpSpPr>
        <p:grpSpPr>
          <a:xfrm>
            <a:off x="0" y="571500"/>
            <a:ext cx="12192000" cy="530351"/>
            <a:chOff x="0" y="571500"/>
            <a:chExt cx="12192000" cy="530351"/>
          </a:xfrm>
        </p:grpSpPr>
        <p:sp>
          <p:nvSpPr>
            <p:cNvPr id="238" name="Google Shape;238;p13"/>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39" name="Google Shape;239;p13"/>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240" name="Google Shape;240;p13"/>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13"/>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 name="Google Shape;242;p13"/>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 name="Google Shape;243;p13"/>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4" name="Google Shape;244;p13"/>
          <p:cNvSpPr/>
          <p:nvPr/>
        </p:nvSpPr>
        <p:spPr>
          <a:xfrm>
            <a:off x="4108757" y="475495"/>
            <a:ext cx="397448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Kampüslere göre uygunuzluklar sayısı</a:t>
            </a:r>
            <a:endParaRPr b="1" i="0" sz="1800" u="none" cap="none" strike="noStrike">
              <a:solidFill>
                <a:srgbClr val="FF0000"/>
              </a:solidFill>
              <a:latin typeface="Calibri"/>
              <a:ea typeface="Calibri"/>
              <a:cs typeface="Calibri"/>
              <a:sym typeface="Calibri"/>
            </a:endParaRPr>
          </a:p>
        </p:txBody>
      </p:sp>
      <p:graphicFrame>
        <p:nvGraphicFramePr>
          <p:cNvPr id="245" name="Google Shape;245;p13"/>
          <p:cNvGraphicFramePr/>
          <p:nvPr/>
        </p:nvGraphicFramePr>
        <p:xfrm>
          <a:off x="435429" y="1165880"/>
          <a:ext cx="3000000" cy="3000000"/>
        </p:xfrm>
        <a:graphic>
          <a:graphicData uri="http://schemas.openxmlformats.org/drawingml/2006/table">
            <a:tbl>
              <a:tblPr bandCol="1" bandRow="1" firstCol="1" firstRow="1" lastCol="1" lastRow="1">
                <a:noFill/>
                <a:tableStyleId>{3FD91E26-4ACB-462B-89EC-897EBAB4B7BB}</a:tableStyleId>
              </a:tblPr>
              <a:tblGrid>
                <a:gridCol w="3384900"/>
                <a:gridCol w="3520525"/>
                <a:gridCol w="2436475"/>
                <a:gridCol w="2031500"/>
              </a:tblGrid>
              <a:tr h="307950">
                <a:tc>
                  <a:txBody>
                    <a:bodyPr/>
                    <a:lstStyle/>
                    <a:p>
                      <a:pPr indent="0" lvl="0" marL="0" marR="0" rtl="0" algn="ctr">
                        <a:lnSpc>
                          <a:spcPct val="115000"/>
                        </a:lnSpc>
                        <a:spcBef>
                          <a:spcPts val="0"/>
                        </a:spcBef>
                        <a:spcAft>
                          <a:spcPts val="0"/>
                        </a:spcAft>
                        <a:buClr>
                          <a:srgbClr val="000000"/>
                        </a:buClr>
                        <a:buSzPts val="1000"/>
                        <a:buFont typeface="Arial"/>
                        <a:buNone/>
                      </a:pPr>
                      <a:r>
                        <a:t/>
                      </a:r>
                      <a:endParaRPr sz="11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Сәйкессіздіктер саны</a:t>
                      </a:r>
                      <a:endParaRPr sz="11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Елеулі </a:t>
                      </a:r>
                      <a:endParaRPr sz="11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Елеусіз</a:t>
                      </a:r>
                      <a:endParaRPr sz="1100" u="none" cap="none" strike="noStrike">
                        <a:solidFill>
                          <a:srgbClr val="1C4587"/>
                        </a:solidFill>
                        <a:latin typeface="Times New Roman"/>
                        <a:ea typeface="Times New Roman"/>
                        <a:cs typeface="Times New Roman"/>
                        <a:sym typeface="Times New Roman"/>
                      </a:endParaRPr>
                    </a:p>
                  </a:txBody>
                  <a:tcPr marT="0" marB="0" marR="51450" marL="51450" anchor="ctr"/>
                </a:tc>
              </a:tr>
              <a:tr h="296725">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Түркістан қ.</a:t>
                      </a:r>
                      <a:endParaRPr sz="1600" u="none" cap="none" strike="noStrike">
                        <a:solidFill>
                          <a:srgbClr val="1C4587"/>
                        </a:solidFill>
                        <a:latin typeface="Times New Roman"/>
                        <a:ea typeface="Times New Roman"/>
                        <a:cs typeface="Times New Roman"/>
                        <a:sym typeface="Times New Roman"/>
                      </a:endParaRPr>
                    </a:p>
                  </a:txBody>
                  <a:tcPr marT="0" marB="0" marR="51450" marL="51450"/>
                </a:tc>
                <a:tc>
                  <a:txBody>
                    <a:bodyPr/>
                    <a:lstStyle/>
                    <a:p>
                      <a:pPr indent="0" lvl="0" marL="0" marR="0" rtl="0" algn="ctr">
                        <a:lnSpc>
                          <a:spcPct val="115000"/>
                        </a:lnSpc>
                        <a:spcBef>
                          <a:spcPts val="0"/>
                        </a:spcBef>
                        <a:spcAft>
                          <a:spcPts val="0"/>
                        </a:spcAft>
                        <a:buClr>
                          <a:srgbClr val="000000"/>
                        </a:buClr>
                        <a:buSzPts val="1300"/>
                        <a:buFont typeface="Arial"/>
                        <a:buNone/>
                      </a:pPr>
                      <a:r>
                        <a:rPr b="1" lang="en-US" sz="1600" u="none" cap="none" strike="noStrike">
                          <a:solidFill>
                            <a:srgbClr val="1C4587"/>
                          </a:solidFill>
                          <a:latin typeface="Times New Roman"/>
                          <a:ea typeface="Times New Roman"/>
                          <a:cs typeface="Times New Roman"/>
                          <a:sym typeface="Times New Roman"/>
                        </a:rPr>
                        <a:t>135</a:t>
                      </a:r>
                      <a:endParaRPr b="1" sz="14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81</a:t>
                      </a:r>
                      <a:endParaRPr sz="16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b="0" lang="en-US" sz="1600" u="none" cap="none" strike="noStrike">
                          <a:solidFill>
                            <a:srgbClr val="1C4587"/>
                          </a:solidFill>
                          <a:latin typeface="Times New Roman"/>
                          <a:ea typeface="Times New Roman"/>
                          <a:cs typeface="Times New Roman"/>
                          <a:sym typeface="Times New Roman"/>
                        </a:rPr>
                        <a:t>54</a:t>
                      </a:r>
                      <a:endParaRPr b="0" sz="1600" u="none" cap="none" strike="noStrike">
                        <a:solidFill>
                          <a:srgbClr val="1C4587"/>
                        </a:solidFill>
                        <a:latin typeface="Times New Roman"/>
                        <a:ea typeface="Times New Roman"/>
                        <a:cs typeface="Times New Roman"/>
                        <a:sym typeface="Times New Roman"/>
                      </a:endParaRPr>
                    </a:p>
                  </a:txBody>
                  <a:tcPr marT="0" marB="0" marR="51450" marL="51450" anchor="ctr">
                    <a:solidFill>
                      <a:srgbClr val="DDEAF6"/>
                    </a:solidFill>
                  </a:tcPr>
                </a:tc>
              </a:tr>
              <a:tr h="346650">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Шымкент кампусы</a:t>
                      </a:r>
                      <a:endParaRPr sz="1600" u="none" cap="none" strike="noStrike">
                        <a:solidFill>
                          <a:srgbClr val="1C4587"/>
                        </a:solidFill>
                        <a:latin typeface="Times New Roman"/>
                        <a:ea typeface="Times New Roman"/>
                        <a:cs typeface="Times New Roman"/>
                        <a:sym typeface="Times New Roman"/>
                      </a:endParaRPr>
                    </a:p>
                  </a:txBody>
                  <a:tcPr marT="0" marB="0" marR="51450" marL="51450"/>
                </a:tc>
                <a:tc>
                  <a:txBody>
                    <a:bodyPr/>
                    <a:lstStyle/>
                    <a:p>
                      <a:pPr indent="0" lvl="0" marL="0" marR="0" rtl="0" algn="ctr">
                        <a:lnSpc>
                          <a:spcPct val="115000"/>
                        </a:lnSpc>
                        <a:spcBef>
                          <a:spcPts val="0"/>
                        </a:spcBef>
                        <a:spcAft>
                          <a:spcPts val="0"/>
                        </a:spcAft>
                        <a:buClr>
                          <a:srgbClr val="000000"/>
                        </a:buClr>
                        <a:buSzPts val="1300"/>
                        <a:buFont typeface="Arial"/>
                        <a:buNone/>
                      </a:pPr>
                      <a:r>
                        <a:rPr b="1" lang="en-US" sz="1600" u="none" cap="none" strike="noStrike">
                          <a:solidFill>
                            <a:srgbClr val="1C4587"/>
                          </a:solidFill>
                          <a:latin typeface="Times New Roman"/>
                          <a:ea typeface="Times New Roman"/>
                          <a:cs typeface="Times New Roman"/>
                          <a:sym typeface="Times New Roman"/>
                        </a:rPr>
                        <a:t>11</a:t>
                      </a:r>
                      <a:endParaRPr b="1" sz="14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5</a:t>
                      </a:r>
                      <a:endParaRPr sz="16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b="0" lang="en-US" sz="1600" u="none" cap="none" strike="noStrike">
                          <a:solidFill>
                            <a:srgbClr val="1C4587"/>
                          </a:solidFill>
                          <a:latin typeface="Times New Roman"/>
                          <a:ea typeface="Times New Roman"/>
                          <a:cs typeface="Times New Roman"/>
                          <a:sym typeface="Times New Roman"/>
                        </a:rPr>
                        <a:t>6</a:t>
                      </a:r>
                      <a:endParaRPr b="0" sz="1600" u="none" cap="none" strike="noStrike">
                        <a:solidFill>
                          <a:srgbClr val="1C4587"/>
                        </a:solidFill>
                        <a:latin typeface="Times New Roman"/>
                        <a:ea typeface="Times New Roman"/>
                        <a:cs typeface="Times New Roman"/>
                        <a:sym typeface="Times New Roman"/>
                      </a:endParaRPr>
                    </a:p>
                  </a:txBody>
                  <a:tcPr marT="0" marB="0" marR="51450" marL="51450" anchor="ctr">
                    <a:solidFill>
                      <a:srgbClr val="DDEAF6"/>
                    </a:solidFill>
                  </a:tcPr>
                </a:tc>
              </a:tr>
              <a:tr h="296725">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Кентау кампусы</a:t>
                      </a:r>
                      <a:endParaRPr sz="1600" u="none" cap="none" strike="noStrike">
                        <a:solidFill>
                          <a:srgbClr val="1C4587"/>
                        </a:solidFill>
                        <a:latin typeface="Times New Roman"/>
                        <a:ea typeface="Times New Roman"/>
                        <a:cs typeface="Times New Roman"/>
                        <a:sym typeface="Times New Roman"/>
                      </a:endParaRPr>
                    </a:p>
                  </a:txBody>
                  <a:tcPr marT="0" marB="0" marR="51450" marL="51450"/>
                </a:tc>
                <a:tc>
                  <a:txBody>
                    <a:bodyPr/>
                    <a:lstStyle/>
                    <a:p>
                      <a:pPr indent="0" lvl="0" marL="0" marR="0" rtl="0" algn="ctr">
                        <a:lnSpc>
                          <a:spcPct val="115000"/>
                        </a:lnSpc>
                        <a:spcBef>
                          <a:spcPts val="0"/>
                        </a:spcBef>
                        <a:spcAft>
                          <a:spcPts val="0"/>
                        </a:spcAft>
                        <a:buClr>
                          <a:srgbClr val="000000"/>
                        </a:buClr>
                        <a:buSzPts val="1300"/>
                        <a:buFont typeface="Arial"/>
                        <a:buNone/>
                      </a:pPr>
                      <a:r>
                        <a:rPr b="1" lang="en-US" sz="1600" u="none" cap="none" strike="noStrike">
                          <a:solidFill>
                            <a:srgbClr val="1C4587"/>
                          </a:solidFill>
                          <a:latin typeface="Times New Roman"/>
                          <a:ea typeface="Times New Roman"/>
                          <a:cs typeface="Times New Roman"/>
                          <a:sym typeface="Times New Roman"/>
                        </a:rPr>
                        <a:t>2</a:t>
                      </a:r>
                      <a:endParaRPr b="1" sz="14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0</a:t>
                      </a:r>
                      <a:endParaRPr sz="16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b="0" lang="en-US" sz="1600" u="none" cap="none" strike="noStrike">
                          <a:solidFill>
                            <a:srgbClr val="1C4587"/>
                          </a:solidFill>
                          <a:latin typeface="Times New Roman"/>
                          <a:ea typeface="Times New Roman"/>
                          <a:cs typeface="Times New Roman"/>
                          <a:sym typeface="Times New Roman"/>
                        </a:rPr>
                        <a:t>2</a:t>
                      </a:r>
                      <a:endParaRPr b="0" sz="1600" u="none" cap="none" strike="noStrike">
                        <a:solidFill>
                          <a:srgbClr val="1C4587"/>
                        </a:solidFill>
                        <a:latin typeface="Times New Roman"/>
                        <a:ea typeface="Times New Roman"/>
                        <a:cs typeface="Times New Roman"/>
                        <a:sym typeface="Times New Roman"/>
                      </a:endParaRPr>
                    </a:p>
                  </a:txBody>
                  <a:tcPr marT="0" marB="0" marR="51450" marL="51450" anchor="ctr">
                    <a:solidFill>
                      <a:srgbClr val="DDEAF6"/>
                    </a:solidFill>
                  </a:tcPr>
                </a:tc>
              </a:tr>
              <a:tr h="296725">
                <a:tc>
                  <a:txBody>
                    <a:bodyPr/>
                    <a:lstStyle/>
                    <a:p>
                      <a:pPr indent="0" lvl="0" marL="0" marR="0" rtl="0" algn="ct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Ясауи колледж і</a:t>
                      </a:r>
                      <a:endParaRPr sz="1600" u="none" cap="none" strike="noStrike">
                        <a:solidFill>
                          <a:srgbClr val="1C4587"/>
                        </a:solidFill>
                        <a:latin typeface="Times New Roman"/>
                        <a:ea typeface="Times New Roman"/>
                        <a:cs typeface="Times New Roman"/>
                        <a:sym typeface="Times New Roman"/>
                      </a:endParaRPr>
                    </a:p>
                  </a:txBody>
                  <a:tcPr marT="0" marB="0" marR="51450" marL="51450"/>
                </a:tc>
                <a:tc>
                  <a:txBody>
                    <a:bodyPr/>
                    <a:lstStyle/>
                    <a:p>
                      <a:pPr indent="0" lvl="0" marL="0" marR="0" rtl="0" algn="ctr">
                        <a:lnSpc>
                          <a:spcPct val="115000"/>
                        </a:lnSpc>
                        <a:spcBef>
                          <a:spcPts val="0"/>
                        </a:spcBef>
                        <a:spcAft>
                          <a:spcPts val="0"/>
                        </a:spcAft>
                        <a:buClr>
                          <a:srgbClr val="000000"/>
                        </a:buClr>
                        <a:buSzPts val="1300"/>
                        <a:buFont typeface="Arial"/>
                        <a:buNone/>
                      </a:pPr>
                      <a:r>
                        <a:rPr b="1" lang="en-US" sz="1600" u="none" cap="none" strike="noStrike">
                          <a:solidFill>
                            <a:srgbClr val="1C4587"/>
                          </a:solidFill>
                          <a:latin typeface="Times New Roman"/>
                          <a:ea typeface="Times New Roman"/>
                          <a:cs typeface="Times New Roman"/>
                          <a:sym typeface="Times New Roman"/>
                        </a:rPr>
                        <a:t>6</a:t>
                      </a:r>
                      <a:endParaRPr b="1" sz="14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5</a:t>
                      </a:r>
                      <a:endParaRPr sz="16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b="0" lang="en-US" sz="1600" u="none" cap="none" strike="noStrike">
                          <a:solidFill>
                            <a:srgbClr val="1C4587"/>
                          </a:solidFill>
                          <a:latin typeface="Times New Roman"/>
                          <a:ea typeface="Times New Roman"/>
                          <a:cs typeface="Times New Roman"/>
                          <a:sym typeface="Times New Roman"/>
                        </a:rPr>
                        <a:t>1</a:t>
                      </a:r>
                      <a:endParaRPr b="0" sz="1600" u="none" cap="none" strike="noStrike">
                        <a:solidFill>
                          <a:srgbClr val="1C4587"/>
                        </a:solidFill>
                        <a:latin typeface="Times New Roman"/>
                        <a:ea typeface="Times New Roman"/>
                        <a:cs typeface="Times New Roman"/>
                        <a:sym typeface="Times New Roman"/>
                      </a:endParaRPr>
                    </a:p>
                  </a:txBody>
                  <a:tcPr marT="0" marB="0" marR="51450" marL="51450" anchor="ctr">
                    <a:solidFill>
                      <a:srgbClr val="DDEAF6"/>
                    </a:solidFill>
                  </a:tcPr>
                </a:tc>
              </a:tr>
              <a:tr h="296725">
                <a:tc>
                  <a:txBody>
                    <a:bodyPr/>
                    <a:lstStyle/>
                    <a:p>
                      <a:pPr indent="0" lvl="0" marL="0" marR="0" rtl="0" algn="r">
                        <a:lnSpc>
                          <a:spcPct val="115000"/>
                        </a:lnSpc>
                        <a:spcBef>
                          <a:spcPts val="0"/>
                        </a:spcBef>
                        <a:spcAft>
                          <a:spcPts val="0"/>
                        </a:spcAft>
                        <a:buClr>
                          <a:srgbClr val="000000"/>
                        </a:buClr>
                        <a:buSzPts val="1200"/>
                        <a:buFont typeface="Arial"/>
                        <a:buNone/>
                      </a:pPr>
                      <a:r>
                        <a:rPr lang="en-US" sz="1600" u="none" cap="none" strike="noStrike">
                          <a:solidFill>
                            <a:srgbClr val="1C4587"/>
                          </a:solidFill>
                          <a:latin typeface="Times New Roman"/>
                          <a:ea typeface="Times New Roman"/>
                          <a:cs typeface="Times New Roman"/>
                          <a:sym typeface="Times New Roman"/>
                        </a:rPr>
                        <a:t>Жалпы:</a:t>
                      </a:r>
                      <a:endParaRPr sz="1600" u="none" cap="none" strike="noStrike">
                        <a:solidFill>
                          <a:srgbClr val="1C4587"/>
                        </a:solidFill>
                        <a:latin typeface="Times New Roman"/>
                        <a:ea typeface="Times New Roman"/>
                        <a:cs typeface="Times New Roman"/>
                        <a:sym typeface="Times New Roman"/>
                      </a:endParaRPr>
                    </a:p>
                  </a:txBody>
                  <a:tcPr marT="0" marB="0" marR="51450" marL="51450"/>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154</a:t>
                      </a:r>
                      <a:endParaRPr sz="14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91</a:t>
                      </a:r>
                      <a:endParaRPr sz="1400" u="none" cap="none" strike="noStrike">
                        <a:solidFill>
                          <a:srgbClr val="1C4587"/>
                        </a:solidFill>
                        <a:latin typeface="Times New Roman"/>
                        <a:ea typeface="Times New Roman"/>
                        <a:cs typeface="Times New Roman"/>
                        <a:sym typeface="Times New Roman"/>
                      </a:endParaRPr>
                    </a:p>
                  </a:txBody>
                  <a:tcPr marT="0" marB="0" marR="51450" marL="51450" anchor="ctr"/>
                </a:tc>
                <a:tc>
                  <a:txBody>
                    <a:bodyPr/>
                    <a:lstStyle/>
                    <a:p>
                      <a:pPr indent="0" lvl="0" marL="0" marR="0" rtl="0" algn="ctr">
                        <a:lnSpc>
                          <a:spcPct val="115000"/>
                        </a:lnSpc>
                        <a:spcBef>
                          <a:spcPts val="0"/>
                        </a:spcBef>
                        <a:spcAft>
                          <a:spcPts val="0"/>
                        </a:spcAft>
                        <a:buClr>
                          <a:srgbClr val="000000"/>
                        </a:buClr>
                        <a:buSzPts val="1300"/>
                        <a:buFont typeface="Arial"/>
                        <a:buNone/>
                      </a:pPr>
                      <a:r>
                        <a:rPr lang="en-US" sz="1600" u="none" cap="none" strike="noStrike">
                          <a:solidFill>
                            <a:srgbClr val="1C4587"/>
                          </a:solidFill>
                          <a:latin typeface="Times New Roman"/>
                          <a:ea typeface="Times New Roman"/>
                          <a:cs typeface="Times New Roman"/>
                          <a:sym typeface="Times New Roman"/>
                        </a:rPr>
                        <a:t>63</a:t>
                      </a:r>
                      <a:endParaRPr sz="1400" u="none" cap="none" strike="noStrike">
                        <a:solidFill>
                          <a:srgbClr val="1C4587"/>
                        </a:solidFill>
                        <a:latin typeface="Times New Roman"/>
                        <a:ea typeface="Times New Roman"/>
                        <a:cs typeface="Times New Roman"/>
                        <a:sym typeface="Times New Roman"/>
                      </a:endParaRPr>
                    </a:p>
                  </a:txBody>
                  <a:tcPr marT="0" marB="0" marR="51450" marL="51450" anchor="ctr"/>
                </a:tc>
              </a:tr>
            </a:tbl>
          </a:graphicData>
        </a:graphic>
      </p:graphicFrame>
      <p:graphicFrame>
        <p:nvGraphicFramePr>
          <p:cNvPr id="246" name="Google Shape;246;p13"/>
          <p:cNvGraphicFramePr/>
          <p:nvPr/>
        </p:nvGraphicFramePr>
        <p:xfrm>
          <a:off x="435429" y="3056121"/>
          <a:ext cx="11373394" cy="3449400"/>
        </p:xfrm>
        <a:graphic>
          <a:graphicData uri="http://schemas.openxmlformats.org/drawingml/2006/chart">
            <c:chart r:id="rId4"/>
          </a:graphicData>
        </a:graphic>
      </p:graphicFrame>
      <p:sp>
        <p:nvSpPr>
          <p:cNvPr id="247" name="Google Shape;24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0"/>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10"/>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chemeClr val="accent1"/>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Times New Roman"/>
                <a:ea typeface="Times New Roman"/>
                <a:cs typeface="Times New Roman"/>
                <a:sym typeface="Times New Roman"/>
              </a:rPr>
              <a:t>Аудиторлық жұмыс топтарының нәтижелері / </a:t>
            </a:r>
            <a:r>
              <a:rPr b="1" i="0" lang="en-US" sz="1800" u="none" cap="none" strike="noStrike">
                <a:solidFill>
                  <a:srgbClr val="FF0000"/>
                </a:solidFill>
                <a:latin typeface="Times New Roman"/>
                <a:ea typeface="Times New Roman"/>
                <a:cs typeface="Times New Roman"/>
                <a:sym typeface="Times New Roman"/>
              </a:rPr>
              <a:t>Denetim çalışma gruplarının sonuçları</a:t>
            </a:r>
            <a:endParaRPr b="1" i="0" sz="1800" u="none" cap="none" strike="noStrike">
              <a:solidFill>
                <a:srgbClr val="FF0000"/>
              </a:solidFill>
              <a:latin typeface="Calibri"/>
              <a:ea typeface="Calibri"/>
              <a:cs typeface="Calibri"/>
              <a:sym typeface="Calibri"/>
            </a:endParaRPr>
          </a:p>
        </p:txBody>
      </p:sp>
      <p:sp>
        <p:nvSpPr>
          <p:cNvPr id="254" name="Google Shape;254;p10"/>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p10"/>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p10"/>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257" name="Google Shape;257;p10"/>
          <p:cNvGraphicFramePr/>
          <p:nvPr/>
        </p:nvGraphicFramePr>
        <p:xfrm>
          <a:off x="313267" y="571499"/>
          <a:ext cx="3000000" cy="3000000"/>
        </p:xfrm>
        <a:graphic>
          <a:graphicData uri="http://schemas.openxmlformats.org/drawingml/2006/table">
            <a:tbl>
              <a:tblPr bandCol="1" bandRow="1" firstCol="1" firstRow="1" lastCol="1" lastRow="1">
                <a:noFill/>
                <a:tableStyleId>{3FD91E26-4ACB-462B-89EC-897EBAB4B7BB}</a:tableStyleId>
              </a:tblPr>
              <a:tblGrid>
                <a:gridCol w="474125"/>
                <a:gridCol w="3282975"/>
                <a:gridCol w="544225"/>
                <a:gridCol w="458300"/>
                <a:gridCol w="544225"/>
              </a:tblGrid>
              <a:tr h="188125">
                <a:tc>
                  <a:txBody>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solidFill>
                            <a:srgbClr val="002060"/>
                          </a:solidFill>
                        </a:rPr>
                        <a:t>Р/с</a:t>
                      </a:r>
                      <a:endParaRPr b="1" sz="1000" u="none" cap="none" strike="noStrike">
                        <a:solidFill>
                          <a:srgbClr val="002060"/>
                        </a:solidFill>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solidFill>
                            <a:srgbClr val="002060"/>
                          </a:solidFill>
                        </a:rPr>
                        <a:t>Аудитке түсетін тұлға, құрылымдар №1 топ</a:t>
                      </a:r>
                      <a:endParaRPr sz="1000" u="none" cap="none" strike="noStrike">
                        <a:solidFill>
                          <a:srgbClr val="002060"/>
                        </a:solidFill>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solidFill>
                            <a:srgbClr val="002060"/>
                          </a:solidFill>
                        </a:rPr>
                        <a:t>Жалпы </a:t>
                      </a:r>
                      <a:endParaRPr sz="1000" u="none" cap="none" strike="noStrike">
                        <a:solidFill>
                          <a:srgbClr val="002060"/>
                        </a:solidFill>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solidFill>
                            <a:srgbClr val="002060"/>
                          </a:solidFill>
                        </a:rPr>
                        <a:t>Елеулі </a:t>
                      </a:r>
                      <a:endParaRPr sz="1000" u="none" cap="none" strike="noStrike">
                        <a:solidFill>
                          <a:srgbClr val="002060"/>
                        </a:solidFill>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solidFill>
                            <a:srgbClr val="002060"/>
                          </a:solidFill>
                        </a:rPr>
                        <a:t>Елеусіз</a:t>
                      </a:r>
                      <a:endParaRPr b="1" sz="1000" u="none" cap="none" strike="noStrike">
                        <a:solidFill>
                          <a:srgbClr val="002060"/>
                        </a:solidFill>
                      </a:endParaRPr>
                    </a:p>
                  </a:txBody>
                  <a:tcPr marT="0" marB="0" marR="34075" marL="34075" anchor="ct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1 </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Экономика басқару және құқық факульт</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Құқықтану кафедрасы</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6680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Халықаралық қатынастар кафедрасы</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4</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Менеджмент және туризм кафедрасы</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74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5</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Филология факультеті</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275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6</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Түрік филология кафедрасы</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672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7</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Ағылшын филологиясы және аударма ісі кафедрасы</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8</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Орыс тілі және әдебиеті кафедрасы</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9</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Дайындық орталығы</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10</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Ағылшын тілі бөлімі</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11</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Түрік тілі бөлімі</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12</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Қазақ, орыс тілідері бөлімі</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13</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Инженерия факультеті</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14</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Компьютерлік инженерия кафедрасы</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15</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Электр инженериясы кафедрасы</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16</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Физика кафедрасы</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17</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Математика кафедрасы </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gridSpan="2">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solidFill>
                            <a:srgbClr val="002060"/>
                          </a:solidFill>
                        </a:rPr>
                        <a:t>Академиялық құрылымдар бойынша жалпы</a:t>
                      </a:r>
                      <a:endParaRPr sz="1000" u="none" cap="none" strike="noStrike">
                        <a:solidFill>
                          <a:srgbClr val="002060"/>
                        </a:solidFill>
                        <a:latin typeface="Calibri"/>
                        <a:ea typeface="Calibri"/>
                        <a:cs typeface="Calibri"/>
                        <a:sym typeface="Calibri"/>
                      </a:endParaRPr>
                    </a:p>
                  </a:txBody>
                  <a:tcPr marT="0" marB="0" marR="34075" marL="34075" anchor="ctr"/>
                </a:tc>
                <a:tc hMerge="1"/>
                <a:tc>
                  <a:txBody>
                    <a:bodyPr/>
                    <a:lstStyle/>
                    <a:p>
                      <a:pPr indent="0" lvl="0" marL="0" marR="0" rtl="0" algn="ctr">
                        <a:lnSpc>
                          <a:spcPct val="115000"/>
                        </a:lnSpc>
                        <a:spcBef>
                          <a:spcPts val="0"/>
                        </a:spcBef>
                        <a:spcAft>
                          <a:spcPts val="0"/>
                        </a:spcAft>
                        <a:buClr>
                          <a:srgbClr val="000000"/>
                        </a:buClr>
                        <a:buSzPts val="700"/>
                        <a:buFont typeface="Arial"/>
                        <a:buNone/>
                      </a:pPr>
                      <a:r>
                        <a:rPr lang="en-US" sz="1000" u="none" cap="none" strike="noStrike">
                          <a:solidFill>
                            <a:srgbClr val="002060"/>
                          </a:solidFill>
                        </a:rPr>
                        <a:t>1</a:t>
                      </a:r>
                      <a:endParaRPr sz="1000" u="none" cap="none" strike="noStrike">
                        <a:solidFill>
                          <a:srgbClr val="002060"/>
                        </a:solidFill>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1000" u="none" cap="none" strike="noStrike">
                          <a:solidFill>
                            <a:srgbClr val="002060"/>
                          </a:solidFill>
                        </a:rPr>
                        <a:t>-</a:t>
                      </a:r>
                      <a:endParaRPr sz="1000" u="none" cap="none" strike="noStrike">
                        <a:solidFill>
                          <a:srgbClr val="002060"/>
                        </a:solidFill>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1000" u="none" cap="none" strike="noStrike">
                          <a:solidFill>
                            <a:srgbClr val="002060"/>
                          </a:solidFill>
                        </a:rPr>
                        <a:t>1</a:t>
                      </a:r>
                      <a:endParaRPr sz="1000" u="none" cap="none" strike="noStrike">
                        <a:solidFill>
                          <a:srgbClr val="002060"/>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18</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Симуляциялық орталық</a:t>
                      </a:r>
                      <a:endParaRPr sz="700" u="none" cap="none" strike="noStrike">
                        <a:latin typeface="Calibri"/>
                        <a:ea typeface="Calibri"/>
                        <a:cs typeface="Calibri"/>
                        <a:sym typeface="Calibri"/>
                      </a:endParaRPr>
                    </a:p>
                  </a:txBody>
                  <a:tcPr marT="0" marB="0" marR="34075" marL="34075"/>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19</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Академиялық департамент</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20</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Оқу жұмысын ұйымдастыру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21</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Әдістемелік жұмысты ұйымдастыру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22</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Біліктілікті арттыру орталығы</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23</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Тіркеуші офисі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24</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Студенттерге қызмет көрсету орталығы </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25</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Кәсіби бағдар және маркетинг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26</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Жоғары білімнен кейінгі оқу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27</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Қаржы департаменті </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28</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Жоспарлау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29</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Бухгалтерия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30</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«Yassawi» академиялық үстемдік орталығы</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31</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Даму және үйлестіру департаменті </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32</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Халықаралық байланыстар департаменті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33</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Виза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34</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Халықаралық офисі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35</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Ғылым департаменті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36</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Ғылыми зерттеулер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37</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Ғылыми басылымдар бөлімі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501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38</a:t>
                      </a:r>
                      <a:endParaRPr sz="700" u="none" cap="none" strike="noStrike">
                        <a:solidFill>
                          <a:schemeClr val="dk1"/>
                        </a:solidFill>
                        <a:latin typeface="Calibri"/>
                        <a:ea typeface="Calibri"/>
                        <a:cs typeface="Calibri"/>
                        <a:sym typeface="Calibri"/>
                      </a:endParaRPr>
                    </a:p>
                  </a:txBody>
                  <a:tcPr marT="0" marB="0" marR="34075" marL="34075" anchor="ct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t>Коммерцияландыру офисі</a:t>
                      </a:r>
                      <a:endParaRPr sz="700" u="none" cap="none" strike="noStrike">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34075" marL="34075"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34075" marL="34075" anchor="ctr">
                    <a:solidFill>
                      <a:srgbClr val="BBD6EE"/>
                    </a:solidFill>
                  </a:tcPr>
                </a:tc>
              </a:tr>
              <a:tr h="169600">
                <a:tc gridSpan="2">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060"/>
                          </a:solidFill>
                        </a:rPr>
                        <a:t>Академиялық емес құрылымдар жалпы </a:t>
                      </a:r>
                      <a:endParaRPr b="1" sz="1000" u="none" cap="none" strike="noStrike">
                        <a:solidFill>
                          <a:srgbClr val="002060"/>
                        </a:solidFill>
                        <a:latin typeface="Times New Roman"/>
                        <a:ea typeface="Times New Roman"/>
                        <a:cs typeface="Times New Roman"/>
                        <a:sym typeface="Times New Roman"/>
                      </a:endParaRPr>
                    </a:p>
                  </a:txBody>
                  <a:tcPr marT="0" marB="0" marR="34075" marL="34075" anchor="ctr"/>
                </a:tc>
                <a:tc hMerge="1"/>
                <a:tc>
                  <a:txBody>
                    <a:bodyPr/>
                    <a:lstStyle/>
                    <a:p>
                      <a:pPr indent="0" lvl="0" marL="0" marR="0" rtl="0" algn="ctr">
                        <a:lnSpc>
                          <a:spcPct val="115000"/>
                        </a:lnSpc>
                        <a:spcBef>
                          <a:spcPts val="0"/>
                        </a:spcBef>
                        <a:spcAft>
                          <a:spcPts val="0"/>
                        </a:spcAft>
                        <a:buClr>
                          <a:srgbClr val="000000"/>
                        </a:buClr>
                        <a:buSzPts val="700"/>
                        <a:buFont typeface="Arial"/>
                        <a:buNone/>
                      </a:pPr>
                      <a:r>
                        <a:rPr lang="en-US" sz="1000" u="none" cap="none" strike="noStrike">
                          <a:solidFill>
                            <a:srgbClr val="002060"/>
                          </a:solidFill>
                        </a:rPr>
                        <a:t>6</a:t>
                      </a:r>
                      <a:endParaRPr sz="1000" u="none" cap="none" strike="noStrike">
                        <a:solidFill>
                          <a:srgbClr val="002060"/>
                        </a:solidFill>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1000" u="none" cap="none" strike="noStrike">
                          <a:solidFill>
                            <a:srgbClr val="002060"/>
                          </a:solidFill>
                        </a:rPr>
                        <a:t>6</a:t>
                      </a:r>
                      <a:endParaRPr sz="1000" u="none" cap="none" strike="noStrike">
                        <a:solidFill>
                          <a:srgbClr val="002060"/>
                        </a:solidFill>
                        <a:latin typeface="Calibri"/>
                        <a:ea typeface="Calibri"/>
                        <a:cs typeface="Calibri"/>
                        <a:sym typeface="Calibri"/>
                      </a:endParaRPr>
                    </a:p>
                  </a:txBody>
                  <a:tcPr marT="0" marB="0" marR="34075" marL="34075"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rgbClr val="FF0000"/>
                          </a:solidFill>
                        </a:rPr>
                        <a:t>-</a:t>
                      </a:r>
                      <a:endParaRPr sz="700" u="none" cap="none" strike="noStrike">
                        <a:solidFill>
                          <a:srgbClr val="FF0000"/>
                        </a:solidFill>
                        <a:latin typeface="Calibri"/>
                        <a:ea typeface="Calibri"/>
                        <a:cs typeface="Calibri"/>
                        <a:sym typeface="Calibri"/>
                      </a:endParaRPr>
                    </a:p>
                  </a:txBody>
                  <a:tcPr marT="0" marB="0" marR="34075" marL="34075" anchor="ctr"/>
                </a:tc>
              </a:tr>
            </a:tbl>
          </a:graphicData>
        </a:graphic>
      </p:graphicFrame>
      <p:graphicFrame>
        <p:nvGraphicFramePr>
          <p:cNvPr id="258" name="Google Shape;258;p10"/>
          <p:cNvGraphicFramePr/>
          <p:nvPr/>
        </p:nvGraphicFramePr>
        <p:xfrm>
          <a:off x="6389229" y="555609"/>
          <a:ext cx="3000000" cy="3000000"/>
        </p:xfrm>
        <a:graphic>
          <a:graphicData uri="http://schemas.openxmlformats.org/drawingml/2006/table">
            <a:tbl>
              <a:tblPr bandCol="1" bandRow="1" firstCol="1" firstRow="1" lastCol="1" lastRow="1">
                <a:noFill/>
                <a:tableStyleId>{3FD91E26-4ACB-462B-89EC-897EBAB4B7BB}</a:tableStyleId>
              </a:tblPr>
              <a:tblGrid>
                <a:gridCol w="341200"/>
                <a:gridCol w="3219450"/>
                <a:gridCol w="454550"/>
                <a:gridCol w="454550"/>
                <a:gridCol w="825025"/>
              </a:tblGrid>
              <a:tr h="29795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060"/>
                          </a:solidFill>
                        </a:rPr>
                        <a:t>Р/с</a:t>
                      </a:r>
                      <a:endParaRPr b="1" sz="1000" u="none" cap="none" strike="noStrike">
                        <a:solidFill>
                          <a:srgbClr val="002060"/>
                        </a:solidFill>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Аудитке түскен тұлға, құрылымдар №2 топ</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Жалпы </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Елеулі </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060"/>
                          </a:solidFill>
                        </a:rPr>
                        <a:t>Елеусіз</a:t>
                      </a:r>
                      <a:endParaRPr b="1" sz="1000" u="none" cap="none" strike="noStrike">
                        <a:solidFill>
                          <a:srgbClr val="002060"/>
                        </a:solidFill>
                        <a:latin typeface="Times New Roman"/>
                        <a:ea typeface="Times New Roman"/>
                        <a:cs typeface="Times New Roman"/>
                        <a:sym typeface="Times New Roman"/>
                      </a:endParaRPr>
                    </a:p>
                  </a:txBody>
                  <a:tcPr marT="0" marB="0" marR="17750" marL="17750" anchor="ct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Спорт және өнер факультеті</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Бейнелеу өнері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Орындаушылық өнер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4</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Теология факультеті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5</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Теология кафедрасы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5</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4</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6</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Дінтану кафедрасы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7</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ЖОО кейінгі медициналық білім беру факультеті </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8</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Педиатрия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9</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Акушерлік-гинеология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10</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Жалпы дәрігерлік практика №2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latin typeface="Times New Roman"/>
                          <a:ea typeface="Times New Roman"/>
                          <a:cs typeface="Times New Roman"/>
                          <a:sym typeface="Times New Roman"/>
                        </a:rPr>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Арнайы хирургиялық пәндер кафедрасы </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Жалпы дәрігерлік практика №1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13</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Жұқпалы аурулар және фтизиатрия кафедрасы </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14</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Хирургия, анестезиология және реанимация кафедрасы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15</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Ішкі аурулар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16</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Неврология, психиатрия және наркология кафедрасы</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1347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17</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Профилактикалық медицина және стоматологиялық пәндер кафедрасы </a:t>
                      </a:r>
                      <a:endParaRPr sz="700" u="none" cap="none" strike="noStrike">
                        <a:latin typeface="Times New Roman"/>
                        <a:ea typeface="Times New Roman"/>
                        <a:cs typeface="Times New Roman"/>
                        <a:sym typeface="Times New Roman"/>
                      </a:endParaRPr>
                    </a:p>
                  </a:txBody>
                  <a:tcPr marT="0" marB="0" marR="17750" marL="177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gridSpan="2">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Академиялық құрылымдар бойынша жалпы </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tc>
                <a:tc hMerge="1"/>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27</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15</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12</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18</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Заң бөлімі </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19</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Адам ресурстарын басқару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20</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Кеңсе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Архив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Жастар саясаты департаменті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23</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Жастар орталығы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21530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24</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Әлеуметтік -мәдени іс-шараларды үйлестіру және психологиялық қызмет көрсету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5</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25</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Спорттық сауықтыру орталығы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26</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 «АИ» дәрігерлік амбулаториясы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27</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Техникалық және автоматикалық қызмет көрсету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28</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Көгалдандыру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29</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Ботаникалық бақ</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30</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Шаруашылық департаменті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Электр энергиясымен қамтамсыз ету басқармасы</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Комуналдық қызмет көрсету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33</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Құрылыс және жөндеу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34</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Ақпараттық технология департаменті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35</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Сатып алу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36</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Ішкі қауіпсіздік департаменті </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37</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Лингвистикалық орталық</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932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38</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Кентау институты кампусының директоры,  шаруашылық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p>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endParaRPr>
                    </a:p>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endParaRPr>
                    </a:p>
                  </a:txBody>
                  <a:tcPr marT="0" marB="0" marR="17750" marL="17750" anchor="ctr">
                    <a:solidFill>
                      <a:srgbClr val="BBD6EE"/>
                    </a:solidFill>
                  </a:tcPr>
                </a:tc>
              </a:tr>
              <a:tr h="860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39</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Жатақхана (тәрбие бөлімі)</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4402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40</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Ақпараттық технология (Ақпараттық ресурстар) бөлімі, кітапхана</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1076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latin typeface="Times New Roman"/>
                          <a:ea typeface="Times New Roman"/>
                          <a:cs typeface="Times New Roman"/>
                          <a:sym typeface="Times New Roman"/>
                        </a:rPr>
                        <a:t>41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Бухгалтерия</a:t>
                      </a:r>
                      <a:endParaRPr sz="700" u="none" cap="none" strike="noStrike">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Times New Roman"/>
                        <a:ea typeface="Times New Roman"/>
                        <a:cs typeface="Times New Roman"/>
                        <a:sym typeface="Times New Roman"/>
                      </a:endParaRPr>
                    </a:p>
                  </a:txBody>
                  <a:tcPr marT="0" marB="0" marR="17750" marL="177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Times New Roman"/>
                        <a:ea typeface="Times New Roman"/>
                        <a:cs typeface="Times New Roman"/>
                        <a:sym typeface="Times New Roman"/>
                      </a:endParaRPr>
                    </a:p>
                  </a:txBody>
                  <a:tcPr marT="0" marB="0" marR="17750" marL="177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Times New Roman"/>
                        <a:ea typeface="Times New Roman"/>
                        <a:cs typeface="Times New Roman"/>
                        <a:sym typeface="Times New Roman"/>
                      </a:endParaRPr>
                    </a:p>
                  </a:txBody>
                  <a:tcPr marT="0" marB="0" marR="17750" marL="17750" anchor="ctr">
                    <a:solidFill>
                      <a:srgbClr val="BBD6EE"/>
                    </a:solidFill>
                  </a:tcPr>
                </a:tc>
              </a:tr>
              <a:tr h="72750">
                <a:tc gridSpan="2">
                  <a:txBody>
                    <a:bodyPr/>
                    <a:lstStyle/>
                    <a:p>
                      <a:pPr indent="0" lvl="0" marL="0" marR="0" rtl="0" algn="ctr">
                        <a:lnSpc>
                          <a:spcPct val="100000"/>
                        </a:lnSpc>
                        <a:spcBef>
                          <a:spcPts val="0"/>
                        </a:spcBef>
                        <a:spcAft>
                          <a:spcPts val="0"/>
                        </a:spcAft>
                        <a:buClr>
                          <a:srgbClr val="000000"/>
                        </a:buClr>
                        <a:buSzPts val="1050"/>
                        <a:buFont typeface="Arial"/>
                        <a:buNone/>
                      </a:pPr>
                      <a:r>
                        <a:rPr b="1" lang="en-US" sz="1000" u="none" cap="none" strike="noStrike">
                          <a:solidFill>
                            <a:srgbClr val="002060"/>
                          </a:solidFill>
                        </a:rPr>
                        <a:t>Академиялық емес құрылымдар жалпы </a:t>
                      </a:r>
                      <a:endParaRPr b="1" sz="1000" u="none" cap="none" strike="noStrike">
                        <a:solidFill>
                          <a:srgbClr val="002060"/>
                        </a:solidFill>
                        <a:latin typeface="Times New Roman"/>
                        <a:ea typeface="Times New Roman"/>
                        <a:cs typeface="Times New Roman"/>
                        <a:sym typeface="Times New Roman"/>
                      </a:endParaRPr>
                    </a:p>
                  </a:txBody>
                  <a:tcPr marT="0" marB="0" marR="17750" marL="17750" anchor="ctr"/>
                </a:tc>
                <a:tc hMerge="1"/>
                <a:tc>
                  <a:txBody>
                    <a:bodyPr/>
                    <a:lstStyle/>
                    <a:p>
                      <a:pPr indent="0" lvl="0" marL="0" marR="0" rtl="0" algn="ctr">
                        <a:lnSpc>
                          <a:spcPct val="100000"/>
                        </a:lnSpc>
                        <a:spcBef>
                          <a:spcPts val="0"/>
                        </a:spcBef>
                        <a:spcAft>
                          <a:spcPts val="0"/>
                        </a:spcAft>
                        <a:buClr>
                          <a:srgbClr val="000000"/>
                        </a:buClr>
                        <a:buSzPts val="1050"/>
                        <a:buFont typeface="Arial"/>
                        <a:buNone/>
                      </a:pPr>
                      <a:r>
                        <a:rPr lang="en-US" sz="1000" u="none" cap="none" strike="noStrike">
                          <a:solidFill>
                            <a:srgbClr val="002060"/>
                          </a:solidFill>
                        </a:rPr>
                        <a:t>34</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1050"/>
                        <a:buFont typeface="Arial"/>
                        <a:buNone/>
                      </a:pPr>
                      <a:r>
                        <a:rPr lang="en-US" sz="1000" u="none" cap="none" strike="noStrike">
                          <a:solidFill>
                            <a:srgbClr val="002060"/>
                          </a:solidFill>
                        </a:rPr>
                        <a:t>15</a:t>
                      </a:r>
                      <a:endParaRPr sz="1000" u="none" cap="none" strike="noStrike">
                        <a:solidFill>
                          <a:srgbClr val="002060"/>
                        </a:solidFill>
                        <a:latin typeface="Times New Roman"/>
                        <a:ea typeface="Times New Roman"/>
                        <a:cs typeface="Times New Roman"/>
                        <a:sym typeface="Times New Roman"/>
                      </a:endParaRPr>
                    </a:p>
                  </a:txBody>
                  <a:tcPr marT="0" marB="0" marR="17750" marL="17750" anchor="ctr"/>
                </a:tc>
                <a:tc>
                  <a:txBody>
                    <a:bodyPr/>
                    <a:lstStyle/>
                    <a:p>
                      <a:pPr indent="0" lvl="0" marL="0" marR="0" rtl="0" algn="ctr">
                        <a:lnSpc>
                          <a:spcPct val="100000"/>
                        </a:lnSpc>
                        <a:spcBef>
                          <a:spcPts val="0"/>
                        </a:spcBef>
                        <a:spcAft>
                          <a:spcPts val="0"/>
                        </a:spcAft>
                        <a:buClr>
                          <a:srgbClr val="000000"/>
                        </a:buClr>
                        <a:buSzPts val="1050"/>
                        <a:buFont typeface="Arial"/>
                        <a:buNone/>
                      </a:pPr>
                      <a:r>
                        <a:rPr b="1" lang="en-US" sz="1000" u="none" cap="none" strike="noStrike">
                          <a:solidFill>
                            <a:srgbClr val="002060"/>
                          </a:solidFill>
                        </a:rPr>
                        <a:t>19</a:t>
                      </a:r>
                      <a:endParaRPr b="1" sz="1000" u="none" cap="none" strike="noStrike">
                        <a:solidFill>
                          <a:srgbClr val="002060"/>
                        </a:solidFill>
                        <a:latin typeface="Times New Roman"/>
                        <a:ea typeface="Times New Roman"/>
                        <a:cs typeface="Times New Roman"/>
                        <a:sym typeface="Times New Roman"/>
                      </a:endParaRPr>
                    </a:p>
                  </a:txBody>
                  <a:tcPr marT="0" marB="0" marR="17750" marL="17750" anchor="ctr"/>
                </a:tc>
              </a:tr>
            </a:tbl>
          </a:graphicData>
        </a:graphic>
      </p:graphicFrame>
      <p:sp>
        <p:nvSpPr>
          <p:cNvPr id="259" name="Google Shape;25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1"/>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5" name="Google Shape;265;p11"/>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Аудиторлық жұмыс топтарының нәтижелері/ Denetim çalışma gruplarının sonuçları</a:t>
            </a:r>
            <a:endParaRPr b="1" i="0" sz="1800" u="none" cap="none" strike="noStrike">
              <a:solidFill>
                <a:schemeClr val="lt1"/>
              </a:solidFill>
              <a:latin typeface="Calibri"/>
              <a:ea typeface="Calibri"/>
              <a:cs typeface="Calibri"/>
              <a:sym typeface="Calibri"/>
            </a:endParaRPr>
          </a:p>
        </p:txBody>
      </p:sp>
      <p:sp>
        <p:nvSpPr>
          <p:cNvPr id="266" name="Google Shape;266;p11"/>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7" name="Google Shape;267;p11"/>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11"/>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269" name="Google Shape;269;p11"/>
          <p:cNvGraphicFramePr/>
          <p:nvPr/>
        </p:nvGraphicFramePr>
        <p:xfrm>
          <a:off x="1086082" y="554839"/>
          <a:ext cx="3000000" cy="3000000"/>
        </p:xfrm>
        <a:graphic>
          <a:graphicData uri="http://schemas.openxmlformats.org/drawingml/2006/table">
            <a:tbl>
              <a:tblPr bandCol="1" bandRow="1" firstCol="1" firstRow="1" lastCol="1" lastRow="1">
                <a:noFill/>
                <a:tableStyleId>{3FD91E26-4ACB-462B-89EC-897EBAB4B7BB}</a:tableStyleId>
              </a:tblPr>
              <a:tblGrid>
                <a:gridCol w="365800"/>
                <a:gridCol w="3086800"/>
                <a:gridCol w="457500"/>
                <a:gridCol w="408725"/>
                <a:gridCol w="506275"/>
              </a:tblGrid>
              <a:tr h="27405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060"/>
                          </a:solidFill>
                        </a:rPr>
                        <a:t>Р/с</a:t>
                      </a:r>
                      <a:endParaRPr b="1" sz="1000" u="none" cap="none" strike="noStrike">
                        <a:solidFill>
                          <a:srgbClr val="002060"/>
                        </a:solidFill>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Аудитке түскен тұлға, құрылымдар №3 топ</a:t>
                      </a:r>
                      <a:endParaRPr sz="1000" u="none" cap="none" strike="noStrike">
                        <a:solidFill>
                          <a:srgbClr val="002060"/>
                        </a:solidFill>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Жалпы </a:t>
                      </a:r>
                      <a:endParaRPr sz="1000" u="none" cap="none" strike="noStrike">
                        <a:solidFill>
                          <a:srgbClr val="002060"/>
                        </a:solidFill>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002060"/>
                          </a:solidFill>
                        </a:rPr>
                        <a:t>Елеулі </a:t>
                      </a:r>
                      <a:endParaRPr sz="1000" u="none" cap="none" strike="noStrike">
                        <a:solidFill>
                          <a:srgbClr val="002060"/>
                        </a:solidFill>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060"/>
                          </a:solidFill>
                        </a:rPr>
                        <a:t>Елеусіз</a:t>
                      </a:r>
                      <a:endParaRPr b="1" sz="1000" u="none" cap="none" strike="noStrike">
                        <a:solidFill>
                          <a:srgbClr val="002060"/>
                        </a:solidFill>
                      </a:endParaRPr>
                    </a:p>
                  </a:txBody>
                  <a:tcPr marT="0" marB="0" marR="16150" marL="16150" anchor="ctr"/>
                </a:tc>
              </a:tr>
              <a:tr h="15730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Әлеуметтік-гуманитарлық ғылымдар  факультеті</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598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Тарих кафедрасы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23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Мектепке дейінгі және бастауышта білім беру кафедрасы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3</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Журналистика кафедрасы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5</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Қоғамдық ғылымдар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6</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Педагогика және психология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Медицина факультеті</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3</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Акушерлік іс және гинекология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9</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Қазақ филологиясы кафедрасы   </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10</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Жалпы академиялық ағылшын тілі кафедрасы </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Педагогикалық шетел тілдері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Дене мәдениеті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228600" lvl="0" marL="228600" marR="0" rtl="0" algn="just">
                        <a:lnSpc>
                          <a:spcPct val="100000"/>
                        </a:lnSpc>
                        <a:spcBef>
                          <a:spcPts val="0"/>
                        </a:spcBef>
                        <a:spcAft>
                          <a:spcPts val="0"/>
                        </a:spcAft>
                        <a:buClr>
                          <a:srgbClr val="000000"/>
                        </a:buClr>
                        <a:buSzPts val="700"/>
                        <a:buFont typeface="Arial"/>
                        <a:buNone/>
                      </a:pPr>
                      <a:r>
                        <a:rPr lang="en-US" sz="700" u="none" cap="none" strike="noStrike"/>
                        <a:t>Педиатрия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23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Адам морфологиясы мен физиологиясы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rPr>
                        <a:t> 15</a:t>
                      </a:r>
                      <a:endParaRPr sz="700" u="none" cap="none" strike="noStrike">
                        <a:solidFill>
                          <a:schemeClr val="dk1"/>
                        </a:solidFill>
                        <a:latin typeface="Times New Roman"/>
                        <a:ea typeface="Times New Roman"/>
                        <a:cs typeface="Times New Roman"/>
                        <a:sym typeface="Times New Roman"/>
                      </a:endParaRPr>
                    </a:p>
                  </a:txBody>
                  <a:tcPr marT="0" marB="0" marR="16150" marL="16150" anchor="ctr"/>
                </a:tc>
                <a:tc>
                  <a:txBody>
                    <a:bodyPr/>
                    <a:lstStyle/>
                    <a:p>
                      <a:pPr indent="-228600" lvl="0" marL="228600" marR="0" rtl="0" algn="just">
                        <a:lnSpc>
                          <a:spcPct val="100000"/>
                        </a:lnSpc>
                        <a:spcBef>
                          <a:spcPts val="0"/>
                        </a:spcBef>
                        <a:spcAft>
                          <a:spcPts val="0"/>
                        </a:spcAft>
                        <a:buClr>
                          <a:srgbClr val="000000"/>
                        </a:buClr>
                        <a:buSzPts val="700"/>
                        <a:buFont typeface="Arial"/>
                        <a:buNone/>
                      </a:pPr>
                      <a:r>
                        <a:rPr lang="en-US" sz="700" u="none" cap="none" strike="noStrike"/>
                        <a:t>Зертханалық пәндер кафедрасы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rPr>
                        <a:t> 16</a:t>
                      </a:r>
                      <a:endParaRPr sz="700" u="none" cap="none" strike="noStrike">
                        <a:solidFill>
                          <a:schemeClr val="dk1"/>
                        </a:solidFill>
                        <a:latin typeface="Times New Roman"/>
                        <a:ea typeface="Times New Roman"/>
                        <a:cs typeface="Times New Roman"/>
                        <a:sym typeface="Times New Roman"/>
                      </a:endParaRPr>
                    </a:p>
                  </a:txBody>
                  <a:tcPr marT="0" marB="0" marR="16150" marL="161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Экономика, қаржы және есеп кафедрасы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06525">
                <a:tc gridSpan="2">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Академиялық құрылымдар бойынша жалпы </a:t>
                      </a:r>
                      <a:endParaRPr b="1" i="0" sz="1000" u="none" cap="none" strike="noStrike">
                        <a:solidFill>
                          <a:schemeClr val="dk1"/>
                        </a:solidFill>
                        <a:latin typeface="Calibri"/>
                        <a:ea typeface="Calibri"/>
                        <a:cs typeface="Calibri"/>
                        <a:sym typeface="Calibri"/>
                      </a:endParaRPr>
                    </a:p>
                  </a:txBody>
                  <a:tcPr marT="0" marB="0" marR="16150" marL="16150" anchor="ctr"/>
                </a:tc>
                <a:tc hMerge="1"/>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28</a:t>
                      </a:r>
                      <a:endParaRPr b="1" i="0" sz="1000" u="none" cap="none" strike="noStrike">
                        <a:solidFill>
                          <a:schemeClr val="dk1"/>
                        </a:solidFill>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15</a:t>
                      </a:r>
                      <a:endParaRPr b="1" i="0" sz="10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13</a:t>
                      </a:r>
                      <a:endParaRPr b="1" i="0" sz="10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2250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Бас оқу ғимараты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№2 оқу ғимараты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19</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№3 оқу ғимараты</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20</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Студенттік асхана</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«Ясауитану» ҒЗИ </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«Түркология» ҒЗИ</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21305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Диссертациялық кеңестер</a:t>
                      </a:r>
                      <a:endParaRPr sz="700" u="none" cap="none" strike="noStrike"/>
                    </a:p>
                    <a:p>
                      <a:pPr indent="0" lvl="0" marL="0" marR="0" rtl="0" algn="just">
                        <a:lnSpc>
                          <a:spcPct val="100000"/>
                        </a:lnSpc>
                        <a:spcBef>
                          <a:spcPts val="0"/>
                        </a:spcBef>
                        <a:spcAft>
                          <a:spcPts val="0"/>
                        </a:spcAft>
                        <a:buClr>
                          <a:srgbClr val="000000"/>
                        </a:buClr>
                        <a:buSzPts val="700"/>
                        <a:buFont typeface="Arial"/>
                        <a:buNone/>
                      </a:pPr>
                      <a:r>
                        <a:rPr lang="en-US" sz="700" u="none" cap="none" strike="noStrike"/>
                        <a:t>Зерттеулер бойынша этикалық комиссия</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«Жаратылыстану» ҒЗИ, «Медицина» ҒЗИ </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25</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Қазыбек би көшесіндегі оқу ғимараты №4</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26</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Қазыбек би көшесіндегі оқу ғимараты №6</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Автокөлік бөлімі, Виварий</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№6 жатақхана</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29</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«Экология» ҒЗИ</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4</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30</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Тәуке хан көшесіндегі оқу ғимараты № 7</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Тәуке хан көшесіндегі оқу ғимараты  №8</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№3 жатақхана</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Шымкент кампусы (Әкімшілік бөлімі) </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Студенттерге қызмет көрсету орталығы</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35</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Оқу үрдісін ұйымдастыру бөлімі</a:t>
                      </a:r>
                      <a:endParaRPr sz="700" u="none" cap="none" strike="noStrike">
                        <a:latin typeface="Calibri"/>
                        <a:ea typeface="Calibri"/>
                        <a:cs typeface="Calibri"/>
                        <a:sym typeface="Calibri"/>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21305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36</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Тіркеуші-офис, Білім алушының қозғалысын және құжат айналымын есепке алу</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Бухгалтерия</a:t>
                      </a:r>
                      <a:endParaRPr sz="700" u="none" cap="none" strike="noStrike">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2250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Персоналды басқару, құжат айналымы СМЖ секторы</a:t>
                      </a:r>
                      <a:endParaRPr sz="700" u="none" cap="none" strike="noStrike">
                        <a:latin typeface="Times New Roman"/>
                        <a:ea typeface="Times New Roman"/>
                        <a:cs typeface="Times New Roman"/>
                        <a:sym typeface="Times New Roman"/>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20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rPr>
                        <a:t>39 </a:t>
                      </a:r>
                      <a:endParaRPr sz="700" u="none" cap="none" strike="noStrike">
                        <a:solidFill>
                          <a:schemeClr val="dk1"/>
                        </a:solidFill>
                        <a:latin typeface="Times New Roman"/>
                        <a:ea typeface="Times New Roman"/>
                        <a:cs typeface="Times New Roman"/>
                        <a:sym typeface="Times New Roman"/>
                      </a:endParaRPr>
                    </a:p>
                  </a:txBody>
                  <a:tcPr marT="0" marB="0" marR="16150" marL="161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Жастар маманы, медицина бекеті</a:t>
                      </a:r>
                      <a:endParaRPr sz="700" u="none" cap="none" strike="noStrike">
                        <a:latin typeface="Times New Roman"/>
                        <a:ea typeface="Times New Roman"/>
                        <a:cs typeface="Times New Roman"/>
                        <a:sym typeface="Times New Roman"/>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4200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rPr>
                        <a:t> 40</a:t>
                      </a:r>
                      <a:endParaRPr sz="700" u="none" cap="none" strike="noStrike">
                        <a:solidFill>
                          <a:schemeClr val="dk1"/>
                        </a:solidFill>
                        <a:latin typeface="Times New Roman"/>
                        <a:ea typeface="Times New Roman"/>
                        <a:cs typeface="Times New Roman"/>
                        <a:sym typeface="Times New Roman"/>
                      </a:endParaRPr>
                    </a:p>
                  </a:txBody>
                  <a:tcPr marT="0" marB="0" marR="16150" marL="161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Кітапхана, Компьютерлік технология және тест орталығы</a:t>
                      </a:r>
                      <a:endParaRPr sz="700" u="none" cap="none" strike="noStrike">
                        <a:latin typeface="Times New Roman"/>
                        <a:ea typeface="Times New Roman"/>
                        <a:cs typeface="Times New Roman"/>
                        <a:sym typeface="Times New Roman"/>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0975">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rPr>
                        <a:t> 41</a:t>
                      </a:r>
                      <a:endParaRPr sz="700" u="none" cap="none" strike="noStrike">
                        <a:solidFill>
                          <a:schemeClr val="dk1"/>
                        </a:solidFill>
                        <a:latin typeface="Times New Roman"/>
                        <a:ea typeface="Times New Roman"/>
                        <a:cs typeface="Times New Roman"/>
                        <a:sym typeface="Times New Roman"/>
                      </a:endParaRPr>
                    </a:p>
                  </a:txBody>
                  <a:tcPr marT="0" marB="0" marR="16150" marL="16150" anchor="ctr"/>
                </a:tc>
                <a:tc>
                  <a:txBody>
                    <a:bodyPr/>
                    <a:lstStyle/>
                    <a:p>
                      <a:pPr indent="0" lvl="0" marL="0" marR="0" rtl="0" algn="just">
                        <a:lnSpc>
                          <a:spcPct val="100000"/>
                        </a:lnSpc>
                        <a:spcBef>
                          <a:spcPts val="0"/>
                        </a:spcBef>
                        <a:spcAft>
                          <a:spcPts val="0"/>
                        </a:spcAft>
                        <a:buClr>
                          <a:srgbClr val="000000"/>
                        </a:buClr>
                        <a:buSzPts val="700"/>
                        <a:buFont typeface="Arial"/>
                        <a:buNone/>
                      </a:pPr>
                      <a:r>
                        <a:rPr lang="en-US" sz="700" u="none" cap="none" strike="noStrike"/>
                        <a:t>Шаруашылық бөлім</a:t>
                      </a:r>
                      <a:endParaRPr sz="700" u="none" cap="none" strike="noStrike">
                        <a:latin typeface="Times New Roman"/>
                        <a:ea typeface="Times New Roman"/>
                        <a:cs typeface="Times New Roman"/>
                        <a:sym typeface="Times New Roman"/>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32050">
                <a:tc>
                  <a:txBody>
                    <a:bodyPr/>
                    <a:lstStyle/>
                    <a:p>
                      <a:pPr indent="0" lvl="0" marL="0" marR="0" rtl="0" algn="ctr">
                        <a:lnSpc>
                          <a:spcPct val="100000"/>
                        </a:lnSpc>
                        <a:spcBef>
                          <a:spcPts val="0"/>
                        </a:spcBef>
                        <a:spcAft>
                          <a:spcPts val="0"/>
                        </a:spcAft>
                        <a:buClr>
                          <a:schemeClr val="dk1"/>
                        </a:buClr>
                        <a:buSzPts val="700"/>
                        <a:buFont typeface="Calibri"/>
                        <a:buNone/>
                      </a:pPr>
                      <a:r>
                        <a:rPr lang="en-US" sz="700" u="none" cap="none" strike="noStrike">
                          <a:solidFill>
                            <a:schemeClr val="dk1"/>
                          </a:solidFill>
                        </a:rPr>
                        <a:t> 42</a:t>
                      </a:r>
                      <a:endParaRPr sz="700" u="none" cap="none" strike="noStrike">
                        <a:solidFill>
                          <a:schemeClr val="dk1"/>
                        </a:solidFill>
                        <a:latin typeface="Times New Roman"/>
                        <a:ea typeface="Times New Roman"/>
                        <a:cs typeface="Times New Roman"/>
                        <a:sym typeface="Times New Roman"/>
                      </a:endParaRPr>
                    </a:p>
                  </a:txBody>
                  <a:tcPr marT="0" marB="0" marR="16150" marL="16150" anchor="ct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Оқу ғимараты, Жатақхана</a:t>
                      </a:r>
                      <a:endParaRPr sz="700" u="none" cap="none" strike="noStrike">
                        <a:latin typeface="Times New Roman"/>
                        <a:ea typeface="Times New Roman"/>
                        <a:cs typeface="Times New Roman"/>
                        <a:sym typeface="Times New Roman"/>
                      </a:endParaRPr>
                    </a:p>
                  </a:txBody>
                  <a:tcPr marT="0" marB="0" marR="16150" marL="16150"/>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chemeClr val="accent1"/>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16150" marL="16150" anchor="ctr">
                    <a:solidFill>
                      <a:srgbClr val="BBD6EE"/>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16150" marL="16150" anchor="ctr">
                    <a:solidFill>
                      <a:srgbClr val="BBD6EE"/>
                    </a:solidFill>
                  </a:tcPr>
                </a:tc>
              </a:tr>
              <a:tr h="196550">
                <a:tc gridSpan="2">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Академиялық емес құрылымдар жалпы </a:t>
                      </a:r>
                      <a:endParaRPr b="1" i="0" sz="1000" u="none" cap="none" strike="noStrike">
                        <a:solidFill>
                          <a:schemeClr val="dk1"/>
                        </a:solidFill>
                        <a:latin typeface="Calibri"/>
                        <a:ea typeface="Calibri"/>
                        <a:cs typeface="Calibri"/>
                        <a:sym typeface="Calibri"/>
                      </a:endParaRPr>
                    </a:p>
                  </a:txBody>
                  <a:tcPr marT="0" marB="0" marR="16150" marL="16150" anchor="ctr"/>
                </a:tc>
                <a:tc hMerge="1"/>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18</a:t>
                      </a:r>
                      <a:endParaRPr b="1" i="0" sz="1000" u="none" cap="none" strike="noStrike">
                        <a:solidFill>
                          <a:schemeClr val="dk1"/>
                        </a:solidFill>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12</a:t>
                      </a:r>
                      <a:endParaRPr b="1" i="0" sz="1000" u="none" cap="none" strike="noStrike">
                        <a:solidFill>
                          <a:schemeClr val="dk1"/>
                        </a:solidFill>
                        <a:latin typeface="Calibri"/>
                        <a:ea typeface="Calibri"/>
                        <a:cs typeface="Calibri"/>
                        <a:sym typeface="Calibri"/>
                      </a:endParaRPr>
                    </a:p>
                  </a:txBody>
                  <a:tcPr marT="0" marB="0" marR="16150" marL="161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6</a:t>
                      </a:r>
                      <a:endParaRPr b="1" i="0" sz="1000" u="none" cap="none" strike="noStrike">
                        <a:solidFill>
                          <a:schemeClr val="dk1"/>
                        </a:solidFill>
                        <a:latin typeface="Calibri"/>
                        <a:ea typeface="Calibri"/>
                        <a:cs typeface="Calibri"/>
                        <a:sym typeface="Calibri"/>
                      </a:endParaRPr>
                    </a:p>
                  </a:txBody>
                  <a:tcPr marT="0" marB="0" marR="16150" marL="16150" anchor="ctr"/>
                </a:tc>
              </a:tr>
            </a:tbl>
          </a:graphicData>
        </a:graphic>
      </p:graphicFrame>
      <p:graphicFrame>
        <p:nvGraphicFramePr>
          <p:cNvPr id="270" name="Google Shape;270;p11"/>
          <p:cNvGraphicFramePr/>
          <p:nvPr/>
        </p:nvGraphicFramePr>
        <p:xfrm>
          <a:off x="6452120" y="555624"/>
          <a:ext cx="3000000" cy="3000000"/>
        </p:xfrm>
        <a:graphic>
          <a:graphicData uri="http://schemas.openxmlformats.org/drawingml/2006/table">
            <a:tbl>
              <a:tblPr bandCol="1" bandRow="1" firstCol="1" firstRow="1" lastCol="1" lastRow="1">
                <a:noFill/>
                <a:tableStyleId>{3FD91E26-4ACB-462B-89EC-897EBAB4B7BB}</a:tableStyleId>
              </a:tblPr>
              <a:tblGrid>
                <a:gridCol w="264800"/>
                <a:gridCol w="2995425"/>
                <a:gridCol w="549075"/>
                <a:gridCol w="441775"/>
                <a:gridCol w="529600"/>
              </a:tblGrid>
              <a:tr h="287875">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2060"/>
                          </a:solidFill>
                          <a:latin typeface="Calibri"/>
                          <a:ea typeface="Calibri"/>
                          <a:cs typeface="Calibri"/>
                          <a:sym typeface="Calibri"/>
                        </a:rPr>
                        <a:t>Р/с</a:t>
                      </a:r>
                      <a:endParaRPr b="1" i="0" sz="1000" u="none" cap="none" strike="noStrike">
                        <a:solidFill>
                          <a:srgbClr val="002060"/>
                        </a:solidFill>
                        <a:latin typeface="Calibri"/>
                        <a:ea typeface="Calibri"/>
                        <a:cs typeface="Calibri"/>
                        <a:sym typeface="Calibri"/>
                      </a:endParaRPr>
                    </a:p>
                  </a:txBody>
                  <a:tcPr marT="0" marB="0" marR="27950" marL="279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2060"/>
                          </a:solidFill>
                          <a:latin typeface="Calibri"/>
                          <a:ea typeface="Calibri"/>
                          <a:cs typeface="Calibri"/>
                          <a:sym typeface="Calibri"/>
                        </a:rPr>
                        <a:t>Аудитке түсетін тұлға, құрылымд</a:t>
                      </a:r>
                      <a:r>
                        <a:rPr lang="en-US" sz="1000" u="none" cap="none" strike="noStrike">
                          <a:solidFill>
                            <a:srgbClr val="002060"/>
                          </a:solidFill>
                        </a:rPr>
                        <a:t>ар </a:t>
                      </a:r>
                      <a:r>
                        <a:rPr b="1" i="0" lang="en-US" sz="1000" u="none" cap="none" strike="noStrike">
                          <a:solidFill>
                            <a:srgbClr val="002060"/>
                          </a:solidFill>
                          <a:latin typeface="Calibri"/>
                          <a:ea typeface="Calibri"/>
                          <a:cs typeface="Calibri"/>
                          <a:sym typeface="Calibri"/>
                        </a:rPr>
                        <a:t>№4 топ</a:t>
                      </a:r>
                      <a:endParaRPr b="1" i="0" sz="1000" u="none" cap="none" strike="noStrike">
                        <a:solidFill>
                          <a:srgbClr val="002060"/>
                        </a:solidFill>
                        <a:latin typeface="Calibri"/>
                        <a:ea typeface="Calibri"/>
                        <a:cs typeface="Calibri"/>
                        <a:sym typeface="Calibri"/>
                      </a:endParaRPr>
                    </a:p>
                  </a:txBody>
                  <a:tcPr marT="0" marB="0" marR="27950" marL="279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2060"/>
                          </a:solidFill>
                          <a:latin typeface="Calibri"/>
                          <a:ea typeface="Calibri"/>
                          <a:cs typeface="Calibri"/>
                          <a:sym typeface="Calibri"/>
                        </a:rPr>
                        <a:t>Жалпы </a:t>
                      </a:r>
                      <a:endParaRPr b="1" i="0" sz="1000" u="none" cap="none" strike="noStrike">
                        <a:solidFill>
                          <a:srgbClr val="002060"/>
                        </a:solidFill>
                        <a:latin typeface="Calibri"/>
                        <a:ea typeface="Calibri"/>
                        <a:cs typeface="Calibri"/>
                        <a:sym typeface="Calibri"/>
                      </a:endParaRPr>
                    </a:p>
                  </a:txBody>
                  <a:tcPr marT="0" marB="0" marR="27950" marL="279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2060"/>
                          </a:solidFill>
                          <a:latin typeface="Calibri"/>
                          <a:ea typeface="Calibri"/>
                          <a:cs typeface="Calibri"/>
                          <a:sym typeface="Calibri"/>
                        </a:rPr>
                        <a:t>Елеулі </a:t>
                      </a:r>
                      <a:endParaRPr b="1" i="0" sz="1000" u="none" cap="none" strike="noStrike">
                        <a:solidFill>
                          <a:srgbClr val="002060"/>
                        </a:solidFill>
                        <a:latin typeface="Calibri"/>
                        <a:ea typeface="Calibri"/>
                        <a:cs typeface="Calibri"/>
                        <a:sym typeface="Calibri"/>
                      </a:endParaRPr>
                    </a:p>
                  </a:txBody>
                  <a:tcPr marT="0" marB="0" marR="27950" marL="279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2060"/>
                          </a:solidFill>
                          <a:latin typeface="Calibri"/>
                          <a:ea typeface="Calibri"/>
                          <a:cs typeface="Calibri"/>
                          <a:sym typeface="Calibri"/>
                        </a:rPr>
                        <a:t>Елеусіз</a:t>
                      </a:r>
                      <a:endParaRPr b="1" i="0" sz="1000" u="none" cap="none" strike="noStrike">
                        <a:solidFill>
                          <a:srgbClr val="002060"/>
                        </a:solidFill>
                        <a:latin typeface="Calibri"/>
                        <a:ea typeface="Calibri"/>
                        <a:cs typeface="Calibri"/>
                        <a:sym typeface="Calibri"/>
                      </a:endParaRPr>
                    </a:p>
                  </a:txBody>
                  <a:tcPr marT="0" marB="0" marR="27950" marL="27950" anchor="ctr"/>
                </a:tc>
              </a:tr>
              <a:tr h="1434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Стоматология факультеті</a:t>
                      </a:r>
                      <a:endParaRPr sz="700" u="none" cap="none" strike="noStrike">
                        <a:latin typeface="Calibri"/>
                        <a:ea typeface="Calibri"/>
                        <a:cs typeface="Calibri"/>
                        <a:sym typeface="Calibri"/>
                      </a:endParaRPr>
                    </a:p>
                  </a:txBody>
                  <a:tcPr marT="0" marB="0" marR="27950" marL="27950"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437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Терапиялық және ортопедиялық стоматология кафедрасы</a:t>
                      </a:r>
                      <a:endParaRPr sz="700" u="none" cap="none" strike="noStrike">
                        <a:latin typeface="Calibri"/>
                        <a:ea typeface="Calibri"/>
                        <a:cs typeface="Calibri"/>
                        <a:sym typeface="Calibri"/>
                      </a:endParaRPr>
                    </a:p>
                  </a:txBody>
                  <a:tcPr marT="0" marB="0" marR="27950" marL="27950"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4225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Адам патологиясы кафедрасы</a:t>
                      </a:r>
                      <a:endParaRPr sz="700" u="none" cap="none" strike="noStrike">
                        <a:latin typeface="Calibri"/>
                        <a:ea typeface="Calibri"/>
                        <a:cs typeface="Calibri"/>
                        <a:sym typeface="Calibri"/>
                      </a:endParaRPr>
                    </a:p>
                  </a:txBody>
                  <a:tcPr marT="0" marB="0" marR="27950" marL="27950"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609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Хирургиялық және балалар жасындағы стоматология кафедрасы</a:t>
                      </a:r>
                      <a:endParaRPr sz="700" u="none" cap="none" strike="noStrike">
                        <a:latin typeface="Calibri"/>
                        <a:ea typeface="Calibri"/>
                        <a:cs typeface="Calibri"/>
                        <a:sym typeface="Calibri"/>
                      </a:endParaRPr>
                    </a:p>
                  </a:txBody>
                  <a:tcPr marT="0" marB="0" marR="27950" marL="27950"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350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5</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Жедел медициналық жәрдем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302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6</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Профилактикалық медицина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42650">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Жалпы хирургия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4</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Арнайы клиникалық пәндер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9</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Жаратылыстану факультеті</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5</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5</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10</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Биология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Экология және химия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Хирургиялық аурулар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728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Пропедевтика және ішкі аурулар кафедрасы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Дене тәрбиесі кафедрасы</a:t>
                      </a:r>
                      <a:endParaRPr sz="700" u="none" cap="none" strike="noStrike">
                        <a:latin typeface="Calibri"/>
                        <a:ea typeface="Calibri"/>
                        <a:cs typeface="Calibri"/>
                        <a:sym typeface="Calibri"/>
                      </a:endParaRPr>
                    </a:p>
                  </a:txBody>
                  <a:tcPr marT="0" marB="0" marR="27950" marL="27950" anchor="ct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gridSpan="2">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Академиялық құрылымдар бойынша жалпы</a:t>
                      </a:r>
                      <a:endParaRPr b="1" i="0" sz="1000" u="none" cap="none" strike="noStrike">
                        <a:solidFill>
                          <a:schemeClr val="dk1"/>
                        </a:solidFill>
                        <a:latin typeface="Calibri"/>
                        <a:ea typeface="Calibri"/>
                        <a:cs typeface="Calibri"/>
                        <a:sym typeface="Calibri"/>
                      </a:endParaRPr>
                    </a:p>
                  </a:txBody>
                  <a:tcPr marT="0" marB="0" marR="27950" marL="27950" anchor="ctr"/>
                </a:tc>
                <a:tc hMerge="1"/>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20</a:t>
                      </a:r>
                      <a:endParaRPr b="1" i="0" sz="1000" u="none" cap="none" strike="noStrike">
                        <a:solidFill>
                          <a:schemeClr val="dk1"/>
                        </a:solidFill>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12</a:t>
                      </a:r>
                      <a:endParaRPr b="1" i="0" sz="10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8</a:t>
                      </a:r>
                      <a:endParaRPr b="1" i="0" sz="10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16 </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Жатақханалар орталығы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Медиа және PR орталығы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4</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2</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604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Түлектер қауымдастығы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56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19</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Мәдениет орталығы</a:t>
                      </a:r>
                      <a:endParaRPr sz="700" u="none" cap="none" strike="noStrike"/>
                    </a:p>
                    <a:p>
                      <a:pPr indent="0" lvl="0" marL="0" marR="0" rtl="0" algn="l">
                        <a:lnSpc>
                          <a:spcPct val="115000"/>
                        </a:lnSpc>
                        <a:spcBef>
                          <a:spcPts val="0"/>
                        </a:spcBef>
                        <a:spcAft>
                          <a:spcPts val="0"/>
                        </a:spcAft>
                        <a:buClr>
                          <a:srgbClr val="000000"/>
                        </a:buClr>
                        <a:buSzPts val="700"/>
                        <a:buFont typeface="Arial"/>
                        <a:buNone/>
                      </a:pPr>
                      <a:r>
                        <a:rPr lang="en-US" sz="700" u="none" cap="none" strike="noStrike"/>
                        <a:t>Түркі халықтарының мәдениеті бөлімі</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56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20</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Мансапты дамыту және жұмыс берушілермен байланыс орталығы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Тұрақты даму ғылыми-зерттеу орталығы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Кітапхана</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 </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«Археология» ҒЗИ</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3</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«Яссы» қонақ үйі</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25</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№1 жатақхана (қыздар)</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26</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№2 жатақхана (ерлер)</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№5 жатақхана</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Аударма орталығы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29</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Ғылыми кадрларды даярлау және аттестаттау бөлімі</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30</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Орталық қойма</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31</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«Тұран» баспасы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56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32</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«Түркістан Ахмет Ясауи» кәсіби колледжі</a:t>
                      </a:r>
                      <a:endParaRPr sz="700" u="none" cap="none" strike="noStrike"/>
                    </a:p>
                    <a:p>
                      <a:pPr indent="0" lvl="0" marL="0" marR="0" rtl="0" algn="l">
                        <a:lnSpc>
                          <a:spcPct val="115000"/>
                        </a:lnSpc>
                        <a:spcBef>
                          <a:spcPts val="0"/>
                        </a:spcBef>
                        <a:spcAft>
                          <a:spcPts val="0"/>
                        </a:spcAft>
                        <a:buClr>
                          <a:srgbClr val="000000"/>
                        </a:buClr>
                        <a:buSzPts val="700"/>
                        <a:buFont typeface="Arial"/>
                        <a:buNone/>
                      </a:pPr>
                      <a:r>
                        <a:rPr lang="en-US" sz="700" u="none" cap="none" strike="noStrike"/>
                        <a:t>Директор, педагогикалық кеңес</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33</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Кадр бөлімі, Мұрағатшы</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1</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56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34</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Оқу жұмысы жөніндегі директор орынбасары. Оқу бөлімі. Әдіскер.</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56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35</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Оқу-өндірістік жұмысы жөніндегі директор орынбасары (Кәсіптік тәжірибе)</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36</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Шаруашылық бөлім. Есеп-қисап бөлімі.</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5607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37</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Тәрбие жұмысы жөніндегі директор орынбасары. Тәрбие бөлімі. Кітапхана.</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2</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128025">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 38</a:t>
                      </a:r>
                      <a:endParaRPr sz="7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t>Оқу бөлімшелері.</a:t>
                      </a:r>
                      <a:endParaRPr sz="700" u="none" cap="none" strike="noStrike">
                        <a:latin typeface="Calibri"/>
                        <a:ea typeface="Calibri"/>
                        <a:cs typeface="Calibri"/>
                        <a:sym typeface="Calibri"/>
                      </a:endParaRPr>
                    </a:p>
                  </a:txBody>
                  <a:tcPr marT="0" marB="0" marR="27950" marL="27950"/>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chemeClr val="accent1"/>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1</a:t>
                      </a:r>
                      <a:endParaRPr sz="700" u="none" cap="none" strike="noStrike">
                        <a:latin typeface="Calibri"/>
                        <a:ea typeface="Calibri"/>
                        <a:cs typeface="Calibri"/>
                        <a:sym typeface="Calibri"/>
                      </a:endParaRPr>
                    </a:p>
                  </a:txBody>
                  <a:tcPr marT="0" marB="0" marR="27950" marL="27950" anchor="ctr">
                    <a:solidFill>
                      <a:srgbClr val="BBD6EE"/>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solidFill>
                            <a:schemeClr val="dk1"/>
                          </a:solidFill>
                        </a:rPr>
                        <a:t>-</a:t>
                      </a:r>
                      <a:endParaRPr sz="700" u="none" cap="none" strike="noStrike">
                        <a:solidFill>
                          <a:schemeClr val="dk1"/>
                        </a:solidFill>
                        <a:latin typeface="Calibri"/>
                        <a:ea typeface="Calibri"/>
                        <a:cs typeface="Calibri"/>
                        <a:sym typeface="Calibri"/>
                      </a:endParaRPr>
                    </a:p>
                  </a:txBody>
                  <a:tcPr marT="0" marB="0" marR="27950" marL="27950" anchor="ctr">
                    <a:solidFill>
                      <a:srgbClr val="BBD6EE"/>
                    </a:solidFill>
                  </a:tcPr>
                </a:tc>
              </a:tr>
              <a:tr h="213100">
                <a:tc gridSpan="2">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Академиялық емес құрылымдар жалпы</a:t>
                      </a:r>
                      <a:endParaRPr b="1" i="0" sz="1000" u="none" cap="none" strike="noStrike">
                        <a:solidFill>
                          <a:schemeClr val="dk1"/>
                        </a:solidFill>
                        <a:latin typeface="Calibri"/>
                        <a:ea typeface="Calibri"/>
                        <a:cs typeface="Calibri"/>
                        <a:sym typeface="Calibri"/>
                      </a:endParaRPr>
                    </a:p>
                  </a:txBody>
                  <a:tcPr marT="0" marB="0" marR="27950" marL="27950" anchor="ctr"/>
                </a:tc>
                <a:tc hMerge="1"/>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20</a:t>
                      </a:r>
                      <a:endParaRPr b="1" i="0" sz="10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16</a:t>
                      </a:r>
                      <a:endParaRPr b="1" i="0" sz="1000" u="none" cap="none" strike="noStrike">
                        <a:solidFill>
                          <a:schemeClr val="dk1"/>
                        </a:solidFill>
                        <a:latin typeface="Calibri"/>
                        <a:ea typeface="Calibri"/>
                        <a:cs typeface="Calibri"/>
                        <a:sym typeface="Calibri"/>
                      </a:endParaRPr>
                    </a:p>
                  </a:txBody>
                  <a:tcPr marT="0" marB="0" marR="27950" marL="27950" anchor="ct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4</a:t>
                      </a:r>
                      <a:endParaRPr b="1" i="0" sz="1000" u="none" cap="none" strike="noStrike">
                        <a:solidFill>
                          <a:schemeClr val="dk1"/>
                        </a:solidFill>
                        <a:latin typeface="Calibri"/>
                        <a:ea typeface="Calibri"/>
                        <a:cs typeface="Calibri"/>
                        <a:sym typeface="Calibri"/>
                      </a:endParaRPr>
                    </a:p>
                  </a:txBody>
                  <a:tcPr marT="0" marB="0" marR="27950" marL="27950" anchor="ctr"/>
                </a:tc>
              </a:tr>
            </a:tbl>
          </a:graphicData>
        </a:graphic>
      </p:graphicFrame>
      <p:sp>
        <p:nvSpPr>
          <p:cNvPr id="271" name="Google Shape;27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7" name="Google Shape;277;p15"/>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Анықталған елеулі сәйкессіздіктердің негізгі бағыттары</a:t>
            </a:r>
            <a:endParaRPr b="1" i="0" sz="1800" u="none" cap="none" strike="noStrike">
              <a:solidFill>
                <a:schemeClr val="lt1"/>
              </a:solidFill>
              <a:latin typeface="Times New Roman"/>
              <a:ea typeface="Times New Roman"/>
              <a:cs typeface="Times New Roman"/>
              <a:sym typeface="Times New Roman"/>
            </a:endParaRPr>
          </a:p>
        </p:txBody>
      </p:sp>
      <p:grpSp>
        <p:nvGrpSpPr>
          <p:cNvPr id="278" name="Google Shape;278;p15"/>
          <p:cNvGrpSpPr/>
          <p:nvPr/>
        </p:nvGrpSpPr>
        <p:grpSpPr>
          <a:xfrm>
            <a:off x="-1" y="572008"/>
            <a:ext cx="12192000" cy="530351"/>
            <a:chOff x="0" y="571500"/>
            <a:chExt cx="12192000" cy="530351"/>
          </a:xfrm>
        </p:grpSpPr>
        <p:sp>
          <p:nvSpPr>
            <p:cNvPr id="279" name="Google Shape;279;p15"/>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80" name="Google Shape;280;p15"/>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281" name="Google Shape;281;p15"/>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15"/>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3" name="Google Shape;283;p15"/>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4" name="Google Shape;284;p15"/>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5" name="Google Shape;285;p15"/>
          <p:cNvSpPr/>
          <p:nvPr/>
        </p:nvSpPr>
        <p:spPr>
          <a:xfrm>
            <a:off x="181725" y="791514"/>
            <a:ext cx="6310515" cy="569382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Кейбір кафедралардың индикативті жоспары мен ОПҚ индикативті жоспарлары бекітілмеген.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Бірқатар құрылымдық бөлімдердің жылдық жоспарлары бекітілмеген.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Құрылымдардың веб-сайттағы мәліметтері толық жаңартылмаған.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Кейбір кафедралардың өзара сабаққа қатысу журналы толық толтырылмаған. </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Бірқатар пәннің оқу-әдістемелік кешеніндегі сәйкессіздіктердің орын алуы.</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Кейбір кафедраларда ашық сабақ жоспары (кестесі), хаттамалары толық болмауы.</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Бірқатар ОПҚ, қызметкерлер нормативтік құжаттармен, университет ережелерімен, ақпараттық қауіпсіздік нұсқаулығымен таныспаған.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Кіріс және шығыс құжаттарының тіркеу журналдары талаптарға сай емес.</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Кіріс және шығыс құжаттары журналға тіркелмеген.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Бірқатар ғимараттарда оқу аудиториялары, жатақхана бөлмелері талаптарға сай емес.</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Құрылым ережесі және қызметтік нұсқаулары жасалмаған немесе жаңарту мерзімдері өтіп кеткен құрылымдар бар.</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Құрылымдарда оқу жылына басшылық тарапынан жасалған қорытынды талдаулар талаптарға сай емес. Кейбір кафедраларда тәрбие жұмыс жоспары мен хаттамалары талапқа сай емес.</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Хаттамаларды жазу, рәсімделуінде өрескел кемшіліктер кездеседі.</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Кейбір құрылымдарда 2022-2023 оқу жылына сапа бойынша мақсаттары мен жүзеге асыру жоспарлары әзірленбеген.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ISO 9001:2015 стандартының талаптарына сәйкес қауіп-қатерлер мен тәуекелдер жоспарлары жасалмаған.</a:t>
            </a:r>
            <a:endParaRPr/>
          </a:p>
          <a:p>
            <a:pPr indent="-171450" lvl="0" marL="171450" marR="0" rtl="0" algn="just">
              <a:lnSpc>
                <a:spcPct val="100000"/>
              </a:lnSpc>
              <a:spcBef>
                <a:spcPts val="0"/>
              </a:spcBef>
              <a:spcAft>
                <a:spcPts val="0"/>
              </a:spcAft>
              <a:buClr>
                <a:srgbClr val="000000"/>
              </a:buClr>
              <a:buSzPts val="1300"/>
              <a:buFont typeface="Arial"/>
              <a:buChar char="•"/>
            </a:pPr>
            <a:r>
              <a:rPr b="1" i="0" lang="en-US" sz="1300" u="none" cap="none" strike="noStrike">
                <a:solidFill>
                  <a:srgbClr val="002060"/>
                </a:solidFill>
                <a:latin typeface="Times New Roman"/>
                <a:ea typeface="Times New Roman"/>
                <a:cs typeface="Times New Roman"/>
                <a:sym typeface="Times New Roman"/>
              </a:rPr>
              <a:t>2023-2024 оқу жылы оқу бағдарламасы бойынша сағаттар көлемі «Ветеренария», «Тамақтандыруды ұйымдастыру» сағат есебіндегі есептеуде қателіктер орын алған (Колледж)</a:t>
            </a:r>
            <a:endParaRPr/>
          </a:p>
        </p:txBody>
      </p:sp>
      <p:sp>
        <p:nvSpPr>
          <p:cNvPr id="286" name="Google Shape;28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87" name="Google Shape;287;p15"/>
          <p:cNvSpPr/>
          <p:nvPr/>
        </p:nvSpPr>
        <p:spPr>
          <a:xfrm>
            <a:off x="6575801" y="824589"/>
            <a:ext cx="5465223" cy="549381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bölümlerin ÖPÜ'nin gösterge planı ve gösterge planları onaylanmamıştır.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yapısal birimlerin yıllık planları onaylanmamıştır.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Sitedeki yapıların verileri tam olarak güncellenmemiştir. </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bölümlerin karşılıklı katılım dergisi tamamen doldurulmamıştır.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Bir dizi disiplinin eğitim ve metodolojik kompleksinde tutarsızlıkların ortaya çıkması.</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bölümlerde açık plan (program) derslerinin, protokollerin tamamen yokluğu.</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ÖPÜ, çalışanlar düzenleyici belgelere, üniversite kurallarına, bilgi güvenliği talimatlarına aşina değildi.</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Gelen ve giden belgelerin kayıt günlükleri uygun değildir.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Gelen ve giden belgeler günlüğe kaydedilmemiştir.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binalarda eğitim oditoryumları, yurt odaları uygun değildir.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Yapı kurallarının ve hizmet talimatlarının geliştirilmediği veya güncelleme sürelerinin geciktiği yapılar vardır.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Yapılarda, yönetim tarafından okul yılının nihai analizi gereklilikleri karşılamamaktadır.  Bazı bölümlerde eğitim çalışmalarının planı ve protokolleri gereklilikleri karşılamamaktadır.    </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Protokollerin yazılmasında, tasarımında ciddi eksiklikler vardır.    </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Bazı yapılarda, 2022-2023 öğretim yılı için kaliteye yönelik uygulama hedefleri ve planları geliştirilmemiştir.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Risk ve risk planları ISO 9001:2015 standardına uygun olarak tasarlanmamıştır.</a:t>
            </a:r>
            <a:endParaRPr/>
          </a:p>
          <a:p>
            <a:pPr indent="-285750" lvl="0" marL="285750" marR="0" rtl="0" algn="just">
              <a:lnSpc>
                <a:spcPct val="100000"/>
              </a:lnSpc>
              <a:spcBef>
                <a:spcPts val="0"/>
              </a:spcBef>
              <a:spcAft>
                <a:spcPts val="0"/>
              </a:spcAft>
              <a:buClr>
                <a:srgbClr val="000000"/>
              </a:buClr>
              <a:buSzPts val="1300"/>
              <a:buFont typeface="Arial"/>
              <a:buChar char="•"/>
            </a:pPr>
            <a:r>
              <a:rPr b="0" i="0" lang="en-US" sz="1300" u="none" cap="none" strike="noStrike">
                <a:solidFill>
                  <a:srgbClr val="FF0000"/>
                </a:solidFill>
                <a:latin typeface="Times New Roman"/>
                <a:ea typeface="Times New Roman"/>
                <a:cs typeface="Times New Roman"/>
                <a:sym typeface="Times New Roman"/>
              </a:rPr>
              <a:t>2023-2024 eğitim-öğretim yılında </a:t>
            </a:r>
            <a:r>
              <a:rPr b="1" i="0" lang="en-US" sz="1300" u="none" cap="none" strike="noStrike">
                <a:solidFill>
                  <a:srgbClr val="FF0000"/>
                </a:solidFill>
                <a:latin typeface="Times New Roman"/>
                <a:ea typeface="Times New Roman"/>
                <a:cs typeface="Times New Roman"/>
                <a:sym typeface="Times New Roman"/>
              </a:rPr>
              <a:t>«</a:t>
            </a:r>
            <a:r>
              <a:rPr b="0" i="0" lang="en-US" sz="1300" u="none" cap="none" strike="noStrike">
                <a:solidFill>
                  <a:srgbClr val="FF0000"/>
                </a:solidFill>
                <a:latin typeface="Times New Roman"/>
                <a:ea typeface="Times New Roman"/>
                <a:cs typeface="Times New Roman"/>
                <a:sym typeface="Times New Roman"/>
              </a:rPr>
              <a:t>Veterinerlik Bilimi», </a:t>
            </a:r>
            <a:r>
              <a:rPr b="1" i="0" lang="en-US" sz="1300" u="none" cap="none" strike="noStrike">
                <a:solidFill>
                  <a:srgbClr val="FF0000"/>
                </a:solidFill>
                <a:latin typeface="Times New Roman"/>
                <a:ea typeface="Times New Roman"/>
                <a:cs typeface="Times New Roman"/>
                <a:sym typeface="Times New Roman"/>
              </a:rPr>
              <a:t>«</a:t>
            </a:r>
            <a:r>
              <a:rPr b="0" i="0" lang="en-US" sz="1300" u="none" cap="none" strike="noStrike">
                <a:solidFill>
                  <a:srgbClr val="FF0000"/>
                </a:solidFill>
                <a:latin typeface="Times New Roman"/>
                <a:ea typeface="Times New Roman"/>
                <a:cs typeface="Times New Roman"/>
                <a:sym typeface="Times New Roman"/>
              </a:rPr>
              <a:t>beslenme organizasyonu»  müfredatındaki saatlerin hacmi, saat bazında hatalar yapılmıştır (Kolej)</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6"/>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3" name="Google Shape;293;p16"/>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294" name="Google Shape;294;p16"/>
          <p:cNvGrpSpPr/>
          <p:nvPr/>
        </p:nvGrpSpPr>
        <p:grpSpPr>
          <a:xfrm>
            <a:off x="0" y="571500"/>
            <a:ext cx="12192000" cy="530351"/>
            <a:chOff x="0" y="571500"/>
            <a:chExt cx="12192000" cy="530351"/>
          </a:xfrm>
        </p:grpSpPr>
        <p:sp>
          <p:nvSpPr>
            <p:cNvPr id="295" name="Google Shape;295;p16"/>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96" name="Google Shape;296;p16"/>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297" name="Google Shape;297;p16"/>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6"/>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16"/>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0" name="Google Shape;300;p16"/>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1" name="Google Shape;301;p16"/>
          <p:cNvSpPr/>
          <p:nvPr/>
        </p:nvSpPr>
        <p:spPr>
          <a:xfrm>
            <a:off x="3785111" y="518223"/>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302" name="Google Shape;302;p16"/>
          <p:cNvPicPr preferRelativeResize="0"/>
          <p:nvPr/>
        </p:nvPicPr>
        <p:blipFill rotWithShape="1">
          <a:blip r:embed="rId4">
            <a:alphaModFix/>
          </a:blip>
          <a:srcRect b="0" l="0" r="0" t="0"/>
          <a:stretch/>
        </p:blipFill>
        <p:spPr>
          <a:xfrm>
            <a:off x="159890" y="925589"/>
            <a:ext cx="2819228" cy="4115762"/>
          </a:xfrm>
          <a:prstGeom prst="rect">
            <a:avLst/>
          </a:prstGeom>
          <a:noFill/>
          <a:ln cap="flat" cmpd="sng" w="9525">
            <a:solidFill>
              <a:schemeClr val="lt1"/>
            </a:solidFill>
            <a:prstDash val="solid"/>
            <a:round/>
            <a:headEnd len="sm" w="sm" type="none"/>
            <a:tailEnd len="sm" w="sm" type="none"/>
          </a:ln>
        </p:spPr>
      </p:pic>
      <p:sp>
        <p:nvSpPr>
          <p:cNvPr id="303" name="Google Shape;303;p16"/>
          <p:cNvSpPr/>
          <p:nvPr/>
        </p:nvSpPr>
        <p:spPr>
          <a:xfrm>
            <a:off x="564765" y="5038492"/>
            <a:ext cx="206734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1C4587"/>
                </a:solidFill>
                <a:latin typeface="Calibri"/>
                <a:ea typeface="Calibri"/>
                <a:cs typeface="Calibri"/>
                <a:sym typeface="Calibri"/>
              </a:rPr>
              <a:t>Тарих кафедрасының мәжіліс хаттамасы дұрыс рәсімделмеген.</a:t>
            </a:r>
            <a:endParaRPr b="0" i="0" sz="1400" u="none" cap="none" strike="noStrike">
              <a:solidFill>
                <a:srgbClr val="1C4587"/>
              </a:solidFill>
              <a:latin typeface="Arial"/>
              <a:ea typeface="Arial"/>
              <a:cs typeface="Arial"/>
              <a:sym typeface="Arial"/>
            </a:endParaRPr>
          </a:p>
        </p:txBody>
      </p:sp>
      <p:pic>
        <p:nvPicPr>
          <p:cNvPr id="304" name="Google Shape;304;p16"/>
          <p:cNvPicPr preferRelativeResize="0"/>
          <p:nvPr/>
        </p:nvPicPr>
        <p:blipFill rotWithShape="1">
          <a:blip r:embed="rId5">
            <a:alphaModFix/>
          </a:blip>
          <a:srcRect b="0" l="0" r="0" t="0"/>
          <a:stretch/>
        </p:blipFill>
        <p:spPr>
          <a:xfrm>
            <a:off x="6207410" y="976231"/>
            <a:ext cx="2742492" cy="4014493"/>
          </a:xfrm>
          <a:prstGeom prst="rect">
            <a:avLst/>
          </a:prstGeom>
          <a:noFill/>
          <a:ln>
            <a:noFill/>
          </a:ln>
        </p:spPr>
      </p:pic>
      <p:pic>
        <p:nvPicPr>
          <p:cNvPr id="305" name="Google Shape;305;p16"/>
          <p:cNvPicPr preferRelativeResize="0"/>
          <p:nvPr/>
        </p:nvPicPr>
        <p:blipFill rotWithShape="1">
          <a:blip r:embed="rId6">
            <a:alphaModFix/>
          </a:blip>
          <a:srcRect b="0" l="0" r="0" t="0"/>
          <a:stretch/>
        </p:blipFill>
        <p:spPr>
          <a:xfrm>
            <a:off x="9157999" y="2450217"/>
            <a:ext cx="2794093" cy="4102655"/>
          </a:xfrm>
          <a:prstGeom prst="rect">
            <a:avLst/>
          </a:prstGeom>
          <a:noFill/>
          <a:ln>
            <a:noFill/>
          </a:ln>
        </p:spPr>
      </p:pic>
      <p:pic>
        <p:nvPicPr>
          <p:cNvPr id="306" name="Google Shape;306;p16"/>
          <p:cNvPicPr preferRelativeResize="0"/>
          <p:nvPr/>
        </p:nvPicPr>
        <p:blipFill rotWithShape="1">
          <a:blip r:embed="rId7">
            <a:alphaModFix/>
          </a:blip>
          <a:srcRect b="0" l="0" r="0" t="0"/>
          <a:stretch/>
        </p:blipFill>
        <p:spPr>
          <a:xfrm>
            <a:off x="3161845" y="2327274"/>
            <a:ext cx="2853685" cy="4262256"/>
          </a:xfrm>
          <a:prstGeom prst="rect">
            <a:avLst/>
          </a:prstGeom>
          <a:noFill/>
          <a:ln>
            <a:noFill/>
          </a:ln>
        </p:spPr>
      </p:pic>
      <p:sp>
        <p:nvSpPr>
          <p:cNvPr id="307" name="Google Shape;307;p16"/>
          <p:cNvSpPr/>
          <p:nvPr/>
        </p:nvSpPr>
        <p:spPr>
          <a:xfrm>
            <a:off x="3448520" y="1711354"/>
            <a:ext cx="2189163" cy="554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1C4587"/>
                </a:solidFill>
                <a:latin typeface="Calibri"/>
                <a:ea typeface="Calibri"/>
                <a:cs typeface="Calibri"/>
                <a:sym typeface="Calibri"/>
              </a:rPr>
              <a:t>Шымкент кампусы, Студенттерге қызмет көрсету орталық мәжілісінің хаттамасы талапқа сай емес</a:t>
            </a:r>
            <a:r>
              <a:rPr b="0" i="0" lang="en-US" sz="900" u="none" cap="none" strike="noStrike">
                <a:solidFill>
                  <a:srgbClr val="1C4587"/>
                </a:solidFill>
                <a:latin typeface="Calibri"/>
                <a:ea typeface="Calibri"/>
                <a:cs typeface="Calibri"/>
                <a:sym typeface="Calibri"/>
              </a:rPr>
              <a:t>.</a:t>
            </a:r>
            <a:endParaRPr b="0" i="0" sz="1400" u="none" cap="none" strike="noStrike">
              <a:solidFill>
                <a:srgbClr val="1C4587"/>
              </a:solidFill>
              <a:latin typeface="Arial"/>
              <a:ea typeface="Arial"/>
              <a:cs typeface="Arial"/>
              <a:sym typeface="Arial"/>
            </a:endParaRPr>
          </a:p>
        </p:txBody>
      </p:sp>
      <p:sp>
        <p:nvSpPr>
          <p:cNvPr id="308" name="Google Shape;308;p16"/>
          <p:cNvSpPr/>
          <p:nvPr/>
        </p:nvSpPr>
        <p:spPr>
          <a:xfrm>
            <a:off x="8878849" y="1258091"/>
            <a:ext cx="2290762" cy="554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1C4587"/>
                </a:solidFill>
                <a:latin typeface="Calibri"/>
                <a:ea typeface="Calibri"/>
                <a:cs typeface="Calibri"/>
                <a:sym typeface="Calibri"/>
              </a:rPr>
              <a:t>Мектепке дейінгі және бастауышта білім беру" кафедра мәжілісінің хаттамасы дұрыс рәсімделмеген</a:t>
            </a:r>
            <a:endParaRPr b="0" i="0" sz="1000" u="none" cap="none" strike="noStrike">
              <a:solidFill>
                <a:srgbClr val="1C4587"/>
              </a:solidFill>
              <a:latin typeface="Calibri"/>
              <a:ea typeface="Calibri"/>
              <a:cs typeface="Calibri"/>
              <a:sym typeface="Calibri"/>
            </a:endParaRPr>
          </a:p>
        </p:txBody>
      </p:sp>
      <p:sp>
        <p:nvSpPr>
          <p:cNvPr id="309" name="Google Shape;309;p16"/>
          <p:cNvSpPr/>
          <p:nvPr/>
        </p:nvSpPr>
        <p:spPr>
          <a:xfrm>
            <a:off x="6671171" y="5945571"/>
            <a:ext cx="2576986"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1C4587"/>
                </a:solidFill>
                <a:latin typeface="Calibri"/>
                <a:ea typeface="Calibri"/>
                <a:cs typeface="Calibri"/>
                <a:sym typeface="Calibri"/>
              </a:rPr>
              <a:t>Түркология ғылыми-зерттеу институтының мәжіліс хаттамасы дұрыс рәсімделмеген.</a:t>
            </a:r>
            <a:endParaRPr b="0" i="0" sz="1400" u="none" cap="none" strike="noStrike">
              <a:solidFill>
                <a:srgbClr val="1C4587"/>
              </a:solidFill>
              <a:latin typeface="Arial"/>
              <a:ea typeface="Arial"/>
              <a:cs typeface="Arial"/>
              <a:sym typeface="Arial"/>
            </a:endParaRPr>
          </a:p>
        </p:txBody>
      </p:sp>
      <p:sp>
        <p:nvSpPr>
          <p:cNvPr id="310" name="Google Shape;310;p16"/>
          <p:cNvSpPr/>
          <p:nvPr/>
        </p:nvSpPr>
        <p:spPr>
          <a:xfrm>
            <a:off x="3563458" y="2682009"/>
            <a:ext cx="1711100" cy="426550"/>
          </a:xfrm>
          <a:custGeom>
            <a:rect b="b" l="l" r="r" t="t"/>
            <a:pathLst>
              <a:path extrusionOk="0" h="17062" w="68444">
                <a:moveTo>
                  <a:pt x="32065" y="4261"/>
                </a:moveTo>
                <a:cubicBezTo>
                  <a:pt x="22874" y="6098"/>
                  <a:pt x="13175" y="4748"/>
                  <a:pt x="4081" y="7020"/>
                </a:cubicBezTo>
                <a:cubicBezTo>
                  <a:pt x="2366" y="7448"/>
                  <a:pt x="-419" y="8890"/>
                  <a:pt x="140" y="10567"/>
                </a:cubicBezTo>
                <a:cubicBezTo>
                  <a:pt x="866" y="12747"/>
                  <a:pt x="3799" y="13662"/>
                  <a:pt x="6052" y="14114"/>
                </a:cubicBezTo>
                <a:cubicBezTo>
                  <a:pt x="15370" y="15982"/>
                  <a:pt x="24926" y="16873"/>
                  <a:pt x="34430" y="16873"/>
                </a:cubicBezTo>
                <a:cubicBezTo>
                  <a:pt x="42317" y="16873"/>
                  <a:pt x="50344" y="17631"/>
                  <a:pt x="58078" y="16085"/>
                </a:cubicBezTo>
                <a:cubicBezTo>
                  <a:pt x="61213" y="15458"/>
                  <a:pt x="65764" y="17169"/>
                  <a:pt x="67538" y="14509"/>
                </a:cubicBezTo>
                <a:cubicBezTo>
                  <a:pt x="70375" y="10256"/>
                  <a:pt x="65850" y="1716"/>
                  <a:pt x="60837" y="714"/>
                </a:cubicBezTo>
                <a:cubicBezTo>
                  <a:pt x="49345" y="-1583"/>
                  <a:pt x="37478" y="3079"/>
                  <a:pt x="25759" y="3079"/>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1" name="Google Shape;311;p16"/>
          <p:cNvCxnSpPr/>
          <p:nvPr/>
        </p:nvCxnSpPr>
        <p:spPr>
          <a:xfrm>
            <a:off x="2325425" y="1083875"/>
            <a:ext cx="532200" cy="0"/>
          </a:xfrm>
          <a:prstGeom prst="straightConnector1">
            <a:avLst/>
          </a:prstGeom>
          <a:noFill/>
          <a:ln cap="flat" cmpd="sng" w="9525">
            <a:solidFill>
              <a:schemeClr val="dk2"/>
            </a:solidFill>
            <a:prstDash val="solid"/>
            <a:round/>
            <a:headEnd len="sm" w="sm" type="none"/>
            <a:tailEnd len="sm" w="sm" type="none"/>
          </a:ln>
        </p:spPr>
      </p:cxnSp>
      <p:sp>
        <p:nvSpPr>
          <p:cNvPr id="312" name="Google Shape;312;p16"/>
          <p:cNvSpPr/>
          <p:nvPr/>
        </p:nvSpPr>
        <p:spPr>
          <a:xfrm>
            <a:off x="8296600" y="1044475"/>
            <a:ext cx="571500" cy="104450"/>
          </a:xfrm>
          <a:custGeom>
            <a:rect b="b" l="l" r="r" t="t"/>
            <a:pathLst>
              <a:path extrusionOk="0" h="4178" w="22860">
                <a:moveTo>
                  <a:pt x="0" y="2364"/>
                </a:moveTo>
                <a:cubicBezTo>
                  <a:pt x="7661" y="2364"/>
                  <a:pt x="22860" y="7661"/>
                  <a:pt x="22860" y="0"/>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6"/>
          <p:cNvSpPr/>
          <p:nvPr/>
        </p:nvSpPr>
        <p:spPr>
          <a:xfrm>
            <a:off x="9557850" y="2996539"/>
            <a:ext cx="620750" cy="38300"/>
          </a:xfrm>
          <a:custGeom>
            <a:rect b="b" l="l" r="r" t="t"/>
            <a:pathLst>
              <a:path extrusionOk="0" h="1532" w="24830">
                <a:moveTo>
                  <a:pt x="0" y="744"/>
                </a:moveTo>
                <a:cubicBezTo>
                  <a:pt x="8034" y="-1264"/>
                  <a:pt x="16549" y="1532"/>
                  <a:pt x="24830" y="1532"/>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6"/>
          <p:cNvSpPr/>
          <p:nvPr/>
        </p:nvSpPr>
        <p:spPr>
          <a:xfrm>
            <a:off x="10015050" y="3377539"/>
            <a:ext cx="620750" cy="38300"/>
          </a:xfrm>
          <a:custGeom>
            <a:rect b="b" l="l" r="r" t="t"/>
            <a:pathLst>
              <a:path extrusionOk="0" h="1532" w="24830">
                <a:moveTo>
                  <a:pt x="0" y="744"/>
                </a:moveTo>
                <a:cubicBezTo>
                  <a:pt x="8034" y="-1264"/>
                  <a:pt x="16549" y="1532"/>
                  <a:pt x="24830" y="1532"/>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7"/>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321" name="Google Shape;321;p17"/>
          <p:cNvGrpSpPr/>
          <p:nvPr/>
        </p:nvGrpSpPr>
        <p:grpSpPr>
          <a:xfrm>
            <a:off x="0" y="571500"/>
            <a:ext cx="12192000" cy="530351"/>
            <a:chOff x="0" y="571500"/>
            <a:chExt cx="12192000" cy="530351"/>
          </a:xfrm>
        </p:grpSpPr>
        <p:sp>
          <p:nvSpPr>
            <p:cNvPr id="322" name="Google Shape;322;p17"/>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23" name="Google Shape;323;p17"/>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324" name="Google Shape;324;p17"/>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17"/>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p17"/>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7" name="Google Shape;327;p17"/>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8" name="Google Shape;328;p17"/>
          <p:cNvSpPr/>
          <p:nvPr/>
        </p:nvSpPr>
        <p:spPr>
          <a:xfrm>
            <a:off x="3785111" y="526767"/>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329" name="Google Shape;329;p17"/>
          <p:cNvPicPr preferRelativeResize="0"/>
          <p:nvPr/>
        </p:nvPicPr>
        <p:blipFill rotWithShape="1">
          <a:blip r:embed="rId4">
            <a:alphaModFix/>
          </a:blip>
          <a:srcRect b="0" l="0" r="0" t="0"/>
          <a:stretch/>
        </p:blipFill>
        <p:spPr>
          <a:xfrm>
            <a:off x="260350" y="1223963"/>
            <a:ext cx="2625724" cy="3957828"/>
          </a:xfrm>
          <a:prstGeom prst="rect">
            <a:avLst/>
          </a:prstGeom>
          <a:noFill/>
          <a:ln cap="flat" cmpd="sng" w="9525">
            <a:solidFill>
              <a:schemeClr val="dk1"/>
            </a:solidFill>
            <a:prstDash val="solid"/>
            <a:round/>
            <a:headEnd len="sm" w="sm" type="none"/>
            <a:tailEnd len="sm" w="sm" type="none"/>
          </a:ln>
        </p:spPr>
      </p:pic>
      <p:sp>
        <p:nvSpPr>
          <p:cNvPr id="330" name="Google Shape;330;p17"/>
          <p:cNvSpPr/>
          <p:nvPr/>
        </p:nvSpPr>
        <p:spPr>
          <a:xfrm>
            <a:off x="107950" y="5241925"/>
            <a:ext cx="2501900"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1C4587"/>
                </a:solidFill>
                <a:latin typeface="Calibri"/>
                <a:ea typeface="Calibri"/>
                <a:cs typeface="Calibri"/>
                <a:sym typeface="Calibri"/>
              </a:rPr>
              <a:t>Шымкент кампусы, Студенттерге қызмет көрсету орталығының жоспарында формуляры мен, орындалу мерзімі дұрыс көрсетілмеген.</a:t>
            </a:r>
            <a:endParaRPr b="0" i="0" sz="1400" u="none" cap="none" strike="noStrike">
              <a:solidFill>
                <a:srgbClr val="1C4587"/>
              </a:solidFill>
              <a:latin typeface="Arial"/>
              <a:ea typeface="Arial"/>
              <a:cs typeface="Arial"/>
              <a:sym typeface="Arial"/>
            </a:endParaRPr>
          </a:p>
        </p:txBody>
      </p:sp>
      <p:pic>
        <p:nvPicPr>
          <p:cNvPr id="331" name="Google Shape;331;p17"/>
          <p:cNvPicPr preferRelativeResize="0"/>
          <p:nvPr/>
        </p:nvPicPr>
        <p:blipFill rotWithShape="1">
          <a:blip r:embed="rId5">
            <a:alphaModFix/>
          </a:blip>
          <a:srcRect b="0" l="0" r="0" t="0"/>
          <a:stretch/>
        </p:blipFill>
        <p:spPr>
          <a:xfrm>
            <a:off x="3133874" y="1240028"/>
            <a:ext cx="2663825" cy="3941761"/>
          </a:xfrm>
          <a:prstGeom prst="rect">
            <a:avLst/>
          </a:prstGeom>
          <a:noFill/>
          <a:ln>
            <a:noFill/>
          </a:ln>
        </p:spPr>
      </p:pic>
      <p:sp>
        <p:nvSpPr>
          <p:cNvPr id="332" name="Google Shape;332;p17"/>
          <p:cNvSpPr/>
          <p:nvPr/>
        </p:nvSpPr>
        <p:spPr>
          <a:xfrm>
            <a:off x="3210074" y="5228752"/>
            <a:ext cx="2663825"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1C4587"/>
                </a:solidFill>
                <a:latin typeface="Calibri"/>
                <a:ea typeface="Calibri"/>
                <a:cs typeface="Calibri"/>
                <a:sym typeface="Calibri"/>
              </a:rPr>
              <a:t>Мектепке дейінгі және бастауышта білім беру кафедрасының іс-құжат номенклатурасы кафедра аталуының өзгеруіне сәйкес жаңартылмаған </a:t>
            </a:r>
            <a:endParaRPr b="0" i="0" sz="1000" u="none" cap="none" strike="noStrike">
              <a:solidFill>
                <a:srgbClr val="1C4587"/>
              </a:solidFill>
              <a:latin typeface="Calibri"/>
              <a:ea typeface="Calibri"/>
              <a:cs typeface="Calibri"/>
              <a:sym typeface="Calibri"/>
            </a:endParaRPr>
          </a:p>
        </p:txBody>
      </p:sp>
      <p:pic>
        <p:nvPicPr>
          <p:cNvPr id="333" name="Google Shape;333;p17"/>
          <p:cNvPicPr preferRelativeResize="0"/>
          <p:nvPr/>
        </p:nvPicPr>
        <p:blipFill rotWithShape="1">
          <a:blip r:embed="rId6">
            <a:alphaModFix/>
          </a:blip>
          <a:srcRect b="0" l="2580" r="-2576" t="0"/>
          <a:stretch/>
        </p:blipFill>
        <p:spPr>
          <a:xfrm>
            <a:off x="6026300" y="1254250"/>
            <a:ext cx="2951148" cy="3927550"/>
          </a:xfrm>
          <a:prstGeom prst="rect">
            <a:avLst/>
          </a:prstGeom>
          <a:noFill/>
          <a:ln>
            <a:noFill/>
          </a:ln>
        </p:spPr>
      </p:pic>
      <p:pic>
        <p:nvPicPr>
          <p:cNvPr id="334" name="Google Shape;334;p17"/>
          <p:cNvPicPr preferRelativeResize="0"/>
          <p:nvPr/>
        </p:nvPicPr>
        <p:blipFill rotWithShape="1">
          <a:blip r:embed="rId7">
            <a:alphaModFix/>
          </a:blip>
          <a:srcRect b="0" l="0" r="0" t="0"/>
          <a:stretch/>
        </p:blipFill>
        <p:spPr>
          <a:xfrm>
            <a:off x="9121925" y="1254250"/>
            <a:ext cx="2907625" cy="3869550"/>
          </a:xfrm>
          <a:prstGeom prst="rect">
            <a:avLst/>
          </a:prstGeom>
          <a:noFill/>
          <a:ln>
            <a:noFill/>
          </a:ln>
        </p:spPr>
      </p:pic>
      <p:sp>
        <p:nvSpPr>
          <p:cNvPr id="335" name="Google Shape;335;p17"/>
          <p:cNvSpPr txBox="1"/>
          <p:nvPr/>
        </p:nvSpPr>
        <p:spPr>
          <a:xfrm>
            <a:off x="6887100" y="5181600"/>
            <a:ext cx="46218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1000"/>
              <a:buFont typeface="Arial"/>
              <a:buNone/>
            </a:pPr>
            <a:r>
              <a:rPr b="1" i="0" lang="en-US" sz="1000" u="none" cap="none" strike="noStrike">
                <a:solidFill>
                  <a:srgbClr val="1C4587"/>
                </a:solidFill>
                <a:latin typeface="Times New Roman"/>
                <a:ea typeface="Times New Roman"/>
                <a:cs typeface="Times New Roman"/>
                <a:sym typeface="Times New Roman"/>
              </a:rPr>
              <a:t>2023-2024 оқу жылы оқу бағдарламасы бойынша сағаттар көлемі «Ветеренария», «Тамақтандыруды ұйымдастыру» сағат есебіндегі есептеуде қателіктер орын алған (Колледж).</a:t>
            </a:r>
            <a:endParaRPr b="1" i="0" sz="1000" u="none" cap="none" strike="noStrike">
              <a:solidFill>
                <a:srgbClr val="1C4587"/>
              </a:solidFill>
              <a:latin typeface="Times New Roman"/>
              <a:ea typeface="Times New Roman"/>
              <a:cs typeface="Times New Roman"/>
              <a:sym typeface="Times New Roman"/>
            </a:endParaRPr>
          </a:p>
        </p:txBody>
      </p:sp>
      <p:sp>
        <p:nvSpPr>
          <p:cNvPr id="336" name="Google Shape;336;p17"/>
          <p:cNvSpPr/>
          <p:nvPr/>
        </p:nvSpPr>
        <p:spPr>
          <a:xfrm>
            <a:off x="1990400" y="1448450"/>
            <a:ext cx="709450" cy="105825"/>
          </a:xfrm>
          <a:custGeom>
            <a:rect b="b" l="l" r="r" t="t"/>
            <a:pathLst>
              <a:path extrusionOk="0" h="4233" w="28378">
                <a:moveTo>
                  <a:pt x="0" y="1577"/>
                </a:moveTo>
                <a:cubicBezTo>
                  <a:pt x="9474" y="1577"/>
                  <a:pt x="24145" y="8476"/>
                  <a:pt x="28378" y="0"/>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7"/>
          <p:cNvSpPr/>
          <p:nvPr/>
        </p:nvSpPr>
        <p:spPr>
          <a:xfrm>
            <a:off x="1615975" y="3365307"/>
            <a:ext cx="295600" cy="14425"/>
          </a:xfrm>
          <a:custGeom>
            <a:rect b="b" l="l" r="r" t="t"/>
            <a:pathLst>
              <a:path extrusionOk="0" h="577" w="11824">
                <a:moveTo>
                  <a:pt x="0" y="577"/>
                </a:moveTo>
                <a:cubicBezTo>
                  <a:pt x="3826" y="-379"/>
                  <a:pt x="7880" y="183"/>
                  <a:pt x="11824" y="183"/>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7"/>
          <p:cNvSpPr/>
          <p:nvPr/>
        </p:nvSpPr>
        <p:spPr>
          <a:xfrm>
            <a:off x="1615975" y="3670107"/>
            <a:ext cx="295600" cy="14425"/>
          </a:xfrm>
          <a:custGeom>
            <a:rect b="b" l="l" r="r" t="t"/>
            <a:pathLst>
              <a:path extrusionOk="0" h="577" w="11824">
                <a:moveTo>
                  <a:pt x="0" y="577"/>
                </a:moveTo>
                <a:cubicBezTo>
                  <a:pt x="3826" y="-379"/>
                  <a:pt x="7880" y="183"/>
                  <a:pt x="11824" y="183"/>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7"/>
          <p:cNvSpPr/>
          <p:nvPr/>
        </p:nvSpPr>
        <p:spPr>
          <a:xfrm>
            <a:off x="4197575" y="1547000"/>
            <a:ext cx="896650" cy="35900"/>
          </a:xfrm>
          <a:custGeom>
            <a:rect b="b" l="l" r="r" t="t"/>
            <a:pathLst>
              <a:path extrusionOk="0" h="1436" w="35866">
                <a:moveTo>
                  <a:pt x="0" y="788"/>
                </a:moveTo>
                <a:cubicBezTo>
                  <a:pt x="8277" y="788"/>
                  <a:pt x="16553" y="788"/>
                  <a:pt x="24830" y="788"/>
                </a:cubicBezTo>
                <a:cubicBezTo>
                  <a:pt x="28518" y="788"/>
                  <a:pt x="33258" y="2608"/>
                  <a:pt x="35866" y="0"/>
                </a:cubicBezTo>
              </a:path>
            </a:pathLst>
          </a:cu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b232a58327_0_7"/>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346" name="Google Shape;346;g2b232a58327_0_7"/>
          <p:cNvGrpSpPr/>
          <p:nvPr/>
        </p:nvGrpSpPr>
        <p:grpSpPr>
          <a:xfrm>
            <a:off x="0" y="571500"/>
            <a:ext cx="12192000" cy="530351"/>
            <a:chOff x="0" y="571500"/>
            <a:chExt cx="12192000" cy="530351"/>
          </a:xfrm>
        </p:grpSpPr>
        <p:sp>
          <p:nvSpPr>
            <p:cNvPr id="347" name="Google Shape;347;g2b232a58327_0_7"/>
            <p:cNvSpPr/>
            <p:nvPr/>
          </p:nvSpPr>
          <p:spPr>
            <a:xfrm>
              <a:off x="0" y="714819"/>
              <a:ext cx="12192000" cy="213359"/>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48" name="Google Shape;348;g2b232a58327_0_7"/>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349" name="Google Shape;349;g2b232a58327_0_7"/>
            <p:cNvSpPr/>
            <p:nvPr/>
          </p:nvSpPr>
          <p:spPr>
            <a:xfrm>
              <a:off x="0" y="571500"/>
              <a:ext cx="12192000" cy="143509"/>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0" name="Google Shape;350;g2b232a58327_0_7"/>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1" name="Google Shape;351;g2b232a58327_0_7"/>
          <p:cNvSpPr/>
          <p:nvPr/>
        </p:nvSpPr>
        <p:spPr>
          <a:xfrm>
            <a:off x="7552" y="6590924"/>
            <a:ext cx="12192000" cy="28112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2" name="Google Shape;352;g2b232a58327_0_7"/>
          <p:cNvSpPr/>
          <p:nvPr/>
        </p:nvSpPr>
        <p:spPr>
          <a:xfrm>
            <a:off x="11727303" y="0"/>
            <a:ext cx="244500" cy="555600"/>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3" name="Google Shape;353;g2b232a58327_0_7"/>
          <p:cNvSpPr/>
          <p:nvPr/>
        </p:nvSpPr>
        <p:spPr>
          <a:xfrm>
            <a:off x="3785111" y="518222"/>
            <a:ext cx="4621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354" name="Google Shape;354;g2b232a58327_0_7"/>
          <p:cNvPicPr preferRelativeResize="0"/>
          <p:nvPr/>
        </p:nvPicPr>
        <p:blipFill rotWithShape="1">
          <a:blip r:embed="rId4">
            <a:alphaModFix/>
          </a:blip>
          <a:srcRect b="0" l="0" r="0" t="0"/>
          <a:stretch/>
        </p:blipFill>
        <p:spPr>
          <a:xfrm rot="-5400000">
            <a:off x="1246050" y="566151"/>
            <a:ext cx="2289674" cy="3869574"/>
          </a:xfrm>
          <a:prstGeom prst="rect">
            <a:avLst/>
          </a:prstGeom>
          <a:noFill/>
          <a:ln>
            <a:noFill/>
          </a:ln>
        </p:spPr>
      </p:pic>
      <p:pic>
        <p:nvPicPr>
          <p:cNvPr id="355" name="Google Shape;355;g2b232a58327_0_7"/>
          <p:cNvPicPr preferRelativeResize="0"/>
          <p:nvPr/>
        </p:nvPicPr>
        <p:blipFill rotWithShape="1">
          <a:blip r:embed="rId5">
            <a:alphaModFix/>
          </a:blip>
          <a:srcRect b="0" l="0" r="0" t="0"/>
          <a:stretch/>
        </p:blipFill>
        <p:spPr>
          <a:xfrm rot="-5400000">
            <a:off x="1817861" y="3039226"/>
            <a:ext cx="2501775" cy="4231352"/>
          </a:xfrm>
          <a:prstGeom prst="rect">
            <a:avLst/>
          </a:prstGeom>
          <a:noFill/>
          <a:ln>
            <a:noFill/>
          </a:ln>
        </p:spPr>
      </p:pic>
      <p:pic>
        <p:nvPicPr>
          <p:cNvPr id="356" name="Google Shape;356;g2b232a58327_0_7"/>
          <p:cNvPicPr preferRelativeResize="0"/>
          <p:nvPr/>
        </p:nvPicPr>
        <p:blipFill rotWithShape="1">
          <a:blip r:embed="rId6">
            <a:alphaModFix/>
          </a:blip>
          <a:srcRect b="0" l="0" r="0" t="0"/>
          <a:stretch/>
        </p:blipFill>
        <p:spPr>
          <a:xfrm rot="-5400000">
            <a:off x="5676188" y="581137"/>
            <a:ext cx="2273899" cy="3815976"/>
          </a:xfrm>
          <a:prstGeom prst="rect">
            <a:avLst/>
          </a:prstGeom>
          <a:noFill/>
          <a:ln>
            <a:noFill/>
          </a:ln>
        </p:spPr>
      </p:pic>
      <p:pic>
        <p:nvPicPr>
          <p:cNvPr id="357" name="Google Shape;357;g2b232a58327_0_7"/>
          <p:cNvPicPr preferRelativeResize="0"/>
          <p:nvPr/>
        </p:nvPicPr>
        <p:blipFill rotWithShape="1">
          <a:blip r:embed="rId4">
            <a:alphaModFix/>
          </a:blip>
          <a:srcRect b="0" l="0" r="0" t="0"/>
          <a:stretch/>
        </p:blipFill>
        <p:spPr>
          <a:xfrm rot="-5400000">
            <a:off x="7113101" y="2918999"/>
            <a:ext cx="2491650" cy="4341902"/>
          </a:xfrm>
          <a:prstGeom prst="rect">
            <a:avLst/>
          </a:prstGeom>
          <a:noFill/>
          <a:ln>
            <a:noFill/>
          </a:ln>
        </p:spPr>
      </p:pic>
      <p:sp>
        <p:nvSpPr>
          <p:cNvPr id="358" name="Google Shape;358;g2b232a58327_0_7"/>
          <p:cNvSpPr txBox="1"/>
          <p:nvPr/>
        </p:nvSpPr>
        <p:spPr>
          <a:xfrm>
            <a:off x="8991600" y="2514600"/>
            <a:ext cx="3000000" cy="585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C00000"/>
                </a:solidFill>
                <a:latin typeface="Times New Roman"/>
                <a:ea typeface="Times New Roman"/>
                <a:cs typeface="Times New Roman"/>
                <a:sym typeface="Times New Roman"/>
              </a:rPr>
              <a:t> </a:t>
            </a:r>
            <a:r>
              <a:rPr b="1" i="0" lang="en-US" sz="1200" u="none" cap="none" strike="noStrike">
                <a:solidFill>
                  <a:schemeClr val="dk1"/>
                </a:solidFill>
                <a:latin typeface="Times New Roman"/>
                <a:ea typeface="Times New Roman"/>
                <a:cs typeface="Times New Roman"/>
                <a:sym typeface="Times New Roman"/>
              </a:rPr>
              <a:t>Шығыс, кіріс журналдары талапқа сай рәсімделмеген</a:t>
            </a:r>
            <a:endParaRPr b="0" i="0" sz="1200" u="none" cap="none" strike="noStrike">
              <a:solidFill>
                <a:schemeClr val="dk1"/>
              </a:solidFill>
              <a:latin typeface="Arial"/>
              <a:ea typeface="Arial"/>
              <a:cs typeface="Arial"/>
              <a:sym typeface="Arial"/>
            </a:endParaRPr>
          </a:p>
        </p:txBody>
      </p:sp>
      <p:sp>
        <p:nvSpPr>
          <p:cNvPr id="359" name="Google Shape;359;g2b232a58327_0_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2"/>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5" name="Google Shape;365;p22"/>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366" name="Google Shape;366;p22"/>
          <p:cNvGrpSpPr/>
          <p:nvPr/>
        </p:nvGrpSpPr>
        <p:grpSpPr>
          <a:xfrm>
            <a:off x="0" y="571500"/>
            <a:ext cx="12192000" cy="530351"/>
            <a:chOff x="0" y="571500"/>
            <a:chExt cx="12192000" cy="530351"/>
          </a:xfrm>
        </p:grpSpPr>
        <p:sp>
          <p:nvSpPr>
            <p:cNvPr id="367" name="Google Shape;367;p22"/>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68" name="Google Shape;368;p22"/>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369" name="Google Shape;369;p22"/>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2"/>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1" name="Google Shape;371;p22"/>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2" name="Google Shape;372;p22"/>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3" name="Google Shape;373;p22"/>
          <p:cNvSpPr/>
          <p:nvPr/>
        </p:nvSpPr>
        <p:spPr>
          <a:xfrm>
            <a:off x="3785111" y="518221"/>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374" name="Google Shape;374;p22"/>
          <p:cNvPicPr preferRelativeResize="0"/>
          <p:nvPr/>
        </p:nvPicPr>
        <p:blipFill rotWithShape="1">
          <a:blip r:embed="rId4">
            <a:alphaModFix/>
          </a:blip>
          <a:srcRect b="9962" l="0" r="0" t="7546"/>
          <a:stretch/>
        </p:blipFill>
        <p:spPr>
          <a:xfrm>
            <a:off x="4096575" y="1138625"/>
            <a:ext cx="2916149" cy="4526950"/>
          </a:xfrm>
          <a:prstGeom prst="rect">
            <a:avLst/>
          </a:prstGeom>
          <a:noFill/>
          <a:ln>
            <a:noFill/>
          </a:ln>
        </p:spPr>
      </p:pic>
      <p:sp>
        <p:nvSpPr>
          <p:cNvPr id="375" name="Google Shape;375;p22"/>
          <p:cNvSpPr txBox="1"/>
          <p:nvPr/>
        </p:nvSpPr>
        <p:spPr>
          <a:xfrm>
            <a:off x="206925" y="5867400"/>
            <a:ext cx="6000600"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№3 жатақхана: Қызметкерлер өрт қауіпсіздігі ереже, нормаларымен таныспаған</a:t>
            </a:r>
            <a:endParaRPr b="1" i="0" sz="1200" u="none" cap="none" strike="noStrike">
              <a:solidFill>
                <a:schemeClr val="dk1"/>
              </a:solidFill>
              <a:latin typeface="Times New Roman"/>
              <a:ea typeface="Times New Roman"/>
              <a:cs typeface="Times New Roman"/>
              <a:sym typeface="Times New Roman"/>
            </a:endParaRPr>
          </a:p>
        </p:txBody>
      </p:sp>
      <p:sp>
        <p:nvSpPr>
          <p:cNvPr id="376" name="Google Shape;376;p22"/>
          <p:cNvSpPr txBox="1"/>
          <p:nvPr/>
        </p:nvSpPr>
        <p:spPr>
          <a:xfrm>
            <a:off x="8156025" y="5855337"/>
            <a:ext cx="34842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СМЖ құжаттарының (ҚЕ, ҚН) мерзімі ұзартылмаған</a:t>
            </a:r>
            <a:endParaRPr b="1" i="0" sz="1200" u="none" cap="none" strike="noStrike">
              <a:solidFill>
                <a:schemeClr val="dk1"/>
              </a:solidFill>
              <a:latin typeface="Times New Roman"/>
              <a:ea typeface="Times New Roman"/>
              <a:cs typeface="Times New Roman"/>
              <a:sym typeface="Times New Roman"/>
            </a:endParaRPr>
          </a:p>
        </p:txBody>
      </p:sp>
      <p:pic>
        <p:nvPicPr>
          <p:cNvPr id="377" name="Google Shape;377;p22"/>
          <p:cNvPicPr preferRelativeResize="0"/>
          <p:nvPr/>
        </p:nvPicPr>
        <p:blipFill rotWithShape="1">
          <a:blip r:embed="rId5">
            <a:alphaModFix/>
          </a:blip>
          <a:srcRect b="7790" l="-3616" r="0" t="13357"/>
          <a:stretch/>
        </p:blipFill>
        <p:spPr>
          <a:xfrm>
            <a:off x="9275850" y="1165638"/>
            <a:ext cx="2916149" cy="4485574"/>
          </a:xfrm>
          <a:prstGeom prst="rect">
            <a:avLst/>
          </a:prstGeom>
          <a:noFill/>
          <a:ln>
            <a:noFill/>
          </a:ln>
        </p:spPr>
      </p:pic>
      <p:pic>
        <p:nvPicPr>
          <p:cNvPr id="378" name="Google Shape;378;p22"/>
          <p:cNvPicPr preferRelativeResize="0"/>
          <p:nvPr/>
        </p:nvPicPr>
        <p:blipFill rotWithShape="1">
          <a:blip r:embed="rId6">
            <a:alphaModFix/>
          </a:blip>
          <a:srcRect b="0" l="0" r="0" t="12679"/>
          <a:stretch/>
        </p:blipFill>
        <p:spPr>
          <a:xfrm>
            <a:off x="2111925" y="1138625"/>
            <a:ext cx="2916149" cy="4526950"/>
          </a:xfrm>
          <a:prstGeom prst="rect">
            <a:avLst/>
          </a:prstGeom>
          <a:noFill/>
          <a:ln>
            <a:noFill/>
          </a:ln>
        </p:spPr>
      </p:pic>
      <p:pic>
        <p:nvPicPr>
          <p:cNvPr id="379" name="Google Shape;379;p22"/>
          <p:cNvPicPr preferRelativeResize="0"/>
          <p:nvPr/>
        </p:nvPicPr>
        <p:blipFill rotWithShape="1">
          <a:blip r:embed="rId7">
            <a:alphaModFix/>
          </a:blip>
          <a:srcRect b="4284" l="2056" r="0" t="12461"/>
          <a:stretch/>
        </p:blipFill>
        <p:spPr>
          <a:xfrm>
            <a:off x="7550" y="1205513"/>
            <a:ext cx="2815650" cy="4485574"/>
          </a:xfrm>
          <a:prstGeom prst="rect">
            <a:avLst/>
          </a:prstGeom>
          <a:noFill/>
          <a:ln>
            <a:noFill/>
          </a:ln>
        </p:spPr>
      </p:pic>
      <p:pic>
        <p:nvPicPr>
          <p:cNvPr id="380" name="Google Shape;380;p22"/>
          <p:cNvPicPr preferRelativeResize="0"/>
          <p:nvPr/>
        </p:nvPicPr>
        <p:blipFill rotWithShape="1">
          <a:blip r:embed="rId8">
            <a:alphaModFix/>
          </a:blip>
          <a:srcRect b="5211" l="3444" r="2955" t="17811"/>
          <a:stretch/>
        </p:blipFill>
        <p:spPr>
          <a:xfrm>
            <a:off x="7036650" y="1165651"/>
            <a:ext cx="2729399" cy="4485549"/>
          </a:xfrm>
          <a:prstGeom prst="rect">
            <a:avLst/>
          </a:prstGeom>
          <a:noFill/>
          <a:ln>
            <a:noFill/>
          </a:ln>
        </p:spPr>
      </p:pic>
      <p:sp>
        <p:nvSpPr>
          <p:cNvPr id="381" name="Google Shape;38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3"/>
          <p:cNvSpPr txBox="1"/>
          <p:nvPr>
            <p:ph idx="1" type="body"/>
          </p:nvPr>
        </p:nvSpPr>
        <p:spPr>
          <a:xfrm>
            <a:off x="274320" y="239332"/>
            <a:ext cx="6016752" cy="6554575"/>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1000"/>
              </a:spcBef>
              <a:spcAft>
                <a:spcPts val="0"/>
              </a:spcAft>
              <a:buSzPts val="1800"/>
              <a:buNone/>
            </a:pPr>
            <a:r>
              <a:rPr b="1" lang="en-US" sz="1600">
                <a:solidFill>
                  <a:srgbClr val="002060"/>
                </a:solidFill>
                <a:latin typeface="Times New Roman"/>
                <a:ea typeface="Times New Roman"/>
                <a:cs typeface="Times New Roman"/>
                <a:sym typeface="Times New Roman"/>
              </a:rPr>
              <a:t>Ішкі аудиторлар осы жылы да университет ғимараттарына аудиторлық тексеру жүргізді. </a:t>
            </a:r>
            <a:endParaRPr/>
          </a:p>
          <a:p>
            <a:pPr indent="0" lvl="0" marL="114300" rtl="0" algn="l">
              <a:lnSpc>
                <a:spcPct val="100000"/>
              </a:lnSpc>
              <a:spcBef>
                <a:spcPts val="1000"/>
              </a:spcBef>
              <a:spcAft>
                <a:spcPts val="0"/>
              </a:spcAft>
              <a:buSzPts val="1800"/>
              <a:buNone/>
            </a:pPr>
            <a:r>
              <a:rPr lang="en-US" sz="1600" u="sng">
                <a:solidFill>
                  <a:srgbClr val="002060"/>
                </a:solidFill>
                <a:latin typeface="Times New Roman"/>
                <a:ea typeface="Times New Roman"/>
                <a:cs typeface="Times New Roman"/>
                <a:sym typeface="Times New Roman"/>
              </a:rPr>
              <a:t>Аудит барысында университет ғимараттарында анықталған сәйкессіздіктер:</a:t>
            </a:r>
            <a:endParaRPr sz="1600" u="sng">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Бірқатар ғимараттарда оқу аудиториялары талаптарға сәйкес емес.</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Жатақхана бөлмелері талаптарға сай емес. №2 ерлер жатақханасы: душтарында сместитель жоқ, линолеум жыртық (скочталған), есіктерінің құлпы, ручкасы жоқ. </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№2 оқу ғимаратындағы дәріс өту аудиторларында ауа желдеткіштері жұмыс істемейді.</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Автокөлік бөлімі орналасқан ғимарат өте нашар жағдайда. Жылу жүйесі жоқ.</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Спорт және өнер факультеті білімгерлері сабақ өтетін ғимаратта жоспарлы жөндеу жұмыстары уақытылы бітпеген. Әжетханалары санитарлық нормаға сай емес.</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№3 оқу ғимаратындағы дәрісханалар интерактивті жабдықтармен толық қамтылмаған.  ОПҚ тарапынан ұсыныс айтылды.</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 Шымкент кампусы жатақханасында бірқатар материалдық-инфрақұрылымдық мәселелерді шешуге тура келеді. Атап айтқанда: күрделі жөндеуден өткізу. </a:t>
            </a:r>
            <a:endParaRPr sz="1600">
              <a:solidFill>
                <a:srgbClr val="002060"/>
              </a:solidFill>
              <a:latin typeface="Times New Roman"/>
              <a:ea typeface="Times New Roman"/>
              <a:cs typeface="Times New Roman"/>
              <a:sym typeface="Times New Roman"/>
            </a:endParaRPr>
          </a:p>
          <a:p>
            <a:pPr indent="-171450" lvl="0" marL="171450" rtl="0" algn="l">
              <a:lnSpc>
                <a:spcPct val="100000"/>
              </a:lnSpc>
              <a:spcBef>
                <a:spcPts val="0"/>
              </a:spcBef>
              <a:spcAft>
                <a:spcPts val="0"/>
              </a:spcAft>
              <a:buClr>
                <a:srgbClr val="C00000"/>
              </a:buClr>
              <a:buSzPts val="1100"/>
              <a:buChar char="•"/>
            </a:pPr>
            <a:r>
              <a:rPr lang="en-US" sz="1600">
                <a:solidFill>
                  <a:srgbClr val="002060"/>
                </a:solidFill>
                <a:latin typeface="Times New Roman"/>
                <a:ea typeface="Times New Roman"/>
                <a:cs typeface="Times New Roman"/>
                <a:sym typeface="Times New Roman"/>
              </a:rPr>
              <a:t>Құрылымдар, кафедралардың материалдық-техникалық базасын жаңарту (ескіріп кеткен орындықтар жыртылып скотчпен оралған, компьтерлер ескі, интерактивті тақталар т.б.).</a:t>
            </a:r>
            <a:endParaRPr sz="1600">
              <a:solidFill>
                <a:srgbClr val="002060"/>
              </a:solidFill>
              <a:latin typeface="Times New Roman"/>
              <a:ea typeface="Times New Roman"/>
              <a:cs typeface="Times New Roman"/>
              <a:sym typeface="Times New Roman"/>
            </a:endParaRPr>
          </a:p>
          <a:p>
            <a:pPr indent="-228600" lvl="0" marL="457200" rtl="0" algn="l">
              <a:lnSpc>
                <a:spcPct val="90000"/>
              </a:lnSpc>
              <a:spcBef>
                <a:spcPts val="1000"/>
              </a:spcBef>
              <a:spcAft>
                <a:spcPts val="0"/>
              </a:spcAft>
              <a:buClr>
                <a:schemeClr val="dk1"/>
              </a:buClr>
              <a:buSzPts val="1800"/>
              <a:buNone/>
            </a:pPr>
            <a:r>
              <a:t/>
            </a:r>
            <a:endParaRPr sz="1600">
              <a:solidFill>
                <a:srgbClr val="002060"/>
              </a:solidFill>
            </a:endParaRPr>
          </a:p>
        </p:txBody>
      </p:sp>
      <p:sp>
        <p:nvSpPr>
          <p:cNvPr id="387" name="Google Shape;387;p23"/>
          <p:cNvSpPr txBox="1"/>
          <p:nvPr>
            <p:ph idx="2" type="body"/>
          </p:nvPr>
        </p:nvSpPr>
        <p:spPr>
          <a:xfrm>
            <a:off x="6291072" y="298894"/>
            <a:ext cx="5751576" cy="6240018"/>
          </a:xfrm>
          <a:prstGeom prst="rect">
            <a:avLst/>
          </a:prstGeom>
          <a:noFill/>
          <a:ln>
            <a:noFill/>
          </a:ln>
        </p:spPr>
        <p:txBody>
          <a:bodyPr anchorCtr="0" anchor="t" bIns="45700" lIns="91425" spcFirstLastPara="1" rIns="91425" wrap="square" tIns="45700">
            <a:noAutofit/>
          </a:bodyPr>
          <a:lstStyle/>
          <a:p>
            <a:pPr indent="0" lvl="0" marL="114300" rtl="0" algn="just">
              <a:lnSpc>
                <a:spcPct val="90000"/>
              </a:lnSpc>
              <a:spcBef>
                <a:spcPts val="1000"/>
              </a:spcBef>
              <a:spcAft>
                <a:spcPts val="0"/>
              </a:spcAft>
              <a:buSzPts val="1800"/>
              <a:buNone/>
            </a:pPr>
            <a:r>
              <a:rPr b="1" lang="en-US" sz="1600">
                <a:solidFill>
                  <a:srgbClr val="FF0000"/>
                </a:solidFill>
                <a:latin typeface="Times New Roman"/>
                <a:ea typeface="Times New Roman"/>
                <a:cs typeface="Times New Roman"/>
                <a:sym typeface="Times New Roman"/>
              </a:rPr>
              <a:t>İç denetçiler de bu yıl üniversitenin binalarını denetlediler. </a:t>
            </a:r>
            <a:endParaRPr b="1" sz="1600">
              <a:solidFill>
                <a:srgbClr val="FF0000"/>
              </a:solidFill>
              <a:latin typeface="Times New Roman"/>
              <a:ea typeface="Times New Roman"/>
              <a:cs typeface="Times New Roman"/>
              <a:sym typeface="Times New Roman"/>
            </a:endParaRPr>
          </a:p>
          <a:p>
            <a:pPr indent="0" lvl="0" marL="114300" rtl="0" algn="just">
              <a:lnSpc>
                <a:spcPct val="90000"/>
              </a:lnSpc>
              <a:spcBef>
                <a:spcPts val="1000"/>
              </a:spcBef>
              <a:spcAft>
                <a:spcPts val="0"/>
              </a:spcAft>
              <a:buSzPts val="1800"/>
              <a:buNone/>
            </a:pPr>
            <a:r>
              <a:rPr lang="en-US" sz="1600" u="sng">
                <a:solidFill>
                  <a:srgbClr val="FF0000"/>
                </a:solidFill>
                <a:latin typeface="Times New Roman"/>
                <a:ea typeface="Times New Roman"/>
                <a:cs typeface="Times New Roman"/>
                <a:sym typeface="Times New Roman"/>
              </a:rPr>
              <a:t>Üniversite binalarında yapılan denetimlerde tespit edilen tutarsızlıklar</a:t>
            </a:r>
            <a:r>
              <a:rPr lang="en-US" sz="1600">
                <a:solidFill>
                  <a:srgbClr val="FF0000"/>
                </a:solidFill>
                <a:latin typeface="Times New Roman"/>
                <a:ea typeface="Times New Roman"/>
                <a:cs typeface="Times New Roman"/>
                <a:sym typeface="Times New Roman"/>
              </a:rPr>
              <a:t>:</a:t>
            </a:r>
            <a:endParaRPr sz="1600">
              <a:solidFill>
                <a:srgbClr val="FF0000"/>
              </a:solidFill>
              <a:latin typeface="Times New Roman"/>
              <a:ea typeface="Times New Roman"/>
              <a:cs typeface="Times New Roman"/>
              <a:sym typeface="Times New Roman"/>
            </a:endParaRPr>
          </a:p>
          <a:p>
            <a:pPr indent="-330200" lvl="0" marL="457200" rtl="0" algn="just">
              <a:lnSpc>
                <a:spcPct val="90000"/>
              </a:lnSpc>
              <a:spcBef>
                <a:spcPts val="100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Bazı binalarda derslikler gereksinimleri karşılamamaktadır.Yurt odaları gereksinimlere göre uygun değildir. </a:t>
            </a:r>
            <a:endParaRPr sz="1600">
              <a:solidFill>
                <a:srgbClr val="FF0000"/>
              </a:solidFill>
              <a:latin typeface="Times New Roman"/>
              <a:ea typeface="Times New Roman"/>
              <a:cs typeface="Times New Roman"/>
              <a:sym typeface="Times New Roman"/>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Erkek yurdu No. 2: duşlarda yer değiştirmesiz, yırtık muşamba (bükülmüş), kapı kilidi, kulpsuz. </a:t>
            </a:r>
            <a:endParaRPr sz="1600">
              <a:solidFill>
                <a:srgbClr val="FF0000"/>
              </a:solidFill>
              <a:latin typeface="Times New Roman"/>
              <a:ea typeface="Times New Roman"/>
              <a:cs typeface="Times New Roman"/>
              <a:sym typeface="Times New Roman"/>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No 2 eğitim binasında ders veren sınıflarında hava fanları çalışmamaktadır.</a:t>
            </a:r>
            <a:endParaRPr sz="1600">
              <a:solidFill>
                <a:srgbClr val="FF0000"/>
              </a:solidFill>
              <a:latin typeface="Times New Roman"/>
              <a:ea typeface="Times New Roman"/>
              <a:cs typeface="Times New Roman"/>
              <a:sym typeface="Times New Roman"/>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Oto departmanının bulunduğu bina çok kötü durumda. Isıtma sistemi yok.</a:t>
            </a:r>
            <a:endParaRPr sz="1600">
              <a:solidFill>
                <a:srgbClr val="FF0000"/>
              </a:solidFill>
              <a:latin typeface="Times New Roman"/>
              <a:ea typeface="Times New Roman"/>
              <a:cs typeface="Times New Roman"/>
              <a:sym typeface="Times New Roman"/>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Spor ve Sanat fakültesi öğrencileri ders aldığı binada planlanan yenileme çalışmalar zamanında tamamlanmayan. Tuvaletler sağlık standartlarına uygun değil.</a:t>
            </a:r>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No 3 eğitim binasında sınıflar tam olarak interaktif ekipmanlarla donatılmayan.  </a:t>
            </a:r>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ÖPÜ tarafından teklif söylendi.Çimkent kampüsü yurdunda bazı maddi ve altyapı sorununun çözülmesi gerekiyor. </a:t>
            </a:r>
            <a:endParaRPr/>
          </a:p>
          <a:p>
            <a:pPr indent="-330200" lvl="0" marL="457200" rtl="0" algn="just">
              <a:lnSpc>
                <a:spcPct val="90000"/>
              </a:lnSpc>
              <a:spcBef>
                <a:spcPts val="0"/>
              </a:spcBef>
              <a:spcAft>
                <a:spcPts val="0"/>
              </a:spcAft>
              <a:buClr>
                <a:srgbClr val="FF0000"/>
              </a:buClr>
              <a:buSzPts val="1600"/>
              <a:buFont typeface="Times New Roman"/>
              <a:buChar char="•"/>
            </a:pPr>
            <a:r>
              <a:rPr lang="en-US" sz="1600">
                <a:solidFill>
                  <a:srgbClr val="FF0000"/>
                </a:solidFill>
                <a:latin typeface="Times New Roman"/>
                <a:ea typeface="Times New Roman"/>
                <a:cs typeface="Times New Roman"/>
                <a:sym typeface="Times New Roman"/>
              </a:rPr>
              <a:t>Yani: büyük tadilat lazım.Yapılar, sandalyelerin lojistik ve teknik tabanının güncellenmesi (eskimiş sandalyeler seloteyple sarılmış, eski bilgisayarlar, interaktif tahtalar vb.)</a:t>
            </a:r>
            <a:endParaRPr/>
          </a:p>
        </p:txBody>
      </p:sp>
      <p:sp>
        <p:nvSpPr>
          <p:cNvPr id="388" name="Google Shape;38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8"/>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4" name="Google Shape;394;p18"/>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395" name="Google Shape;395;p18"/>
          <p:cNvGrpSpPr/>
          <p:nvPr/>
        </p:nvGrpSpPr>
        <p:grpSpPr>
          <a:xfrm>
            <a:off x="0" y="571500"/>
            <a:ext cx="12192000" cy="530351"/>
            <a:chOff x="0" y="571500"/>
            <a:chExt cx="12192000" cy="530351"/>
          </a:xfrm>
        </p:grpSpPr>
        <p:sp>
          <p:nvSpPr>
            <p:cNvPr id="396" name="Google Shape;396;p18"/>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97" name="Google Shape;397;p18"/>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398" name="Google Shape;398;p18"/>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8"/>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0" name="Google Shape;400;p18"/>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1" name="Google Shape;401;p18"/>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2" name="Google Shape;402;p18"/>
          <p:cNvSpPr/>
          <p:nvPr/>
        </p:nvSpPr>
        <p:spPr>
          <a:xfrm>
            <a:off x="3785111" y="518219"/>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403" name="Google Shape;403;p18"/>
          <p:cNvPicPr preferRelativeResize="0"/>
          <p:nvPr/>
        </p:nvPicPr>
        <p:blipFill rotWithShape="1">
          <a:blip r:embed="rId4">
            <a:alphaModFix/>
          </a:blip>
          <a:srcRect b="0" l="0" r="0" t="0"/>
          <a:stretch/>
        </p:blipFill>
        <p:spPr>
          <a:xfrm>
            <a:off x="7552" y="1014983"/>
            <a:ext cx="2964513" cy="5264396"/>
          </a:xfrm>
          <a:prstGeom prst="rect">
            <a:avLst/>
          </a:prstGeom>
          <a:noFill/>
          <a:ln>
            <a:noFill/>
          </a:ln>
        </p:spPr>
      </p:pic>
      <p:pic>
        <p:nvPicPr>
          <p:cNvPr id="404" name="Google Shape;404;p18"/>
          <p:cNvPicPr preferRelativeResize="0"/>
          <p:nvPr/>
        </p:nvPicPr>
        <p:blipFill rotWithShape="1">
          <a:blip r:embed="rId5">
            <a:alphaModFix/>
          </a:blip>
          <a:srcRect b="0" l="0" r="0" t="0"/>
          <a:stretch/>
        </p:blipFill>
        <p:spPr>
          <a:xfrm>
            <a:off x="3089850" y="1028775"/>
            <a:ext cx="3020600" cy="5236800"/>
          </a:xfrm>
          <a:prstGeom prst="rect">
            <a:avLst/>
          </a:prstGeom>
          <a:noFill/>
          <a:ln>
            <a:noFill/>
          </a:ln>
        </p:spPr>
      </p:pic>
      <p:sp>
        <p:nvSpPr>
          <p:cNvPr id="405" name="Google Shape;405;p18"/>
          <p:cNvSpPr/>
          <p:nvPr/>
        </p:nvSpPr>
        <p:spPr>
          <a:xfrm>
            <a:off x="143933" y="6278952"/>
            <a:ext cx="4967669"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№1 оқу ғимаратындағы жағдай</a:t>
            </a:r>
            <a:endParaRPr b="1" i="0" sz="12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4 этажда орналасқан әжетхана төбесі сылақтары түскен</a:t>
            </a:r>
            <a:endParaRPr b="1" i="0" sz="1200" u="none" cap="none" strike="noStrike">
              <a:solidFill>
                <a:schemeClr val="dk1"/>
              </a:solidFill>
              <a:latin typeface="Times New Roman"/>
              <a:ea typeface="Times New Roman"/>
              <a:cs typeface="Times New Roman"/>
              <a:sym typeface="Times New Roman"/>
            </a:endParaRPr>
          </a:p>
        </p:txBody>
      </p:sp>
      <p:pic>
        <p:nvPicPr>
          <p:cNvPr id="406" name="Google Shape;406;p18"/>
          <p:cNvPicPr preferRelativeResize="0"/>
          <p:nvPr/>
        </p:nvPicPr>
        <p:blipFill rotWithShape="1">
          <a:blip r:embed="rId6">
            <a:alphaModFix/>
          </a:blip>
          <a:srcRect b="0" l="0" r="0" t="0"/>
          <a:stretch/>
        </p:blipFill>
        <p:spPr>
          <a:xfrm>
            <a:off x="6228228" y="1055038"/>
            <a:ext cx="2916153" cy="5184272"/>
          </a:xfrm>
          <a:prstGeom prst="rect">
            <a:avLst/>
          </a:prstGeom>
          <a:noFill/>
          <a:ln>
            <a:noFill/>
          </a:ln>
        </p:spPr>
      </p:pic>
      <p:pic>
        <p:nvPicPr>
          <p:cNvPr id="407" name="Google Shape;407;p18"/>
          <p:cNvPicPr preferRelativeResize="0"/>
          <p:nvPr/>
        </p:nvPicPr>
        <p:blipFill rotWithShape="1">
          <a:blip r:embed="rId7">
            <a:alphaModFix/>
          </a:blip>
          <a:srcRect b="0" l="0" r="0" t="0"/>
          <a:stretch/>
        </p:blipFill>
        <p:spPr>
          <a:xfrm>
            <a:off x="9220875" y="1055038"/>
            <a:ext cx="2916153" cy="5184272"/>
          </a:xfrm>
          <a:prstGeom prst="rect">
            <a:avLst/>
          </a:prstGeom>
          <a:noFill/>
          <a:ln>
            <a:noFill/>
          </a:ln>
        </p:spPr>
      </p:pic>
      <p:sp>
        <p:nvSpPr>
          <p:cNvPr id="408" name="Google Shape;408;p18"/>
          <p:cNvSpPr txBox="1"/>
          <p:nvPr/>
        </p:nvSpPr>
        <p:spPr>
          <a:xfrm>
            <a:off x="6012878" y="6301841"/>
            <a:ext cx="59589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 №2 оқу ғимараты лекция залдарына ағымдағы жөндеу жұмыстарын жүргізуді қажет етеді (ауа айналымы жоқ) </a:t>
            </a:r>
            <a:endParaRPr b="1" i="0" sz="1200" u="none" cap="none" strike="noStrike">
              <a:solidFill>
                <a:schemeClr val="dk1"/>
              </a:solidFill>
              <a:latin typeface="Times New Roman"/>
              <a:ea typeface="Times New Roman"/>
              <a:cs typeface="Times New Roman"/>
              <a:sym typeface="Times New Roman"/>
            </a:endParaRPr>
          </a:p>
        </p:txBody>
      </p:sp>
      <p:sp>
        <p:nvSpPr>
          <p:cNvPr id="409" name="Google Shape;40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p:nvPr/>
        </p:nvSpPr>
        <p:spPr>
          <a:xfrm>
            <a:off x="4476749" y="408976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 name="Google Shape;101;p2"/>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Times New Roman"/>
                <a:ea typeface="Times New Roman"/>
                <a:cs typeface="Times New Roman"/>
                <a:sym typeface="Times New Roman"/>
              </a:rPr>
              <a:t>Ішкі аудиттің мақсаты</a:t>
            </a:r>
            <a:endParaRPr b="1" i="0" sz="2000" u="none" cap="none" strike="noStrike">
              <a:solidFill>
                <a:schemeClr val="lt1"/>
              </a:solidFill>
              <a:latin typeface="Times New Roman"/>
              <a:ea typeface="Times New Roman"/>
              <a:cs typeface="Times New Roman"/>
              <a:sym typeface="Times New Roman"/>
            </a:endParaRPr>
          </a:p>
        </p:txBody>
      </p:sp>
      <p:grpSp>
        <p:nvGrpSpPr>
          <p:cNvPr id="102" name="Google Shape;102;p2"/>
          <p:cNvGrpSpPr/>
          <p:nvPr/>
        </p:nvGrpSpPr>
        <p:grpSpPr>
          <a:xfrm>
            <a:off x="0" y="571500"/>
            <a:ext cx="12192000" cy="530351"/>
            <a:chOff x="0" y="571500"/>
            <a:chExt cx="12192000" cy="530351"/>
          </a:xfrm>
        </p:grpSpPr>
        <p:sp>
          <p:nvSpPr>
            <p:cNvPr id="103" name="Google Shape;103;p2"/>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04" name="Google Shape;104;p2"/>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105" name="Google Shape;105;p2"/>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2"/>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2"/>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 name="Google Shape;108;p2"/>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 name="Google Shape;109;p2"/>
          <p:cNvSpPr/>
          <p:nvPr/>
        </p:nvSpPr>
        <p:spPr>
          <a:xfrm>
            <a:off x="4476750" y="508950"/>
            <a:ext cx="30414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0000"/>
                </a:solidFill>
                <a:latin typeface="Times New Roman"/>
                <a:ea typeface="Times New Roman"/>
                <a:cs typeface="Times New Roman"/>
                <a:sym typeface="Times New Roman"/>
              </a:rPr>
              <a:t>İç denetimin amacı</a:t>
            </a:r>
            <a:endParaRPr b="1" i="0" sz="2000" u="none" cap="none" strike="noStrike">
              <a:solidFill>
                <a:srgbClr val="FF0000"/>
              </a:solidFill>
              <a:latin typeface="Times New Roman"/>
              <a:ea typeface="Times New Roman"/>
              <a:cs typeface="Times New Roman"/>
              <a:sym typeface="Times New Roman"/>
            </a:endParaRPr>
          </a:p>
        </p:txBody>
      </p:sp>
      <p:sp>
        <p:nvSpPr>
          <p:cNvPr id="110" name="Google Shape;110;p2"/>
          <p:cNvSpPr/>
          <p:nvPr/>
        </p:nvSpPr>
        <p:spPr>
          <a:xfrm>
            <a:off x="367645" y="1373362"/>
            <a:ext cx="11283885" cy="1384954"/>
          </a:xfrm>
          <a:prstGeom prst="rect">
            <a:avLst/>
          </a:prstGeom>
          <a:solidFill>
            <a:srgbClr val="C5F6F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800" u="none" cap="none" strike="noStrike">
                <a:solidFill>
                  <a:srgbClr val="002060"/>
                </a:solidFill>
                <a:latin typeface="Times New Roman"/>
                <a:ea typeface="Times New Roman"/>
                <a:cs typeface="Times New Roman"/>
                <a:sym typeface="Times New Roman"/>
              </a:rPr>
              <a:t>Ішкі аудит мақсаты – университетте қолданыстағы сапа менеджменті жүйесінің ISО 9001 Халықаралық стандарттар талаптарына сәйкестігін анықтау. </a:t>
            </a:r>
            <a:endParaRPr b="0" i="0" sz="1600" u="none" cap="none" strike="noStrike">
              <a:solidFill>
                <a:srgbClr val="002060"/>
              </a:solidFill>
              <a:latin typeface="Arial"/>
              <a:ea typeface="Arial"/>
              <a:cs typeface="Arial"/>
              <a:sym typeface="Arial"/>
            </a:endParaRPr>
          </a:p>
        </p:txBody>
      </p:sp>
      <p:sp>
        <p:nvSpPr>
          <p:cNvPr id="111" name="Google Shape;111;p2"/>
          <p:cNvSpPr/>
          <p:nvPr/>
        </p:nvSpPr>
        <p:spPr>
          <a:xfrm>
            <a:off x="367645" y="2953806"/>
            <a:ext cx="11359658" cy="954067"/>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800" u="none" cap="none" strike="noStrike">
                <a:solidFill>
                  <a:srgbClr val="FF0000"/>
                </a:solidFill>
                <a:latin typeface="Times New Roman"/>
                <a:ea typeface="Times New Roman"/>
                <a:cs typeface="Times New Roman"/>
                <a:sym typeface="Times New Roman"/>
              </a:rPr>
              <a:t>İç denetimin amacı-üniversitenin mevcut kalite yönetim sisteminin ISO 9001 Uluslararası standartlarına uygunluğunun belirlenmesidir.</a:t>
            </a:r>
            <a:endParaRPr b="0" i="0" sz="2800" u="none" cap="none" strike="noStrike">
              <a:solidFill>
                <a:srgbClr val="FF0000"/>
              </a:solidFill>
              <a:latin typeface="Times New Roman"/>
              <a:ea typeface="Times New Roman"/>
              <a:cs typeface="Times New Roman"/>
              <a:sym typeface="Times New Roman"/>
            </a:endParaRPr>
          </a:p>
        </p:txBody>
      </p:sp>
      <p:pic>
        <p:nvPicPr>
          <p:cNvPr id="112" name="Google Shape;112;p2"/>
          <p:cNvPicPr preferRelativeResize="0"/>
          <p:nvPr/>
        </p:nvPicPr>
        <p:blipFill rotWithShape="1">
          <a:blip r:embed="rId4">
            <a:alphaModFix/>
          </a:blip>
          <a:srcRect b="0" l="0" r="0" t="0"/>
          <a:stretch/>
        </p:blipFill>
        <p:spPr>
          <a:xfrm>
            <a:off x="3993274" y="4234506"/>
            <a:ext cx="4117901" cy="2316319"/>
          </a:xfrm>
          <a:prstGeom prst="rect">
            <a:avLst/>
          </a:prstGeom>
          <a:noFill/>
          <a:ln>
            <a:noFill/>
          </a:ln>
        </p:spPr>
      </p:pic>
      <p:sp>
        <p:nvSpPr>
          <p:cNvPr id="113" name="Google Shape;113;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9"/>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5" name="Google Shape;415;p19"/>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416" name="Google Shape;416;p19"/>
          <p:cNvGrpSpPr/>
          <p:nvPr/>
        </p:nvGrpSpPr>
        <p:grpSpPr>
          <a:xfrm>
            <a:off x="0" y="571500"/>
            <a:ext cx="12192000" cy="530351"/>
            <a:chOff x="0" y="571500"/>
            <a:chExt cx="12192000" cy="530351"/>
          </a:xfrm>
        </p:grpSpPr>
        <p:sp>
          <p:nvSpPr>
            <p:cNvPr id="417" name="Google Shape;417;p19"/>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8" name="Google Shape;418;p19"/>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419" name="Google Shape;419;p19"/>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19"/>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1" name="Google Shape;421;p19"/>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2" name="Google Shape;422;p19"/>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3" name="Google Shape;423;p19"/>
          <p:cNvSpPr/>
          <p:nvPr/>
        </p:nvSpPr>
        <p:spPr>
          <a:xfrm>
            <a:off x="3785111" y="518225"/>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424" name="Google Shape;424;p19"/>
          <p:cNvPicPr preferRelativeResize="0"/>
          <p:nvPr/>
        </p:nvPicPr>
        <p:blipFill rotWithShape="1">
          <a:blip r:embed="rId4">
            <a:alphaModFix/>
          </a:blip>
          <a:srcRect b="0" l="0" r="0" t="0"/>
          <a:stretch/>
        </p:blipFill>
        <p:spPr>
          <a:xfrm>
            <a:off x="7549" y="914040"/>
            <a:ext cx="5793190" cy="2746224"/>
          </a:xfrm>
          <a:prstGeom prst="rect">
            <a:avLst/>
          </a:prstGeom>
          <a:noFill/>
          <a:ln>
            <a:noFill/>
          </a:ln>
        </p:spPr>
      </p:pic>
      <p:pic>
        <p:nvPicPr>
          <p:cNvPr id="425" name="Google Shape;425;p19"/>
          <p:cNvPicPr preferRelativeResize="0"/>
          <p:nvPr/>
        </p:nvPicPr>
        <p:blipFill rotWithShape="1">
          <a:blip r:embed="rId5">
            <a:alphaModFix/>
          </a:blip>
          <a:srcRect b="0" l="0" r="0" t="0"/>
          <a:stretch/>
        </p:blipFill>
        <p:spPr>
          <a:xfrm>
            <a:off x="6473723" y="710653"/>
            <a:ext cx="2568172" cy="4941888"/>
          </a:xfrm>
          <a:prstGeom prst="rect">
            <a:avLst/>
          </a:prstGeom>
          <a:noFill/>
          <a:ln>
            <a:noFill/>
          </a:ln>
        </p:spPr>
      </p:pic>
      <p:pic>
        <p:nvPicPr>
          <p:cNvPr id="426" name="Google Shape;426;p19"/>
          <p:cNvPicPr preferRelativeResize="0"/>
          <p:nvPr/>
        </p:nvPicPr>
        <p:blipFill rotWithShape="1">
          <a:blip r:embed="rId6">
            <a:alphaModFix/>
          </a:blip>
          <a:srcRect b="0" l="0" r="0" t="0"/>
          <a:stretch/>
        </p:blipFill>
        <p:spPr>
          <a:xfrm>
            <a:off x="2367174" y="3691675"/>
            <a:ext cx="4480976" cy="2867850"/>
          </a:xfrm>
          <a:prstGeom prst="rect">
            <a:avLst/>
          </a:prstGeom>
          <a:noFill/>
          <a:ln>
            <a:noFill/>
          </a:ln>
        </p:spPr>
      </p:pic>
      <p:pic>
        <p:nvPicPr>
          <p:cNvPr id="427" name="Google Shape;427;p19"/>
          <p:cNvPicPr preferRelativeResize="0"/>
          <p:nvPr/>
        </p:nvPicPr>
        <p:blipFill rotWithShape="1">
          <a:blip r:embed="rId7">
            <a:alphaModFix/>
          </a:blip>
          <a:srcRect b="0" l="0" r="0" t="0"/>
          <a:stretch/>
        </p:blipFill>
        <p:spPr>
          <a:xfrm>
            <a:off x="-1" y="3165364"/>
            <a:ext cx="2367185" cy="3635375"/>
          </a:xfrm>
          <a:prstGeom prst="rect">
            <a:avLst/>
          </a:prstGeom>
          <a:noFill/>
          <a:ln>
            <a:noFill/>
          </a:ln>
        </p:spPr>
      </p:pic>
      <p:sp>
        <p:nvSpPr>
          <p:cNvPr id="428" name="Google Shape;428;p19"/>
          <p:cNvSpPr/>
          <p:nvPr/>
        </p:nvSpPr>
        <p:spPr>
          <a:xfrm>
            <a:off x="6821225" y="5652550"/>
            <a:ext cx="2220600" cy="85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№1 оқу ғимараты баспалдақтағы жағдай (Ректорат ғимаратына кірген кезде сол қанаты)</a:t>
            </a:r>
            <a:endParaRPr b="1" i="0" sz="1200" u="none" cap="none" strike="noStrike">
              <a:solidFill>
                <a:schemeClr val="dk1"/>
              </a:solidFill>
              <a:latin typeface="Times New Roman"/>
              <a:ea typeface="Times New Roman"/>
              <a:cs typeface="Times New Roman"/>
              <a:sym typeface="Times New Roman"/>
            </a:endParaRPr>
          </a:p>
        </p:txBody>
      </p:sp>
      <p:pic>
        <p:nvPicPr>
          <p:cNvPr id="429" name="Google Shape;429;p19"/>
          <p:cNvPicPr preferRelativeResize="0"/>
          <p:nvPr/>
        </p:nvPicPr>
        <p:blipFill rotWithShape="1">
          <a:blip r:embed="rId8">
            <a:alphaModFix/>
          </a:blip>
          <a:srcRect b="0" l="0" r="0" t="0"/>
          <a:stretch/>
        </p:blipFill>
        <p:spPr>
          <a:xfrm>
            <a:off x="9124299" y="767850"/>
            <a:ext cx="2935026" cy="5184275"/>
          </a:xfrm>
          <a:prstGeom prst="rect">
            <a:avLst/>
          </a:prstGeom>
          <a:noFill/>
          <a:ln>
            <a:noFill/>
          </a:ln>
        </p:spPr>
      </p:pic>
      <p:sp>
        <p:nvSpPr>
          <p:cNvPr id="430" name="Google Shape;430;p19"/>
          <p:cNvSpPr/>
          <p:nvPr/>
        </p:nvSpPr>
        <p:spPr>
          <a:xfrm>
            <a:off x="9488225" y="5943600"/>
            <a:ext cx="25188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№1 оқу ғимараты артқы көрінісі (белгіленбеген жерде темекі шегу)</a:t>
            </a:r>
            <a:endParaRPr b="1" i="0" sz="1200" u="none" cap="none" strike="noStrike">
              <a:solidFill>
                <a:schemeClr val="dk1"/>
              </a:solidFill>
              <a:latin typeface="Times New Roman"/>
              <a:ea typeface="Times New Roman"/>
              <a:cs typeface="Times New Roman"/>
              <a:sym typeface="Times New Roman"/>
            </a:endParaRPr>
          </a:p>
        </p:txBody>
      </p:sp>
      <p:sp>
        <p:nvSpPr>
          <p:cNvPr id="431" name="Google Shape;43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0"/>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7" name="Google Shape;437;p20"/>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438" name="Google Shape;438;p20"/>
          <p:cNvGrpSpPr/>
          <p:nvPr/>
        </p:nvGrpSpPr>
        <p:grpSpPr>
          <a:xfrm>
            <a:off x="0" y="571500"/>
            <a:ext cx="12192000" cy="530351"/>
            <a:chOff x="0" y="571500"/>
            <a:chExt cx="12192000" cy="530351"/>
          </a:xfrm>
        </p:grpSpPr>
        <p:sp>
          <p:nvSpPr>
            <p:cNvPr id="439" name="Google Shape;439;p20"/>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40" name="Google Shape;440;p20"/>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441" name="Google Shape;441;p20"/>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42" name="Google Shape;442;p20"/>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3" name="Google Shape;443;p20"/>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4" name="Google Shape;444;p20"/>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5" name="Google Shape;445;p20"/>
          <p:cNvSpPr/>
          <p:nvPr/>
        </p:nvSpPr>
        <p:spPr>
          <a:xfrm>
            <a:off x="3785111" y="501129"/>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446" name="Google Shape;446;p20"/>
          <p:cNvPicPr preferRelativeResize="0"/>
          <p:nvPr/>
        </p:nvPicPr>
        <p:blipFill rotWithShape="1">
          <a:blip r:embed="rId4">
            <a:alphaModFix/>
          </a:blip>
          <a:srcRect b="0" l="0" r="0" t="0"/>
          <a:stretch/>
        </p:blipFill>
        <p:spPr>
          <a:xfrm>
            <a:off x="6094775" y="989325"/>
            <a:ext cx="2657050" cy="4960624"/>
          </a:xfrm>
          <a:prstGeom prst="rect">
            <a:avLst/>
          </a:prstGeom>
          <a:noFill/>
          <a:ln>
            <a:noFill/>
          </a:ln>
        </p:spPr>
      </p:pic>
      <p:pic>
        <p:nvPicPr>
          <p:cNvPr id="447" name="Google Shape;447;p20"/>
          <p:cNvPicPr preferRelativeResize="0"/>
          <p:nvPr/>
        </p:nvPicPr>
        <p:blipFill rotWithShape="1">
          <a:blip r:embed="rId5">
            <a:alphaModFix/>
          </a:blip>
          <a:srcRect b="0" l="0" r="0" t="0"/>
          <a:stretch/>
        </p:blipFill>
        <p:spPr>
          <a:xfrm>
            <a:off x="9130875" y="989325"/>
            <a:ext cx="2616400" cy="4960624"/>
          </a:xfrm>
          <a:prstGeom prst="rect">
            <a:avLst/>
          </a:prstGeom>
          <a:noFill/>
          <a:ln>
            <a:noFill/>
          </a:ln>
        </p:spPr>
      </p:pic>
      <p:sp>
        <p:nvSpPr>
          <p:cNvPr id="448" name="Google Shape;448;p20"/>
          <p:cNvSpPr txBox="1"/>
          <p:nvPr/>
        </p:nvSpPr>
        <p:spPr>
          <a:xfrm>
            <a:off x="2118500" y="6096000"/>
            <a:ext cx="72717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Әжетханалары санитарлық нормаға сай емес (екі қабатта да ремонт бітпеген)????</a:t>
            </a:r>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Times New Roman"/>
              <a:ea typeface="Times New Roman"/>
              <a:cs typeface="Times New Roman"/>
              <a:sym typeface="Times New Roman"/>
            </a:endParaRPr>
          </a:p>
        </p:txBody>
      </p:sp>
      <p:pic>
        <p:nvPicPr>
          <p:cNvPr id="449" name="Google Shape;449;p20"/>
          <p:cNvPicPr preferRelativeResize="0"/>
          <p:nvPr/>
        </p:nvPicPr>
        <p:blipFill rotWithShape="1">
          <a:blip r:embed="rId6">
            <a:alphaModFix/>
          </a:blip>
          <a:srcRect b="0" l="0" r="0" t="0"/>
          <a:stretch/>
        </p:blipFill>
        <p:spPr>
          <a:xfrm>
            <a:off x="3357851" y="989325"/>
            <a:ext cx="2298402" cy="4960613"/>
          </a:xfrm>
          <a:prstGeom prst="rect">
            <a:avLst/>
          </a:prstGeom>
          <a:noFill/>
          <a:ln>
            <a:noFill/>
          </a:ln>
        </p:spPr>
      </p:pic>
      <p:pic>
        <p:nvPicPr>
          <p:cNvPr id="450" name="Google Shape;450;p20"/>
          <p:cNvPicPr preferRelativeResize="0"/>
          <p:nvPr/>
        </p:nvPicPr>
        <p:blipFill rotWithShape="1">
          <a:blip r:embed="rId7">
            <a:alphaModFix/>
          </a:blip>
          <a:srcRect b="0" l="0" r="0" t="0"/>
          <a:stretch/>
        </p:blipFill>
        <p:spPr>
          <a:xfrm>
            <a:off x="390850" y="989325"/>
            <a:ext cx="2540725" cy="5021274"/>
          </a:xfrm>
          <a:prstGeom prst="rect">
            <a:avLst/>
          </a:prstGeom>
          <a:noFill/>
          <a:ln>
            <a:noFill/>
          </a:ln>
        </p:spPr>
      </p:pic>
      <p:sp>
        <p:nvSpPr>
          <p:cNvPr id="451" name="Google Shape;4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1"/>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457" name="Google Shape;457;p21"/>
          <p:cNvGrpSpPr/>
          <p:nvPr/>
        </p:nvGrpSpPr>
        <p:grpSpPr>
          <a:xfrm>
            <a:off x="0" y="571500"/>
            <a:ext cx="12192000" cy="530351"/>
            <a:chOff x="0" y="571500"/>
            <a:chExt cx="12192000" cy="530351"/>
          </a:xfrm>
        </p:grpSpPr>
        <p:sp>
          <p:nvSpPr>
            <p:cNvPr id="458" name="Google Shape;458;p21"/>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59" name="Google Shape;459;p21"/>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460" name="Google Shape;460;p21"/>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1"/>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2" name="Google Shape;462;p21"/>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3" name="Google Shape;463;p21"/>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4" name="Google Shape;464;p21"/>
          <p:cNvSpPr/>
          <p:nvPr/>
        </p:nvSpPr>
        <p:spPr>
          <a:xfrm>
            <a:off x="3785111" y="535312"/>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465" name="Google Shape;465;p21"/>
          <p:cNvPicPr preferRelativeResize="0"/>
          <p:nvPr/>
        </p:nvPicPr>
        <p:blipFill rotWithShape="1">
          <a:blip r:embed="rId4">
            <a:alphaModFix/>
          </a:blip>
          <a:srcRect b="0" l="0" r="0" t="0"/>
          <a:stretch/>
        </p:blipFill>
        <p:spPr>
          <a:xfrm>
            <a:off x="152400" y="1178050"/>
            <a:ext cx="2730300" cy="4536950"/>
          </a:xfrm>
          <a:prstGeom prst="rect">
            <a:avLst/>
          </a:prstGeom>
          <a:noFill/>
          <a:ln>
            <a:noFill/>
          </a:ln>
        </p:spPr>
      </p:pic>
      <p:sp>
        <p:nvSpPr>
          <p:cNvPr id="466" name="Google Shape;466;p21"/>
          <p:cNvSpPr txBox="1"/>
          <p:nvPr/>
        </p:nvSpPr>
        <p:spPr>
          <a:xfrm>
            <a:off x="152400" y="5715000"/>
            <a:ext cx="25224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№2 жатақхана меңгерушісінің кабинеті, коридор төбесі (потолок) көгерген</a:t>
            </a:r>
            <a:endParaRPr b="1" i="0" sz="1200" u="none" cap="none" strike="noStrike">
              <a:solidFill>
                <a:schemeClr val="dk1"/>
              </a:solidFill>
              <a:latin typeface="Times New Roman"/>
              <a:ea typeface="Times New Roman"/>
              <a:cs typeface="Times New Roman"/>
              <a:sym typeface="Times New Roman"/>
            </a:endParaRPr>
          </a:p>
        </p:txBody>
      </p:sp>
      <p:pic>
        <p:nvPicPr>
          <p:cNvPr id="467" name="Google Shape;467;p21"/>
          <p:cNvPicPr preferRelativeResize="0"/>
          <p:nvPr/>
        </p:nvPicPr>
        <p:blipFill rotWithShape="1">
          <a:blip r:embed="rId5">
            <a:alphaModFix/>
          </a:blip>
          <a:srcRect b="0" l="0" r="0" t="0"/>
          <a:stretch/>
        </p:blipFill>
        <p:spPr>
          <a:xfrm>
            <a:off x="2999525" y="1254250"/>
            <a:ext cx="2348950" cy="3928675"/>
          </a:xfrm>
          <a:prstGeom prst="rect">
            <a:avLst/>
          </a:prstGeom>
          <a:noFill/>
          <a:ln>
            <a:noFill/>
          </a:ln>
        </p:spPr>
      </p:pic>
      <p:pic>
        <p:nvPicPr>
          <p:cNvPr id="468" name="Google Shape;468;p21"/>
          <p:cNvPicPr preferRelativeResize="0"/>
          <p:nvPr/>
        </p:nvPicPr>
        <p:blipFill rotWithShape="1">
          <a:blip r:embed="rId6">
            <a:alphaModFix/>
          </a:blip>
          <a:srcRect b="0" l="0" r="0" t="0"/>
          <a:stretch/>
        </p:blipFill>
        <p:spPr>
          <a:xfrm>
            <a:off x="5319100" y="1254250"/>
            <a:ext cx="2348950" cy="3928675"/>
          </a:xfrm>
          <a:prstGeom prst="rect">
            <a:avLst/>
          </a:prstGeom>
          <a:noFill/>
          <a:ln>
            <a:noFill/>
          </a:ln>
        </p:spPr>
      </p:pic>
      <p:pic>
        <p:nvPicPr>
          <p:cNvPr id="469" name="Google Shape;469;p21"/>
          <p:cNvPicPr preferRelativeResize="0"/>
          <p:nvPr/>
        </p:nvPicPr>
        <p:blipFill rotWithShape="1">
          <a:blip r:embed="rId7">
            <a:alphaModFix/>
          </a:blip>
          <a:srcRect b="0" l="0" r="0" t="0"/>
          <a:stretch/>
        </p:blipFill>
        <p:spPr>
          <a:xfrm>
            <a:off x="7638675" y="1254250"/>
            <a:ext cx="2187875" cy="3987775"/>
          </a:xfrm>
          <a:prstGeom prst="rect">
            <a:avLst/>
          </a:prstGeom>
          <a:noFill/>
          <a:ln>
            <a:noFill/>
          </a:ln>
        </p:spPr>
      </p:pic>
      <p:pic>
        <p:nvPicPr>
          <p:cNvPr id="470" name="Google Shape;470;p21"/>
          <p:cNvPicPr preferRelativeResize="0"/>
          <p:nvPr/>
        </p:nvPicPr>
        <p:blipFill rotWithShape="1">
          <a:blip r:embed="rId8">
            <a:alphaModFix/>
          </a:blip>
          <a:srcRect b="0" l="0" r="0" t="0"/>
          <a:stretch/>
        </p:blipFill>
        <p:spPr>
          <a:xfrm>
            <a:off x="9829425" y="1254250"/>
            <a:ext cx="2236825" cy="3987775"/>
          </a:xfrm>
          <a:prstGeom prst="rect">
            <a:avLst/>
          </a:prstGeom>
          <a:noFill/>
          <a:ln>
            <a:noFill/>
          </a:ln>
        </p:spPr>
      </p:pic>
      <p:sp>
        <p:nvSpPr>
          <p:cNvPr id="471" name="Google Shape;471;p21"/>
          <p:cNvSpPr txBox="1"/>
          <p:nvPr/>
        </p:nvSpPr>
        <p:spPr>
          <a:xfrm>
            <a:off x="4778925" y="5486400"/>
            <a:ext cx="60006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№2 ерлер жатақханасы: душтарында сместитель жоқ, линолеум жыртық (скочталған), есіктерінің құлпы, ручкасы жоқ. </a:t>
            </a:r>
            <a:endParaRPr b="1" i="0" sz="1200" u="none" cap="none" strike="noStrike">
              <a:solidFill>
                <a:schemeClr val="dk1"/>
              </a:solidFill>
              <a:latin typeface="Times New Roman"/>
              <a:ea typeface="Times New Roman"/>
              <a:cs typeface="Times New Roman"/>
              <a:sym typeface="Times New Roman"/>
            </a:endParaRPr>
          </a:p>
        </p:txBody>
      </p:sp>
      <p:sp>
        <p:nvSpPr>
          <p:cNvPr id="472" name="Google Shape;47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5"/>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8" name="Google Shape;478;p25"/>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 барысында анықталған сәйкессіздіктер</a:t>
            </a:r>
            <a:endParaRPr b="1" i="0" sz="1800" u="none" cap="none" strike="noStrike">
              <a:solidFill>
                <a:schemeClr val="lt1"/>
              </a:solidFill>
              <a:latin typeface="Times New Roman"/>
              <a:ea typeface="Times New Roman"/>
              <a:cs typeface="Times New Roman"/>
              <a:sym typeface="Times New Roman"/>
            </a:endParaRPr>
          </a:p>
        </p:txBody>
      </p:sp>
      <p:grpSp>
        <p:nvGrpSpPr>
          <p:cNvPr id="479" name="Google Shape;479;p25"/>
          <p:cNvGrpSpPr/>
          <p:nvPr/>
        </p:nvGrpSpPr>
        <p:grpSpPr>
          <a:xfrm>
            <a:off x="0" y="571500"/>
            <a:ext cx="12192000" cy="530351"/>
            <a:chOff x="0" y="571500"/>
            <a:chExt cx="12192000" cy="530351"/>
          </a:xfrm>
        </p:grpSpPr>
        <p:sp>
          <p:nvSpPr>
            <p:cNvPr id="480" name="Google Shape;480;p25"/>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81" name="Google Shape;481;p25"/>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482" name="Google Shape;482;p25"/>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83" name="Google Shape;483;p25"/>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4" name="Google Shape;484;p25"/>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5" name="Google Shape;485;p25"/>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6" name="Google Shape;486;p25"/>
          <p:cNvSpPr/>
          <p:nvPr/>
        </p:nvSpPr>
        <p:spPr>
          <a:xfrm>
            <a:off x="3785111" y="509677"/>
            <a:ext cx="4621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Denetim sırasında ortaya çıkan tutarsızlıklar</a:t>
            </a:r>
            <a:endParaRPr b="0" i="0" sz="1800" u="none" cap="none" strike="noStrike">
              <a:solidFill>
                <a:srgbClr val="FF0000"/>
              </a:solidFill>
              <a:latin typeface="Calibri"/>
              <a:ea typeface="Calibri"/>
              <a:cs typeface="Calibri"/>
              <a:sym typeface="Calibri"/>
            </a:endParaRPr>
          </a:p>
        </p:txBody>
      </p:sp>
      <p:pic>
        <p:nvPicPr>
          <p:cNvPr id="487" name="Google Shape;487;p25"/>
          <p:cNvPicPr preferRelativeResize="0"/>
          <p:nvPr/>
        </p:nvPicPr>
        <p:blipFill rotWithShape="1">
          <a:blip r:embed="rId4">
            <a:alphaModFix/>
          </a:blip>
          <a:srcRect b="0" l="0" r="0" t="0"/>
          <a:stretch/>
        </p:blipFill>
        <p:spPr>
          <a:xfrm>
            <a:off x="71515" y="988180"/>
            <a:ext cx="5760154" cy="3240086"/>
          </a:xfrm>
          <a:prstGeom prst="rect">
            <a:avLst/>
          </a:prstGeom>
          <a:noFill/>
          <a:ln>
            <a:noFill/>
          </a:ln>
        </p:spPr>
      </p:pic>
      <p:pic>
        <p:nvPicPr>
          <p:cNvPr id="488" name="Google Shape;488;p25"/>
          <p:cNvPicPr preferRelativeResize="0"/>
          <p:nvPr/>
        </p:nvPicPr>
        <p:blipFill rotWithShape="1">
          <a:blip r:embed="rId5">
            <a:alphaModFix/>
          </a:blip>
          <a:srcRect b="0" l="0" r="0" t="0"/>
          <a:stretch/>
        </p:blipFill>
        <p:spPr>
          <a:xfrm>
            <a:off x="498118" y="4288268"/>
            <a:ext cx="4944630" cy="2352675"/>
          </a:xfrm>
          <a:prstGeom prst="rect">
            <a:avLst/>
          </a:prstGeom>
          <a:noFill/>
          <a:ln>
            <a:noFill/>
          </a:ln>
        </p:spPr>
      </p:pic>
      <p:pic>
        <p:nvPicPr>
          <p:cNvPr id="489" name="Google Shape;489;p25"/>
          <p:cNvPicPr preferRelativeResize="0"/>
          <p:nvPr/>
        </p:nvPicPr>
        <p:blipFill rotWithShape="1">
          <a:blip r:embed="rId6">
            <a:alphaModFix/>
          </a:blip>
          <a:srcRect b="0" l="0" r="0" t="0"/>
          <a:stretch/>
        </p:blipFill>
        <p:spPr>
          <a:xfrm>
            <a:off x="5898354" y="974798"/>
            <a:ext cx="2616538" cy="4068762"/>
          </a:xfrm>
          <a:prstGeom prst="rect">
            <a:avLst/>
          </a:prstGeom>
          <a:noFill/>
          <a:ln>
            <a:noFill/>
          </a:ln>
        </p:spPr>
      </p:pic>
      <p:pic>
        <p:nvPicPr>
          <p:cNvPr id="490" name="Google Shape;490;p25"/>
          <p:cNvPicPr preferRelativeResize="0"/>
          <p:nvPr/>
        </p:nvPicPr>
        <p:blipFill rotWithShape="1">
          <a:blip r:embed="rId7">
            <a:alphaModFix/>
          </a:blip>
          <a:srcRect b="0" l="0" r="0" t="0"/>
          <a:stretch/>
        </p:blipFill>
        <p:spPr>
          <a:xfrm>
            <a:off x="8581565" y="974793"/>
            <a:ext cx="3356847" cy="5829300"/>
          </a:xfrm>
          <a:prstGeom prst="rect">
            <a:avLst/>
          </a:prstGeom>
          <a:noFill/>
          <a:ln>
            <a:noFill/>
          </a:ln>
        </p:spPr>
      </p:pic>
      <p:sp>
        <p:nvSpPr>
          <p:cNvPr id="491" name="Google Shape;491;p25"/>
          <p:cNvSpPr txBox="1"/>
          <p:nvPr/>
        </p:nvSpPr>
        <p:spPr>
          <a:xfrm>
            <a:off x="5533425" y="5334000"/>
            <a:ext cx="29814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№3 корпус: Корпустың артқы жағынаа өту жолының (тунель) көрінісі </a:t>
            </a:r>
            <a:endParaRPr b="1" i="0" sz="1200" u="none" cap="none" strike="noStrike">
              <a:solidFill>
                <a:schemeClr val="dk1"/>
              </a:solidFill>
              <a:latin typeface="Times New Roman"/>
              <a:ea typeface="Times New Roman"/>
              <a:cs typeface="Times New Roman"/>
              <a:sym typeface="Times New Roman"/>
            </a:endParaRPr>
          </a:p>
        </p:txBody>
      </p:sp>
      <p:sp>
        <p:nvSpPr>
          <p:cNvPr id="492" name="Google Shape;49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8"/>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8" name="Google Shape;498;p28"/>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Ішкі аудит тиімділігі</a:t>
            </a:r>
            <a:endParaRPr b="1" i="0" sz="1800" u="none" cap="none" strike="noStrike">
              <a:solidFill>
                <a:schemeClr val="lt1"/>
              </a:solidFill>
              <a:latin typeface="Times New Roman"/>
              <a:ea typeface="Times New Roman"/>
              <a:cs typeface="Times New Roman"/>
              <a:sym typeface="Times New Roman"/>
            </a:endParaRPr>
          </a:p>
        </p:txBody>
      </p:sp>
      <p:grpSp>
        <p:nvGrpSpPr>
          <p:cNvPr id="499" name="Google Shape;499;p28"/>
          <p:cNvGrpSpPr/>
          <p:nvPr/>
        </p:nvGrpSpPr>
        <p:grpSpPr>
          <a:xfrm>
            <a:off x="0" y="571500"/>
            <a:ext cx="12192000" cy="530351"/>
            <a:chOff x="0" y="571500"/>
            <a:chExt cx="12192000" cy="530351"/>
          </a:xfrm>
        </p:grpSpPr>
        <p:sp>
          <p:nvSpPr>
            <p:cNvPr id="500" name="Google Shape;500;p28"/>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01" name="Google Shape;501;p28"/>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502" name="Google Shape;502;p28"/>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28"/>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4" name="Google Shape;504;p28"/>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5" name="Google Shape;505;p28"/>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6" name="Google Shape;506;p28"/>
          <p:cNvSpPr/>
          <p:nvPr/>
        </p:nvSpPr>
        <p:spPr>
          <a:xfrm>
            <a:off x="4952097" y="501134"/>
            <a:ext cx="228780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İç denetimin etkinliği</a:t>
            </a:r>
            <a:endParaRPr b="1" i="0" sz="1800" u="none" cap="none" strike="noStrike">
              <a:solidFill>
                <a:srgbClr val="FF0000"/>
              </a:solidFill>
              <a:latin typeface="Times New Roman"/>
              <a:ea typeface="Times New Roman"/>
              <a:cs typeface="Times New Roman"/>
              <a:sym typeface="Times New Roman"/>
            </a:endParaRPr>
          </a:p>
        </p:txBody>
      </p:sp>
      <p:sp>
        <p:nvSpPr>
          <p:cNvPr id="507" name="Google Shape;507;p28"/>
          <p:cNvSpPr/>
          <p:nvPr/>
        </p:nvSpPr>
        <p:spPr>
          <a:xfrm>
            <a:off x="574766" y="1196975"/>
            <a:ext cx="5259106" cy="3847167"/>
          </a:xfrm>
          <a:prstGeom prst="rect">
            <a:avLst/>
          </a:prstGeom>
          <a:solidFill>
            <a:schemeClr val="accent1"/>
          </a:solidFill>
          <a:ln cap="flat" cmpd="sng" w="9525">
            <a:solidFill>
              <a:schemeClr val="accen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t" bIns="45700" lIns="91425" spcFirstLastPara="1" rIns="91425" wrap="square" tIns="45700">
            <a:spAutoFit/>
          </a:bodyPr>
          <a:lstStyle/>
          <a:p>
            <a:pPr indent="449263" lvl="0" marL="0" marR="0" rtl="0" algn="just">
              <a:lnSpc>
                <a:spcPct val="100000"/>
              </a:lnSpc>
              <a:spcBef>
                <a:spcPts val="0"/>
              </a:spcBef>
              <a:spcAft>
                <a:spcPts val="0"/>
              </a:spcAft>
              <a:buClr>
                <a:srgbClr val="000000"/>
              </a:buClr>
              <a:buSzPts val="1600"/>
              <a:buFont typeface="Arial"/>
              <a:buNone/>
            </a:pPr>
            <a:r>
              <a:rPr b="0" i="0" lang="en-US" sz="1800" u="none" cap="none" strike="noStrike">
                <a:solidFill>
                  <a:srgbClr val="002060"/>
                </a:solidFill>
                <a:latin typeface="Times New Roman"/>
                <a:ea typeface="Times New Roman"/>
                <a:cs typeface="Times New Roman"/>
                <a:sym typeface="Times New Roman"/>
              </a:rPr>
              <a:t>ISO 9001:2015 стандартының талаптарына сәйкес, түзетуші әрекеттер арқылы келешектегі сәйкессіздіктерді болдырмау және түзетуші әрекеттерді іске асыруға жұмсалатын шығындарды төмендету университет процесі мен ішкі аудитті жүргізу тиімділігінің критерийі болып саналады.</a:t>
            </a:r>
            <a:endParaRPr b="0" i="0" sz="1600" u="none" cap="none" strike="noStrike">
              <a:solidFill>
                <a:srgbClr val="000000"/>
              </a:solidFill>
              <a:latin typeface="Arial"/>
              <a:ea typeface="Arial"/>
              <a:cs typeface="Arial"/>
              <a:sym typeface="Arial"/>
            </a:endParaRPr>
          </a:p>
          <a:p>
            <a:pPr indent="449263" lvl="0" marL="0" marR="0" rtl="0" algn="just">
              <a:lnSpc>
                <a:spcPct val="100000"/>
              </a:lnSpc>
              <a:spcBef>
                <a:spcPts val="0"/>
              </a:spcBef>
              <a:spcAft>
                <a:spcPts val="0"/>
              </a:spcAft>
              <a:buClr>
                <a:srgbClr val="000000"/>
              </a:buClr>
              <a:buSzPts val="1600"/>
              <a:buFont typeface="Arial"/>
              <a:buNone/>
            </a:pPr>
            <a:r>
              <a:rPr b="0" i="0" lang="en-US" sz="1800" u="none" cap="none" strike="noStrike">
                <a:solidFill>
                  <a:srgbClr val="002060"/>
                </a:solidFill>
                <a:latin typeface="Times New Roman"/>
                <a:ea typeface="Times New Roman"/>
                <a:cs typeface="Times New Roman"/>
                <a:sym typeface="Times New Roman"/>
              </a:rPr>
              <a:t>Ішкі аудит барысында анықталған сәйкессіздіктер, олардың түзетілуі және жойылуы, Сенат мәжілісінде талдануы мен қабылданған іс-шаралардың орындалуы туралы қосымша ақпараттар университет сайтына орналастырылады. </a:t>
            </a:r>
            <a:endParaRPr b="0" i="0" sz="1600" u="none" cap="none" strike="noStrike">
              <a:solidFill>
                <a:srgbClr val="000000"/>
              </a:solidFill>
              <a:latin typeface="Arial"/>
              <a:ea typeface="Arial"/>
              <a:cs typeface="Arial"/>
              <a:sym typeface="Arial"/>
            </a:endParaRPr>
          </a:p>
          <a:p>
            <a:pPr indent="449263" lvl="0" marL="0" marR="0" rtl="0" algn="just">
              <a:lnSpc>
                <a:spcPct val="100000"/>
              </a:lnSpc>
              <a:spcBef>
                <a:spcPts val="0"/>
              </a:spcBef>
              <a:spcAft>
                <a:spcPts val="0"/>
              </a:spcAft>
              <a:buClr>
                <a:srgbClr val="000000"/>
              </a:buClr>
              <a:buSzPts val="2400"/>
              <a:buFont typeface="Arial"/>
              <a:buNone/>
            </a:pPr>
            <a:r>
              <a:t/>
            </a:r>
            <a:endParaRPr b="0" i="0" sz="2800" u="none" cap="none" strike="noStrike">
              <a:solidFill>
                <a:schemeClr val="dk1"/>
              </a:solidFill>
              <a:latin typeface="Times New Roman"/>
              <a:ea typeface="Times New Roman"/>
              <a:cs typeface="Times New Roman"/>
              <a:sym typeface="Times New Roman"/>
            </a:endParaRPr>
          </a:p>
        </p:txBody>
      </p:sp>
      <p:sp>
        <p:nvSpPr>
          <p:cNvPr id="508" name="Google Shape;508;p28"/>
          <p:cNvSpPr/>
          <p:nvPr/>
        </p:nvSpPr>
        <p:spPr>
          <a:xfrm>
            <a:off x="6645410" y="1196975"/>
            <a:ext cx="4971823" cy="3693278"/>
          </a:xfrm>
          <a:prstGeom prst="rect">
            <a:avLst/>
          </a:prstGeom>
          <a:solidFill>
            <a:schemeClr val="lt1"/>
          </a:solidFill>
          <a:ln>
            <a:noFill/>
          </a:ln>
          <a:effectLst>
            <a:outerShdw blurRad="63500" sx="102000" rotWithShape="0" algn="ctr" sy="102000">
              <a:srgbClr val="000000">
                <a:alpha val="40000"/>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FF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Times New Roman"/>
                <a:ea typeface="Times New Roman"/>
                <a:cs typeface="Times New Roman"/>
                <a:sym typeface="Times New Roman"/>
              </a:rPr>
              <a:t>      ISO 9001:2015 standardına uygun olarak, üniversite sürecinin ve iç denetimin etkinliğinin ölçütü, düzeltici eylemler yoluyla gelecekteki tutarsızlıkların önlenmesi ve düzeltici eylemlerin uygulanmasının maliyetlerinin azaltılmasıdır.</a:t>
            </a:r>
            <a:endParaRPr b="0" i="0" sz="1400" u="none" cap="none" strike="noStrike">
              <a:solidFill>
                <a:srgbClr val="FF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Times New Roman"/>
                <a:ea typeface="Times New Roman"/>
                <a:cs typeface="Times New Roman"/>
                <a:sym typeface="Times New Roman"/>
              </a:rPr>
              <a:t>      İç denetim sırasında tespit edilen uygunsuzluklar, bunların düzeltilmesi ve düzeltilmesi, Senato toplantısında analizi ve kabul edilen önlemlerin uygulanması ile ilgili ek bilgiler üniversitenin internet sitesinde yer almaktadır</a:t>
            </a:r>
            <a:r>
              <a:rPr b="0" i="0" lang="en-US" sz="1800" u="none" cap="none" strike="noStrike">
                <a:solidFill>
                  <a:srgbClr val="FF0000"/>
                </a:solidFill>
                <a:latin typeface="Calibri"/>
                <a:ea typeface="Calibri"/>
                <a:cs typeface="Calibri"/>
                <a:sym typeface="Calibri"/>
              </a:rPr>
              <a:t>.</a:t>
            </a:r>
            <a:endParaRPr b="0" i="0" sz="1400" u="none" cap="none" strike="noStrike">
              <a:solidFill>
                <a:srgbClr val="FF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
        <p:nvSpPr>
          <p:cNvPr id="509" name="Google Shape;50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4"/>
          <p:cNvSpPr txBox="1"/>
          <p:nvPr>
            <p:ph type="title"/>
          </p:nvPr>
        </p:nvSpPr>
        <p:spPr>
          <a:xfrm>
            <a:off x="838200" y="365125"/>
            <a:ext cx="10515600" cy="1325563"/>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a:solidFill>
                  <a:srgbClr val="002060"/>
                </a:solidFill>
                <a:latin typeface="Times New Roman"/>
                <a:ea typeface="Times New Roman"/>
                <a:cs typeface="Times New Roman"/>
                <a:sym typeface="Times New Roman"/>
              </a:rPr>
              <a:t>2. Сыртқы бақылау аудит</a:t>
            </a:r>
            <a:br>
              <a:rPr b="1" lang="en-US">
                <a:solidFill>
                  <a:srgbClr val="002060"/>
                </a:solidFill>
                <a:latin typeface="Times New Roman"/>
                <a:ea typeface="Times New Roman"/>
                <a:cs typeface="Times New Roman"/>
                <a:sym typeface="Times New Roman"/>
              </a:rPr>
            </a:br>
            <a:endParaRPr/>
          </a:p>
        </p:txBody>
      </p:sp>
      <p:sp>
        <p:nvSpPr>
          <p:cNvPr id="515" name="Google Shape;515;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ctr">
              <a:lnSpc>
                <a:spcPct val="90000"/>
              </a:lnSpc>
              <a:spcBef>
                <a:spcPts val="1000"/>
              </a:spcBef>
              <a:spcAft>
                <a:spcPts val="0"/>
              </a:spcAft>
              <a:buSzPts val="1800"/>
              <a:buNone/>
            </a:pPr>
            <a:r>
              <a:rPr b="1" lang="en-US">
                <a:solidFill>
                  <a:srgbClr val="002060"/>
                </a:solidFill>
                <a:latin typeface="Times New Roman"/>
                <a:ea typeface="Times New Roman"/>
                <a:cs typeface="Times New Roman"/>
                <a:sym typeface="Times New Roman"/>
              </a:rPr>
              <a:t>Оқу ордамызда 26.10.23-27.10.23 ж аралығында Түрік Стандарттары институты тарапынан Халықаралық ISO 9001 стандартының талаптарына сәйкес сыртқы бақылау аудиті ұйымдастырылды.</a:t>
            </a:r>
            <a:endParaRPr/>
          </a:p>
          <a:p>
            <a:pPr indent="0" lvl="0" marL="114300" rtl="0" algn="l">
              <a:lnSpc>
                <a:spcPct val="90000"/>
              </a:lnSpc>
              <a:spcBef>
                <a:spcPts val="1000"/>
              </a:spcBef>
              <a:spcAft>
                <a:spcPts val="0"/>
              </a:spcAft>
              <a:buSzPts val="1800"/>
              <a:buNone/>
            </a:pPr>
            <a:r>
              <a:t/>
            </a:r>
            <a:endParaRPr/>
          </a:p>
          <a:p>
            <a:pPr indent="0" lvl="0" marL="114300" rtl="0" algn="ctr">
              <a:lnSpc>
                <a:spcPct val="90000"/>
              </a:lnSpc>
              <a:spcBef>
                <a:spcPts val="1000"/>
              </a:spcBef>
              <a:spcAft>
                <a:spcPts val="0"/>
              </a:spcAft>
              <a:buSzPts val="1800"/>
              <a:buNone/>
            </a:pPr>
            <a:r>
              <a:rPr b="1" lang="en-US">
                <a:solidFill>
                  <a:srgbClr val="FF0000"/>
                </a:solidFill>
                <a:latin typeface="Times New Roman"/>
                <a:ea typeface="Times New Roman"/>
                <a:cs typeface="Times New Roman"/>
                <a:sym typeface="Times New Roman"/>
              </a:rPr>
              <a:t>26.10.23-27.10.23</a:t>
            </a:r>
            <a:r>
              <a:rPr b="1" lang="en-US">
                <a:solidFill>
                  <a:srgbClr val="002060"/>
                </a:solidFill>
                <a:latin typeface="Times New Roman"/>
                <a:ea typeface="Times New Roman"/>
                <a:cs typeface="Times New Roman"/>
                <a:sym typeface="Times New Roman"/>
              </a:rPr>
              <a:t> </a:t>
            </a:r>
            <a:r>
              <a:rPr b="1" lang="en-US">
                <a:solidFill>
                  <a:srgbClr val="FF0000"/>
                </a:solidFill>
                <a:latin typeface="Times New Roman"/>
                <a:ea typeface="Times New Roman"/>
                <a:cs typeface="Times New Roman"/>
                <a:sym typeface="Times New Roman"/>
              </a:rPr>
              <a:t>tarihleri arasında Türk Standartlar Enstitüsü tarafından uluslararası ISO 9001 standardına uygun olarak dış denetim denetimi düzenlendi.       </a:t>
            </a:r>
            <a:endParaRPr b="1">
              <a:solidFill>
                <a:srgbClr val="FF0000"/>
              </a:solidFill>
            </a:endParaRPr>
          </a:p>
        </p:txBody>
      </p:sp>
      <p:sp>
        <p:nvSpPr>
          <p:cNvPr id="516" name="Google Shape;51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9"/>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2" name="Google Shape;522;p29"/>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Сыртқы аудиттің ұйымдастырылуы</a:t>
            </a:r>
            <a:endParaRPr b="1" i="0" sz="1800" u="none" cap="none" strike="noStrike">
              <a:solidFill>
                <a:schemeClr val="lt1"/>
              </a:solidFill>
              <a:latin typeface="Times New Roman"/>
              <a:ea typeface="Times New Roman"/>
              <a:cs typeface="Times New Roman"/>
              <a:sym typeface="Times New Roman"/>
            </a:endParaRPr>
          </a:p>
        </p:txBody>
      </p:sp>
      <p:grpSp>
        <p:nvGrpSpPr>
          <p:cNvPr id="523" name="Google Shape;523;p29"/>
          <p:cNvGrpSpPr/>
          <p:nvPr/>
        </p:nvGrpSpPr>
        <p:grpSpPr>
          <a:xfrm>
            <a:off x="0" y="571500"/>
            <a:ext cx="12192000" cy="530351"/>
            <a:chOff x="0" y="571500"/>
            <a:chExt cx="12192000" cy="530351"/>
          </a:xfrm>
        </p:grpSpPr>
        <p:sp>
          <p:nvSpPr>
            <p:cNvPr id="524" name="Google Shape;524;p29"/>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25" name="Google Shape;525;p29"/>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526" name="Google Shape;526;p29"/>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7" name="Google Shape;527;p29"/>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
        <p:nvSpPr>
          <p:cNvPr id="528" name="Google Shape;528;p29"/>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9" name="Google Shape;529;p29"/>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0" name="Google Shape;530;p29"/>
          <p:cNvSpPr/>
          <p:nvPr/>
        </p:nvSpPr>
        <p:spPr>
          <a:xfrm>
            <a:off x="4669968" y="509677"/>
            <a:ext cx="2852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Dış denetim organizasyonu</a:t>
            </a:r>
            <a:endParaRPr b="1" i="0" sz="1800" u="none" cap="none" strike="noStrike">
              <a:solidFill>
                <a:srgbClr val="FF0000"/>
              </a:solidFill>
              <a:latin typeface="Times New Roman"/>
              <a:ea typeface="Times New Roman"/>
              <a:cs typeface="Times New Roman"/>
              <a:sym typeface="Times New Roman"/>
            </a:endParaRPr>
          </a:p>
        </p:txBody>
      </p:sp>
      <p:pic>
        <p:nvPicPr>
          <p:cNvPr descr="C:\Users\Жанали\Desktop\СМЖ\Аудит 2018-2019\Сырткы аудит\фото сайт\kisspng-logo-organization-scalable-vector-graphics-iqnet-a-iqnet-logo-svg-vector-amp-png-transparent-vect-5b66c9cb2450e7.256486931533462[1].jpg" id="531" name="Google Shape;531;p29"/>
          <p:cNvPicPr preferRelativeResize="0"/>
          <p:nvPr/>
        </p:nvPicPr>
        <p:blipFill rotWithShape="1">
          <a:blip r:embed="rId4">
            <a:alphaModFix/>
          </a:blip>
          <a:srcRect b="0" l="0" r="0" t="0"/>
          <a:stretch/>
        </p:blipFill>
        <p:spPr>
          <a:xfrm>
            <a:off x="229057" y="292434"/>
            <a:ext cx="828942" cy="811213"/>
          </a:xfrm>
          <a:prstGeom prst="rect">
            <a:avLst/>
          </a:prstGeom>
          <a:noFill/>
          <a:ln>
            <a:noFill/>
          </a:ln>
        </p:spPr>
      </p:pic>
      <p:pic>
        <p:nvPicPr>
          <p:cNvPr id="532" name="Google Shape;532;p29"/>
          <p:cNvPicPr preferRelativeResize="0"/>
          <p:nvPr/>
        </p:nvPicPr>
        <p:blipFill rotWithShape="1">
          <a:blip r:embed="rId5">
            <a:alphaModFix/>
          </a:blip>
          <a:srcRect b="0" l="0" r="0" t="0"/>
          <a:stretch/>
        </p:blipFill>
        <p:spPr>
          <a:xfrm>
            <a:off x="1524000" y="306958"/>
            <a:ext cx="1851025" cy="708025"/>
          </a:xfrm>
          <a:prstGeom prst="rect">
            <a:avLst/>
          </a:prstGeom>
          <a:noFill/>
          <a:ln>
            <a:noFill/>
          </a:ln>
        </p:spPr>
      </p:pic>
      <p:sp>
        <p:nvSpPr>
          <p:cNvPr id="533" name="Google Shape;533;p29"/>
          <p:cNvSpPr/>
          <p:nvPr/>
        </p:nvSpPr>
        <p:spPr>
          <a:xfrm>
            <a:off x="222522" y="1101282"/>
            <a:ext cx="5675358" cy="2062063"/>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600" u="none" cap="none" strike="noStrike">
                <a:solidFill>
                  <a:srgbClr val="002060"/>
                </a:solidFill>
                <a:latin typeface="Times New Roman"/>
                <a:ea typeface="Times New Roman"/>
                <a:cs typeface="Times New Roman"/>
                <a:sym typeface="Times New Roman"/>
              </a:rPr>
              <a:t>Халықаралық сапа жүйесіне сәйкестікті сыртқы бақылау аудиті  ұйымдастырылды</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600" u="none" cap="none" strike="noStrike">
                <a:solidFill>
                  <a:srgbClr val="002060"/>
                </a:solidFill>
                <a:latin typeface="Times New Roman"/>
                <a:ea typeface="Times New Roman"/>
                <a:cs typeface="Times New Roman"/>
                <a:sym typeface="Times New Roman"/>
              </a:rPr>
              <a:t>          Университет құрылымдарында Халықаралық ISO 9001:2015 стандарты талаптарына сәйкес процестерге арналған тексерулерді Түркия Стандарттар институтының бас аудиторы Хидает Шахин және Түркия Стандарттар институтының аудиторы және Қазақстандағы үйлестіруші өкілі Расим Йылмаз жүргізді.  </a:t>
            </a:r>
            <a:endParaRPr b="0" i="0" sz="1600" u="none" cap="none" strike="noStrike">
              <a:solidFill>
                <a:srgbClr val="000000"/>
              </a:solidFill>
              <a:latin typeface="Arial"/>
              <a:ea typeface="Arial"/>
              <a:cs typeface="Arial"/>
              <a:sym typeface="Arial"/>
            </a:endParaRPr>
          </a:p>
        </p:txBody>
      </p:sp>
      <p:sp>
        <p:nvSpPr>
          <p:cNvPr id="534" name="Google Shape;534;p29"/>
          <p:cNvSpPr/>
          <p:nvPr/>
        </p:nvSpPr>
        <p:spPr>
          <a:xfrm>
            <a:off x="6259477" y="1101282"/>
            <a:ext cx="5467826" cy="2585283"/>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800" u="none" cap="none" strike="noStrike">
                <a:solidFill>
                  <a:srgbClr val="002060"/>
                </a:solidFill>
                <a:latin typeface="Times New Roman"/>
                <a:ea typeface="Times New Roman"/>
                <a:cs typeface="Times New Roman"/>
                <a:sym typeface="Times New Roman"/>
              </a:rPr>
              <a:t>Uluslararası kalite sistemine uygunluk için dış kontrol denetimi düzenlenmiştir              </a:t>
            </a:r>
            <a:endParaRPr b="1" i="0" sz="1800" u="none" cap="none" strike="noStrike">
              <a:solidFill>
                <a:srgbClr val="00206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None/>
            </a:pPr>
            <a:r>
              <a:rPr b="0" i="0" lang="en-US" sz="1800" u="none" cap="none" strike="noStrike">
                <a:solidFill>
                  <a:srgbClr val="002060"/>
                </a:solidFill>
                <a:latin typeface="Times New Roman"/>
                <a:ea typeface="Times New Roman"/>
                <a:cs typeface="Times New Roman"/>
                <a:sym typeface="Times New Roman"/>
              </a:rPr>
              <a:t>Üniversitenin yapılarındaki süreçlerin ISO 9001:2015 uluslararası standardının gerekliliklerine uygun olarak incelenmesi, Türk Standartlar Enstitüsü'nün baş denetçisi Hidet Şahin ve Türk Standartlar Enstitüsü'nün denetçisi ve Kazakistan'daki koordinasyon temsilcisi Rasim Yılmaz tarafından gerçekleştirildi.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800" u="none" cap="none" strike="noStrike">
                <a:solidFill>
                  <a:srgbClr val="002060"/>
                </a:solidFill>
                <a:latin typeface="Times New Roman"/>
                <a:ea typeface="Times New Roman"/>
                <a:cs typeface="Times New Roman"/>
                <a:sym typeface="Times New Roman"/>
              </a:rPr>
              <a:t>      </a:t>
            </a:r>
            <a:endParaRPr b="0" i="0" sz="1800" u="none" cap="none" strike="noStrike">
              <a:solidFill>
                <a:srgbClr val="002060"/>
              </a:solidFill>
              <a:latin typeface="Times New Roman"/>
              <a:ea typeface="Times New Roman"/>
              <a:cs typeface="Times New Roman"/>
              <a:sym typeface="Times New Roman"/>
            </a:endParaRPr>
          </a:p>
        </p:txBody>
      </p:sp>
      <p:sp>
        <p:nvSpPr>
          <p:cNvPr id="535" name="Google Shape;53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4"/>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1" name="Google Shape;541;p34"/>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Сыртқы бақылау аудитін ұйымдастыру көріністері/Dış denetim denetim organizasyonunun tezahürle</a:t>
            </a:r>
            <a:r>
              <a:rPr b="1" i="0" lang="en-US" sz="1800" u="none" cap="none" strike="noStrike">
                <a:solidFill>
                  <a:schemeClr val="lt1"/>
                </a:solidFill>
                <a:latin typeface="Calibri"/>
                <a:ea typeface="Calibri"/>
                <a:cs typeface="Calibri"/>
                <a:sym typeface="Calibri"/>
              </a:rPr>
              <a:t>ri</a:t>
            </a:r>
            <a:endParaRPr b="1" i="0" sz="1800" u="none" cap="none" strike="noStrike">
              <a:solidFill>
                <a:schemeClr val="lt1"/>
              </a:solidFill>
              <a:latin typeface="Times New Roman"/>
              <a:ea typeface="Times New Roman"/>
              <a:cs typeface="Times New Roman"/>
              <a:sym typeface="Times New Roman"/>
            </a:endParaRPr>
          </a:p>
        </p:txBody>
      </p:sp>
      <p:grpSp>
        <p:nvGrpSpPr>
          <p:cNvPr id="542" name="Google Shape;542;p34"/>
          <p:cNvGrpSpPr/>
          <p:nvPr/>
        </p:nvGrpSpPr>
        <p:grpSpPr>
          <a:xfrm>
            <a:off x="0" y="571500"/>
            <a:ext cx="12192000" cy="530351"/>
            <a:chOff x="0" y="571500"/>
            <a:chExt cx="12192000" cy="530351"/>
          </a:xfrm>
        </p:grpSpPr>
        <p:sp>
          <p:nvSpPr>
            <p:cNvPr id="543" name="Google Shape;543;p34"/>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44" name="Google Shape;544;p34"/>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545" name="Google Shape;545;p34"/>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46" name="Google Shape;546;p34"/>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7" name="Google Shape;547;p34"/>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8" name="Google Shape;548;p34"/>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49" name="Google Shape;549;p34"/>
          <p:cNvPicPr preferRelativeResize="0"/>
          <p:nvPr/>
        </p:nvPicPr>
        <p:blipFill rotWithShape="1">
          <a:blip r:embed="rId4">
            <a:alphaModFix/>
          </a:blip>
          <a:srcRect b="0" l="0" r="0" t="0"/>
          <a:stretch/>
        </p:blipFill>
        <p:spPr>
          <a:xfrm>
            <a:off x="448065" y="1000452"/>
            <a:ext cx="5457080" cy="3064360"/>
          </a:xfrm>
          <a:prstGeom prst="rect">
            <a:avLst/>
          </a:prstGeom>
          <a:noFill/>
          <a:ln>
            <a:noFill/>
          </a:ln>
        </p:spPr>
      </p:pic>
      <p:pic>
        <p:nvPicPr>
          <p:cNvPr id="550" name="Google Shape;550;p34"/>
          <p:cNvPicPr preferRelativeResize="0"/>
          <p:nvPr/>
        </p:nvPicPr>
        <p:blipFill rotWithShape="1">
          <a:blip r:embed="rId5">
            <a:alphaModFix/>
          </a:blip>
          <a:srcRect b="0" l="0" r="0" t="0"/>
          <a:stretch/>
        </p:blipFill>
        <p:spPr>
          <a:xfrm>
            <a:off x="6262972" y="986334"/>
            <a:ext cx="5464331" cy="3068432"/>
          </a:xfrm>
          <a:prstGeom prst="rect">
            <a:avLst/>
          </a:prstGeom>
          <a:noFill/>
          <a:ln>
            <a:noFill/>
          </a:ln>
        </p:spPr>
      </p:pic>
      <p:pic>
        <p:nvPicPr>
          <p:cNvPr id="551" name="Google Shape;551;p34"/>
          <p:cNvPicPr preferRelativeResize="0"/>
          <p:nvPr/>
        </p:nvPicPr>
        <p:blipFill rotWithShape="1">
          <a:blip r:embed="rId6">
            <a:alphaModFix/>
          </a:blip>
          <a:srcRect b="0" l="0" r="0" t="0"/>
          <a:stretch/>
        </p:blipFill>
        <p:spPr>
          <a:xfrm>
            <a:off x="6578773" y="4074817"/>
            <a:ext cx="4832728" cy="2713763"/>
          </a:xfrm>
          <a:prstGeom prst="rect">
            <a:avLst/>
          </a:prstGeom>
          <a:noFill/>
          <a:ln>
            <a:noFill/>
          </a:ln>
        </p:spPr>
      </p:pic>
      <p:pic>
        <p:nvPicPr>
          <p:cNvPr id="552" name="Google Shape;552;p34"/>
          <p:cNvPicPr preferRelativeResize="0"/>
          <p:nvPr/>
        </p:nvPicPr>
        <p:blipFill rotWithShape="1">
          <a:blip r:embed="rId7">
            <a:alphaModFix/>
          </a:blip>
          <a:srcRect b="0" l="0" r="0" t="0"/>
          <a:stretch/>
        </p:blipFill>
        <p:spPr>
          <a:xfrm>
            <a:off x="716220" y="4108884"/>
            <a:ext cx="4920770" cy="2763202"/>
          </a:xfrm>
          <a:prstGeom prst="rect">
            <a:avLst/>
          </a:prstGeom>
          <a:noFill/>
          <a:ln>
            <a:noFill/>
          </a:ln>
        </p:spPr>
      </p:pic>
      <p:sp>
        <p:nvSpPr>
          <p:cNvPr id="553" name="Google Shape;55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6"/>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9" name="Google Shape;559;p36"/>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Сыртқы бақылау аудитін ұйымдастыру көріністері/Dış denetim denetim organizasyonunun tezahürle</a:t>
            </a:r>
            <a:r>
              <a:rPr b="1" i="0" lang="en-US" sz="1800" u="none" cap="none" strike="noStrike">
                <a:solidFill>
                  <a:schemeClr val="lt1"/>
                </a:solidFill>
                <a:latin typeface="Calibri"/>
                <a:ea typeface="Calibri"/>
                <a:cs typeface="Calibri"/>
                <a:sym typeface="Calibri"/>
              </a:rPr>
              <a:t>ri</a:t>
            </a:r>
            <a:endParaRPr b="1" i="0" sz="1800" u="none" cap="none" strike="noStrike">
              <a:solidFill>
                <a:schemeClr val="lt1"/>
              </a:solidFill>
              <a:latin typeface="Times New Roman"/>
              <a:ea typeface="Times New Roman"/>
              <a:cs typeface="Times New Roman"/>
              <a:sym typeface="Times New Roman"/>
            </a:endParaRPr>
          </a:p>
        </p:txBody>
      </p:sp>
      <p:grpSp>
        <p:nvGrpSpPr>
          <p:cNvPr id="560" name="Google Shape;560;p36"/>
          <p:cNvGrpSpPr/>
          <p:nvPr/>
        </p:nvGrpSpPr>
        <p:grpSpPr>
          <a:xfrm>
            <a:off x="0" y="571500"/>
            <a:ext cx="12192000" cy="530351"/>
            <a:chOff x="0" y="571500"/>
            <a:chExt cx="12192000" cy="530351"/>
          </a:xfrm>
        </p:grpSpPr>
        <p:sp>
          <p:nvSpPr>
            <p:cNvPr id="561" name="Google Shape;561;p36"/>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62" name="Google Shape;562;p36"/>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563" name="Google Shape;563;p36"/>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4" name="Google Shape;564;p36"/>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5" name="Google Shape;565;p36"/>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6" name="Google Shape;566;p36"/>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67" name="Google Shape;567;p36"/>
          <p:cNvPicPr preferRelativeResize="0"/>
          <p:nvPr/>
        </p:nvPicPr>
        <p:blipFill rotWithShape="1">
          <a:blip r:embed="rId4">
            <a:alphaModFix/>
          </a:blip>
          <a:srcRect b="0" l="0" r="0" t="0"/>
          <a:stretch/>
        </p:blipFill>
        <p:spPr>
          <a:xfrm>
            <a:off x="255440" y="541650"/>
            <a:ext cx="3530347" cy="2034454"/>
          </a:xfrm>
          <a:prstGeom prst="rect">
            <a:avLst/>
          </a:prstGeom>
          <a:noFill/>
          <a:ln>
            <a:noFill/>
          </a:ln>
        </p:spPr>
      </p:pic>
      <p:pic>
        <p:nvPicPr>
          <p:cNvPr id="568" name="Google Shape;568;p36"/>
          <p:cNvPicPr preferRelativeResize="0"/>
          <p:nvPr/>
        </p:nvPicPr>
        <p:blipFill rotWithShape="1">
          <a:blip r:embed="rId5">
            <a:alphaModFix/>
          </a:blip>
          <a:srcRect b="0" l="0" r="0" t="0"/>
          <a:stretch/>
        </p:blipFill>
        <p:spPr>
          <a:xfrm>
            <a:off x="4183594" y="2599399"/>
            <a:ext cx="3857357" cy="2025396"/>
          </a:xfrm>
          <a:prstGeom prst="rect">
            <a:avLst/>
          </a:prstGeom>
          <a:noFill/>
          <a:ln>
            <a:noFill/>
          </a:ln>
        </p:spPr>
      </p:pic>
      <p:pic>
        <p:nvPicPr>
          <p:cNvPr id="569" name="Google Shape;569;p36"/>
          <p:cNvPicPr preferRelativeResize="0"/>
          <p:nvPr/>
        </p:nvPicPr>
        <p:blipFill rotWithShape="1">
          <a:blip r:embed="rId6">
            <a:alphaModFix/>
          </a:blip>
          <a:srcRect b="0" l="0" r="0" t="0"/>
          <a:stretch/>
        </p:blipFill>
        <p:spPr>
          <a:xfrm>
            <a:off x="8432089" y="585475"/>
            <a:ext cx="3368773" cy="2043792"/>
          </a:xfrm>
          <a:prstGeom prst="rect">
            <a:avLst/>
          </a:prstGeom>
          <a:noFill/>
          <a:ln>
            <a:noFill/>
          </a:ln>
        </p:spPr>
      </p:pic>
      <p:pic>
        <p:nvPicPr>
          <p:cNvPr id="570" name="Google Shape;570;p36"/>
          <p:cNvPicPr preferRelativeResize="0"/>
          <p:nvPr/>
        </p:nvPicPr>
        <p:blipFill rotWithShape="1">
          <a:blip r:embed="rId7">
            <a:alphaModFix/>
          </a:blip>
          <a:srcRect b="0" l="0" r="0" t="0"/>
          <a:stretch/>
        </p:blipFill>
        <p:spPr>
          <a:xfrm>
            <a:off x="4281443" y="541650"/>
            <a:ext cx="3657600" cy="2053761"/>
          </a:xfrm>
          <a:prstGeom prst="rect">
            <a:avLst/>
          </a:prstGeom>
          <a:noFill/>
          <a:ln>
            <a:noFill/>
          </a:ln>
        </p:spPr>
      </p:pic>
      <p:pic>
        <p:nvPicPr>
          <p:cNvPr id="571" name="Google Shape;571;p36"/>
          <p:cNvPicPr preferRelativeResize="0"/>
          <p:nvPr/>
        </p:nvPicPr>
        <p:blipFill rotWithShape="1">
          <a:blip r:embed="rId8">
            <a:alphaModFix/>
          </a:blip>
          <a:srcRect b="0" l="0" r="0" t="0"/>
          <a:stretch/>
        </p:blipFill>
        <p:spPr>
          <a:xfrm>
            <a:off x="8372268" y="2698488"/>
            <a:ext cx="3515719" cy="1978180"/>
          </a:xfrm>
          <a:prstGeom prst="rect">
            <a:avLst/>
          </a:prstGeom>
          <a:noFill/>
          <a:ln>
            <a:noFill/>
          </a:ln>
        </p:spPr>
      </p:pic>
      <p:pic>
        <p:nvPicPr>
          <p:cNvPr id="572" name="Google Shape;572;p36"/>
          <p:cNvPicPr preferRelativeResize="0"/>
          <p:nvPr/>
        </p:nvPicPr>
        <p:blipFill rotWithShape="1">
          <a:blip r:embed="rId9">
            <a:alphaModFix/>
          </a:blip>
          <a:srcRect b="0" l="0" r="0" t="0"/>
          <a:stretch/>
        </p:blipFill>
        <p:spPr>
          <a:xfrm>
            <a:off x="309015" y="2591979"/>
            <a:ext cx="3481753" cy="2246371"/>
          </a:xfrm>
          <a:prstGeom prst="rect">
            <a:avLst/>
          </a:prstGeom>
          <a:noFill/>
          <a:ln>
            <a:noFill/>
          </a:ln>
        </p:spPr>
      </p:pic>
      <p:pic>
        <p:nvPicPr>
          <p:cNvPr id="573" name="Google Shape;573;p36"/>
          <p:cNvPicPr preferRelativeResize="0"/>
          <p:nvPr/>
        </p:nvPicPr>
        <p:blipFill rotWithShape="1">
          <a:blip r:embed="rId10">
            <a:alphaModFix/>
          </a:blip>
          <a:srcRect b="0" l="0" r="0" t="0"/>
          <a:stretch/>
        </p:blipFill>
        <p:spPr>
          <a:xfrm>
            <a:off x="8399605" y="4727481"/>
            <a:ext cx="3461047" cy="1943511"/>
          </a:xfrm>
          <a:prstGeom prst="rect">
            <a:avLst/>
          </a:prstGeom>
          <a:noFill/>
          <a:ln>
            <a:noFill/>
          </a:ln>
        </p:spPr>
      </p:pic>
      <p:pic>
        <p:nvPicPr>
          <p:cNvPr id="574" name="Google Shape;574;p36"/>
          <p:cNvPicPr preferRelativeResize="0"/>
          <p:nvPr/>
        </p:nvPicPr>
        <p:blipFill rotWithShape="1">
          <a:blip r:embed="rId11">
            <a:alphaModFix/>
          </a:blip>
          <a:srcRect b="0" l="0" r="0" t="0"/>
          <a:stretch/>
        </p:blipFill>
        <p:spPr>
          <a:xfrm>
            <a:off x="315279" y="4854225"/>
            <a:ext cx="3470508" cy="1921537"/>
          </a:xfrm>
          <a:prstGeom prst="rect">
            <a:avLst/>
          </a:prstGeom>
          <a:noFill/>
          <a:ln>
            <a:noFill/>
          </a:ln>
        </p:spPr>
      </p:pic>
      <p:pic>
        <p:nvPicPr>
          <p:cNvPr id="575" name="Google Shape;575;p36"/>
          <p:cNvPicPr preferRelativeResize="0"/>
          <p:nvPr/>
        </p:nvPicPr>
        <p:blipFill rotWithShape="1">
          <a:blip r:embed="rId12">
            <a:alphaModFix/>
          </a:blip>
          <a:srcRect b="0" l="0" r="0" t="0"/>
          <a:stretch/>
        </p:blipFill>
        <p:spPr>
          <a:xfrm>
            <a:off x="4281443" y="4689970"/>
            <a:ext cx="3735695" cy="2049334"/>
          </a:xfrm>
          <a:prstGeom prst="rect">
            <a:avLst/>
          </a:prstGeom>
          <a:noFill/>
          <a:ln>
            <a:noFill/>
          </a:ln>
        </p:spPr>
      </p:pic>
      <p:sp>
        <p:nvSpPr>
          <p:cNvPr id="576" name="Google Shape;57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9"/>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2" name="Google Shape;582;p39"/>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Бақылаулар (оң нәтижелер  және жақсарту ұсыныстары) / Gözlemler (Olumlu ve İyileştirilebilecek Hususlar)</a:t>
            </a:r>
            <a:endParaRPr b="1" i="0" sz="1800" u="none" cap="none" strike="noStrike">
              <a:solidFill>
                <a:schemeClr val="lt1"/>
              </a:solidFill>
              <a:latin typeface="Times New Roman"/>
              <a:ea typeface="Times New Roman"/>
              <a:cs typeface="Times New Roman"/>
              <a:sym typeface="Times New Roman"/>
            </a:endParaRPr>
          </a:p>
        </p:txBody>
      </p:sp>
      <p:grpSp>
        <p:nvGrpSpPr>
          <p:cNvPr id="583" name="Google Shape;583;p39"/>
          <p:cNvGrpSpPr/>
          <p:nvPr/>
        </p:nvGrpSpPr>
        <p:grpSpPr>
          <a:xfrm>
            <a:off x="0" y="571500"/>
            <a:ext cx="12192000" cy="530351"/>
            <a:chOff x="0" y="571500"/>
            <a:chExt cx="12192000" cy="530351"/>
          </a:xfrm>
        </p:grpSpPr>
        <p:sp>
          <p:nvSpPr>
            <p:cNvPr id="584" name="Google Shape;584;p39"/>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85" name="Google Shape;585;p39"/>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586" name="Google Shape;586;p39"/>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7" name="Google Shape;587;p39"/>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8" name="Google Shape;588;p39"/>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9" name="Google Shape;589;p39"/>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0" name="Google Shape;590;p39"/>
          <p:cNvSpPr/>
          <p:nvPr/>
        </p:nvSpPr>
        <p:spPr>
          <a:xfrm>
            <a:off x="487867" y="884740"/>
            <a:ext cx="5310766" cy="5525896"/>
          </a:xfrm>
          <a:prstGeom prst="rect">
            <a:avLst/>
          </a:prstGeom>
          <a:solidFill>
            <a:schemeClr val="accent1"/>
          </a:solidFill>
          <a:ln cap="flat" cmpd="sng" w="9525">
            <a:solidFill>
              <a:srgbClr val="BBD6E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Оң нәтижелер</a:t>
            </a:r>
            <a:endParaRPr b="1" i="0" sz="2400" u="none" cap="none" strike="noStrike">
              <a:solidFill>
                <a:schemeClr val="dk1"/>
              </a:solidFill>
              <a:latin typeface="Times New Roman"/>
              <a:ea typeface="Times New Roman"/>
              <a:cs typeface="Times New Roman"/>
              <a:sym typeface="Times New Roman"/>
            </a:endParaRPr>
          </a:p>
          <a:p>
            <a:pPr indent="-285750" lvl="0" marL="285750" marR="0" rtl="0" algn="l">
              <a:lnSpc>
                <a:spcPct val="107000"/>
              </a:lnSpc>
              <a:spcBef>
                <a:spcPts val="0"/>
              </a:spcBef>
              <a:spcAft>
                <a:spcPts val="0"/>
              </a:spcAft>
              <a:buClr>
                <a:srgbClr val="002060"/>
              </a:buClr>
              <a:buSzPts val="2000"/>
              <a:buFont typeface="Times New Roman"/>
              <a:buChar char="-"/>
            </a:pPr>
            <a:r>
              <a:rPr b="0" i="0" lang="en-US" sz="2400" u="none" cap="none" strike="noStrike">
                <a:solidFill>
                  <a:schemeClr val="dk1"/>
                </a:solidFill>
                <a:latin typeface="Times New Roman"/>
                <a:ea typeface="Times New Roman"/>
                <a:cs typeface="Times New Roman"/>
                <a:sym typeface="Times New Roman"/>
              </a:rPr>
              <a:t>Университет басшылығының Сапа менеджменті жүйесі жұмыстарына мән беріп, қолдау көрсетуі.</a:t>
            </a:r>
            <a:endParaRPr b="0" i="0" sz="1600" u="none" cap="none" strike="noStrike">
              <a:solidFill>
                <a:schemeClr val="dk1"/>
              </a:solidFill>
              <a:latin typeface="Arial"/>
              <a:ea typeface="Arial"/>
              <a:cs typeface="Arial"/>
              <a:sym typeface="Arial"/>
            </a:endParaRPr>
          </a:p>
          <a:p>
            <a:pPr indent="-285750" lvl="0" marL="285750" marR="0" rtl="0" algn="l">
              <a:lnSpc>
                <a:spcPct val="107000"/>
              </a:lnSpc>
              <a:spcBef>
                <a:spcPts val="0"/>
              </a:spcBef>
              <a:spcAft>
                <a:spcPts val="0"/>
              </a:spcAft>
              <a:buClr>
                <a:srgbClr val="002060"/>
              </a:buClr>
              <a:buSzPts val="2000"/>
              <a:buFont typeface="Times New Roman"/>
              <a:buChar char="-"/>
            </a:pPr>
            <a:r>
              <a:rPr b="0" i="0" lang="en-US" sz="2400" u="none" cap="none" strike="noStrike">
                <a:solidFill>
                  <a:schemeClr val="dk1"/>
                </a:solidFill>
                <a:latin typeface="Times New Roman"/>
                <a:ea typeface="Times New Roman"/>
                <a:cs typeface="Times New Roman"/>
                <a:sym typeface="Times New Roman"/>
              </a:rPr>
              <a:t>Университет басшылығының сапа менеджментіне белсенді және көзге көрінетін қатысуы өте оң деп танылды.</a:t>
            </a:r>
            <a:endParaRPr b="0" i="0" sz="1600" u="none" cap="none" strike="noStrike">
              <a:solidFill>
                <a:schemeClr val="dk1"/>
              </a:solidFill>
              <a:latin typeface="Arial"/>
              <a:ea typeface="Arial"/>
              <a:cs typeface="Arial"/>
              <a:sym typeface="Arial"/>
            </a:endParaRPr>
          </a:p>
          <a:p>
            <a:pPr indent="-285750" lvl="0" marL="285750" marR="0" rtl="0" algn="l">
              <a:lnSpc>
                <a:spcPct val="107000"/>
              </a:lnSpc>
              <a:spcBef>
                <a:spcPts val="0"/>
              </a:spcBef>
              <a:spcAft>
                <a:spcPts val="0"/>
              </a:spcAft>
              <a:buClr>
                <a:srgbClr val="002060"/>
              </a:buClr>
              <a:buSzPts val="2000"/>
              <a:buFont typeface="Times New Roman"/>
              <a:buChar char="-"/>
            </a:pPr>
            <a:r>
              <a:rPr b="0" i="0" lang="en-US" sz="2400" u="none" cap="none" strike="noStrike">
                <a:solidFill>
                  <a:schemeClr val="dk1"/>
                </a:solidFill>
                <a:latin typeface="Times New Roman"/>
                <a:ea typeface="Times New Roman"/>
                <a:cs typeface="Times New Roman"/>
                <a:sym typeface="Times New Roman"/>
              </a:rPr>
              <a:t>Университеттің келешек келбеті (визион) бойынша жасалған жақсарту шаралары мен дамыту жобалары оңды іс-әрекет деп бағаланды.</a:t>
            </a:r>
            <a:endParaRPr b="0" i="0" sz="1600" u="none" cap="none" strike="noStrike">
              <a:solidFill>
                <a:schemeClr val="dk1"/>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p:txBody>
      </p:sp>
      <p:graphicFrame>
        <p:nvGraphicFramePr>
          <p:cNvPr id="591" name="Google Shape;591;p39"/>
          <p:cNvGraphicFramePr/>
          <p:nvPr/>
        </p:nvGraphicFramePr>
        <p:xfrm>
          <a:off x="6687094" y="928115"/>
          <a:ext cx="3000000" cy="3000000"/>
        </p:xfrm>
        <a:graphic>
          <a:graphicData uri="http://schemas.openxmlformats.org/drawingml/2006/table">
            <a:tbl>
              <a:tblPr>
                <a:noFill/>
                <a:tableStyleId>{3FD91E26-4ACB-462B-89EC-897EBAB4B7BB}</a:tableStyleId>
              </a:tblPr>
              <a:tblGrid>
                <a:gridCol w="4869275"/>
              </a:tblGrid>
              <a:tr h="5375450">
                <a:tc>
                  <a:txBody>
                    <a:bodyPr/>
                    <a:lstStyle/>
                    <a:p>
                      <a:pPr indent="0" lvl="0" marL="0" marR="0" rtl="0" algn="l">
                        <a:lnSpc>
                          <a:spcPct val="115000"/>
                        </a:lnSpc>
                        <a:spcBef>
                          <a:spcPts val="0"/>
                        </a:spcBef>
                        <a:spcAft>
                          <a:spcPts val="0"/>
                        </a:spcAft>
                        <a:buClr>
                          <a:srgbClr val="000000"/>
                        </a:buClr>
                        <a:buSzPts val="2000"/>
                        <a:buFont typeface="Arial"/>
                        <a:buNone/>
                      </a:pPr>
                      <a:r>
                        <a:rPr b="1" lang="en-US" sz="2400" u="none" cap="none" strike="noStrike">
                          <a:solidFill>
                            <a:srgbClr val="FF0000"/>
                          </a:solidFill>
                          <a:latin typeface="Times New Roman"/>
                          <a:ea typeface="Times New Roman"/>
                          <a:cs typeface="Times New Roman"/>
                          <a:sym typeface="Times New Roman"/>
                        </a:rPr>
                        <a:t>Olumlu Hususlar</a:t>
                      </a:r>
                      <a:endParaRPr b="1" sz="2400" u="none" cap="none" strike="noStrike">
                        <a:solidFill>
                          <a:srgbClr val="FF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2000"/>
                        <a:buFont typeface="Arial"/>
                        <a:buNone/>
                      </a:pPr>
                      <a:r>
                        <a:t/>
                      </a:r>
                      <a:endParaRPr sz="2400" u="none" cap="none" strike="noStrike">
                        <a:solidFill>
                          <a:srgbClr val="FF0000"/>
                        </a:solidFill>
                        <a:latin typeface="Times New Roman"/>
                        <a:ea typeface="Times New Roman"/>
                        <a:cs typeface="Times New Roman"/>
                        <a:sym typeface="Times New Roman"/>
                      </a:endParaRPr>
                    </a:p>
                    <a:p>
                      <a:pPr indent="-342900" lvl="0" marL="342900" marR="0" rtl="0" algn="l">
                        <a:lnSpc>
                          <a:spcPct val="150000"/>
                        </a:lnSpc>
                        <a:spcBef>
                          <a:spcPts val="0"/>
                        </a:spcBef>
                        <a:spcAft>
                          <a:spcPts val="0"/>
                        </a:spcAft>
                        <a:buClr>
                          <a:srgbClr val="002060"/>
                        </a:buClr>
                        <a:buSzPts val="2400"/>
                        <a:buFont typeface="Times New Roman"/>
                        <a:buChar char="-"/>
                      </a:pPr>
                      <a:r>
                        <a:rPr lang="en-US" sz="2400" u="none" cap="none" strike="noStrike">
                          <a:solidFill>
                            <a:srgbClr val="FF0000"/>
                          </a:solidFill>
                          <a:latin typeface="Times New Roman"/>
                          <a:ea typeface="Times New Roman"/>
                          <a:cs typeface="Times New Roman"/>
                          <a:sym typeface="Times New Roman"/>
                        </a:rPr>
                        <a:t>Rektörlüğün KYS çalışmalarına verdiği önem ve destek.</a:t>
                      </a:r>
                      <a:endParaRPr sz="2400" u="none" cap="none" strike="noStrike">
                        <a:solidFill>
                          <a:srgbClr val="FF0000"/>
                        </a:solidFill>
                        <a:latin typeface="Times New Roman"/>
                        <a:ea typeface="Times New Roman"/>
                        <a:cs typeface="Times New Roman"/>
                        <a:sym typeface="Times New Roman"/>
                      </a:endParaRPr>
                    </a:p>
                    <a:p>
                      <a:pPr indent="-342900" lvl="0" marL="342900" marR="0" rtl="0" algn="l">
                        <a:lnSpc>
                          <a:spcPct val="150000"/>
                        </a:lnSpc>
                        <a:spcBef>
                          <a:spcPts val="0"/>
                        </a:spcBef>
                        <a:spcAft>
                          <a:spcPts val="0"/>
                        </a:spcAft>
                        <a:buClr>
                          <a:srgbClr val="002060"/>
                        </a:buClr>
                        <a:buSzPts val="2400"/>
                        <a:buFont typeface="Times New Roman"/>
                        <a:buChar char="-"/>
                      </a:pPr>
                      <a:r>
                        <a:rPr lang="en-US" sz="2400" u="none" cap="none" strike="noStrike">
                          <a:solidFill>
                            <a:srgbClr val="FF0000"/>
                          </a:solidFill>
                          <a:latin typeface="Times New Roman"/>
                          <a:ea typeface="Times New Roman"/>
                          <a:cs typeface="Times New Roman"/>
                          <a:sym typeface="Times New Roman"/>
                        </a:rPr>
                        <a:t>Aktif ve görünür katılımı.</a:t>
                      </a:r>
                      <a:endParaRPr sz="2400" u="none" cap="none" strike="noStrike">
                        <a:solidFill>
                          <a:srgbClr val="FF0000"/>
                        </a:solidFill>
                        <a:latin typeface="Times New Roman"/>
                        <a:ea typeface="Times New Roman"/>
                        <a:cs typeface="Times New Roman"/>
                        <a:sym typeface="Times New Roman"/>
                      </a:endParaRPr>
                    </a:p>
                    <a:p>
                      <a:pPr indent="-342900" lvl="0" marL="342900" marR="0" rtl="0" algn="l">
                        <a:lnSpc>
                          <a:spcPct val="150000"/>
                        </a:lnSpc>
                        <a:spcBef>
                          <a:spcPts val="0"/>
                        </a:spcBef>
                        <a:spcAft>
                          <a:spcPts val="0"/>
                        </a:spcAft>
                        <a:buClr>
                          <a:srgbClr val="002060"/>
                        </a:buClr>
                        <a:buSzPts val="2400"/>
                        <a:buFont typeface="Times New Roman"/>
                        <a:buChar char="-"/>
                      </a:pPr>
                      <a:r>
                        <a:rPr lang="en-US" sz="2400" u="none" cap="none" strike="noStrike">
                          <a:solidFill>
                            <a:srgbClr val="FF0000"/>
                          </a:solidFill>
                          <a:latin typeface="Times New Roman"/>
                          <a:ea typeface="Times New Roman"/>
                          <a:cs typeface="Times New Roman"/>
                          <a:sym typeface="Times New Roman"/>
                        </a:rPr>
                        <a:t>Üniversite vizyonu doğrultusunda yapılan iyileştirme ve geliştirme projeleri Oldukça olumlu gözlemlenmiştir.</a:t>
                      </a:r>
                      <a:endParaRPr sz="2400" u="none" cap="none" strike="noStrike">
                        <a:solidFill>
                          <a:srgbClr val="FF0000"/>
                        </a:solidFill>
                        <a:latin typeface="Times New Roman"/>
                        <a:ea typeface="Times New Roman"/>
                        <a:cs typeface="Times New Roman"/>
                        <a:sym typeface="Times New Roman"/>
                      </a:endParaRPr>
                    </a:p>
                  </a:txBody>
                  <a:tcPr marT="0" marB="0" marR="89525" marL="89525">
                    <a:solidFill>
                      <a:schemeClr val="lt1"/>
                    </a:solidFill>
                  </a:tcPr>
                </a:tc>
              </a:tr>
            </a:tbl>
          </a:graphicData>
        </a:graphic>
      </p:graphicFrame>
      <p:sp>
        <p:nvSpPr>
          <p:cNvPr id="592" name="Google Shape;592;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3"/>
          <p:cNvSpPr/>
          <p:nvPr/>
        </p:nvSpPr>
        <p:spPr>
          <a:xfrm>
            <a:off x="0" y="227149"/>
            <a:ext cx="12192000" cy="361443"/>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Ішкі аудит өткізу туралы бұйрық және аудиторлар тізімі</a:t>
            </a:r>
            <a:endParaRPr b="1" i="0" sz="1800" u="none" cap="none" strike="noStrike">
              <a:solidFill>
                <a:schemeClr val="lt1"/>
              </a:solidFill>
              <a:latin typeface="Times New Roman"/>
              <a:ea typeface="Times New Roman"/>
              <a:cs typeface="Times New Roman"/>
              <a:sym typeface="Times New Roman"/>
            </a:endParaRPr>
          </a:p>
        </p:txBody>
      </p:sp>
      <p:grpSp>
        <p:nvGrpSpPr>
          <p:cNvPr id="120" name="Google Shape;120;p3"/>
          <p:cNvGrpSpPr/>
          <p:nvPr/>
        </p:nvGrpSpPr>
        <p:grpSpPr>
          <a:xfrm>
            <a:off x="0" y="571501"/>
            <a:ext cx="12192000" cy="410516"/>
            <a:chOff x="0" y="571500"/>
            <a:chExt cx="12192000" cy="530351"/>
          </a:xfrm>
        </p:grpSpPr>
        <p:sp>
          <p:nvSpPr>
            <p:cNvPr id="121" name="Google Shape;121;p3"/>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2" name="Google Shape;122;p3"/>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123" name="Google Shape;123;p3"/>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3"/>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 name="Google Shape;125;p3"/>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p3"/>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 name="Google Shape;127;p3"/>
          <p:cNvSpPr/>
          <p:nvPr/>
        </p:nvSpPr>
        <p:spPr>
          <a:xfrm>
            <a:off x="4166625" y="449851"/>
            <a:ext cx="38587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İç denetim emri ve denetçilerin listesi</a:t>
            </a:r>
            <a:endParaRPr b="1" i="0" sz="1800" u="none" cap="none" strike="noStrike">
              <a:solidFill>
                <a:srgbClr val="FF0000"/>
              </a:solidFill>
              <a:latin typeface="Times New Roman"/>
              <a:ea typeface="Times New Roman"/>
              <a:cs typeface="Times New Roman"/>
              <a:sym typeface="Times New Roman"/>
            </a:endParaRPr>
          </a:p>
        </p:txBody>
      </p:sp>
      <p:pic>
        <p:nvPicPr>
          <p:cNvPr id="128" name="Google Shape;128;p3"/>
          <p:cNvPicPr preferRelativeResize="0"/>
          <p:nvPr/>
        </p:nvPicPr>
        <p:blipFill rotWithShape="1">
          <a:blip r:embed="rId4">
            <a:alphaModFix/>
          </a:blip>
          <a:srcRect b="0" l="0" r="0" t="0"/>
          <a:stretch/>
        </p:blipFill>
        <p:spPr>
          <a:xfrm>
            <a:off x="797790" y="804234"/>
            <a:ext cx="4808257" cy="6004635"/>
          </a:xfrm>
          <a:prstGeom prst="rect">
            <a:avLst/>
          </a:prstGeom>
          <a:noFill/>
          <a:ln>
            <a:noFill/>
          </a:ln>
          <a:effectLst>
            <a:outerShdw blurRad="44450" algn="ctr" dir="5400000" dist="27940">
              <a:srgbClr val="000000">
                <a:alpha val="30588"/>
              </a:srgbClr>
            </a:outerShdw>
          </a:effectLst>
        </p:spPr>
      </p:pic>
      <p:pic>
        <p:nvPicPr>
          <p:cNvPr id="129" name="Google Shape;129;p3"/>
          <p:cNvPicPr preferRelativeResize="0"/>
          <p:nvPr/>
        </p:nvPicPr>
        <p:blipFill rotWithShape="1">
          <a:blip r:embed="rId5">
            <a:alphaModFix/>
          </a:blip>
          <a:srcRect b="0" l="0" r="0" t="0"/>
          <a:stretch/>
        </p:blipFill>
        <p:spPr>
          <a:xfrm>
            <a:off x="6475512" y="784007"/>
            <a:ext cx="4898942" cy="6045087"/>
          </a:xfrm>
          <a:prstGeom prst="rect">
            <a:avLst/>
          </a:prstGeom>
          <a:noFill/>
          <a:ln>
            <a:noFill/>
          </a:ln>
          <a:effectLst>
            <a:outerShdw blurRad="44450" algn="ctr" dir="5400000" dist="27940">
              <a:srgbClr val="000000">
                <a:alpha val="30588"/>
              </a:srgbClr>
            </a:outerShdw>
          </a:effectLst>
        </p:spPr>
      </p:pic>
      <p:sp>
        <p:nvSpPr>
          <p:cNvPr id="130" name="Google Shape;13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0"/>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8" name="Google Shape;598;p40"/>
          <p:cNvSpPr/>
          <p:nvPr/>
        </p:nvSpPr>
        <p:spPr>
          <a:xfrm>
            <a:off x="70978" y="180421"/>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Бақылаулар (оң нәтижелер  және жақсарту ұсыныстары) / </a:t>
            </a:r>
            <a:r>
              <a:rPr b="1" i="0" lang="en-US" sz="1800" u="none" cap="none" strike="noStrike">
                <a:solidFill>
                  <a:srgbClr val="FF0000"/>
                </a:solidFill>
                <a:latin typeface="Times New Roman"/>
                <a:ea typeface="Times New Roman"/>
                <a:cs typeface="Times New Roman"/>
                <a:sym typeface="Times New Roman"/>
              </a:rPr>
              <a:t>Gözlemler (Olumlu ve İyileştirilebilecek Hususlar)</a:t>
            </a:r>
            <a:endParaRPr b="1" i="0" sz="1800" u="none" cap="none" strike="noStrike">
              <a:solidFill>
                <a:srgbClr val="FF0000"/>
              </a:solidFill>
              <a:latin typeface="Times New Roman"/>
              <a:ea typeface="Times New Roman"/>
              <a:cs typeface="Times New Roman"/>
              <a:sym typeface="Times New Roman"/>
            </a:endParaRPr>
          </a:p>
        </p:txBody>
      </p:sp>
      <p:grpSp>
        <p:nvGrpSpPr>
          <p:cNvPr id="599" name="Google Shape;599;p40"/>
          <p:cNvGrpSpPr/>
          <p:nvPr/>
        </p:nvGrpSpPr>
        <p:grpSpPr>
          <a:xfrm>
            <a:off x="0" y="571500"/>
            <a:ext cx="12192000" cy="530351"/>
            <a:chOff x="0" y="571500"/>
            <a:chExt cx="12192000" cy="530351"/>
          </a:xfrm>
        </p:grpSpPr>
        <p:sp>
          <p:nvSpPr>
            <p:cNvPr id="600" name="Google Shape;600;p40"/>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pic>
          <p:nvPicPr>
            <p:cNvPr id="601" name="Google Shape;601;p40"/>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602" name="Google Shape;602;p40"/>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grpSp>
      <p:sp>
        <p:nvSpPr>
          <p:cNvPr id="603" name="Google Shape;603;p40"/>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4" name="Google Shape;604;p40"/>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5" name="Google Shape;605;p40"/>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6" name="Google Shape;606;p40"/>
          <p:cNvSpPr/>
          <p:nvPr/>
        </p:nvSpPr>
        <p:spPr>
          <a:xfrm>
            <a:off x="110898" y="419171"/>
            <a:ext cx="6225320" cy="6508023"/>
          </a:xfrm>
          <a:prstGeom prst="rect">
            <a:avLst/>
          </a:prstGeom>
          <a:solidFill>
            <a:schemeClr val="accent1"/>
          </a:solidFill>
          <a:ln>
            <a:noFill/>
          </a:ln>
        </p:spPr>
        <p:txBody>
          <a:bodyPr anchorCtr="0" anchor="t" bIns="45700" lIns="91425" spcFirstLastPara="1" rIns="91425" wrap="square" tIns="45700">
            <a:spAutoFit/>
          </a:bodyPr>
          <a:lstStyle/>
          <a:p>
            <a:pPr indent="457200" lvl="0" marL="0" marR="0" rtl="0" algn="ctr">
              <a:lnSpc>
                <a:spcPct val="107000"/>
              </a:lnSpc>
              <a:spcBef>
                <a:spcPts val="0"/>
              </a:spcBef>
              <a:spcAft>
                <a:spcPts val="0"/>
              </a:spcAft>
              <a:buClr>
                <a:srgbClr val="000000"/>
              </a:buClr>
              <a:buSzPts val="1200"/>
              <a:buFont typeface="Arial"/>
              <a:buNone/>
            </a:pPr>
            <a:r>
              <a:rPr b="1" i="0" lang="en-US" sz="1300" u="none" cap="none" strike="noStrike">
                <a:solidFill>
                  <a:schemeClr val="dk1"/>
                </a:solidFill>
                <a:latin typeface="Times New Roman"/>
                <a:ea typeface="Times New Roman"/>
                <a:cs typeface="Times New Roman"/>
                <a:sym typeface="Times New Roman"/>
              </a:rPr>
              <a:t>Жақсартуға болатын қорытындылар:</a:t>
            </a:r>
            <a:endParaRPr b="0" i="0" sz="13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chemeClr val="dk1"/>
                </a:solidFill>
                <a:latin typeface="Times New Roman"/>
                <a:ea typeface="Times New Roman"/>
                <a:cs typeface="Times New Roman"/>
                <a:sym typeface="Times New Roman"/>
              </a:rPr>
              <a:t>- </a:t>
            </a:r>
            <a:r>
              <a:rPr b="0" i="0" lang="en-US" sz="1300" u="none" cap="none" strike="noStrike">
                <a:solidFill>
                  <a:srgbClr val="000000"/>
                </a:solidFill>
                <a:latin typeface="Times New Roman"/>
                <a:ea typeface="Times New Roman"/>
                <a:cs typeface="Times New Roman"/>
                <a:sym typeface="Times New Roman"/>
              </a:rPr>
              <a:t>Университеттің жұмыстарының нәтижелеріне әсер ететін ішкі және сыртқы жағдайларды нақтырақ анықтау, мүмкіндігінше оң және теріс әсерлерді нақтырақ анықтау және оларды қауіп-қателер мен мүмкіндіктерді талдауда бағалау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Университеттің серіктестерінің қажеттіліктері мен күткен нәрселерін талдау және нәтижелерді қауіп-қателер мен мүмкіндіктерді талдауда пайдаланудың пайдасы зор.</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Сапа жетекшілігін қайта қарап, оны стандарт талаптары мен университеттің өзгерген талаптарын ескере отырып жаңарту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Стандарт талаптары бойынша процестерді қайта қарап шығу және оларды PDCA (жоспарла – жүзеге асыр – тексер – алдын ал) тәсілімен байланыстыру пайдалы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Қауіп-қателер мен мүмкіндіктерге қатысты бағалау критерийлерін нақтырақ анықтау (ықтималдық, әсер ету матрицасы және т.б.) пайдалы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Атқарылып жатқан іс-шараларды бірнеше жерде мақсат ретінде көрсетуді (жазылуын) қайта қарап шығу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Қойылған мақсаттарға жету үшін не істеу керектігін нақтырақ жоспарлаған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Мақсаттар мен басқару мәселесінде басшылардың хабардар болуы пайдалы болады.</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Қызметкерлер арасында сапа түсінігін (олардың жұмысының маңыздылығын) қалыптастыру мақсатында жұмыстар жүргізу пайдалы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Стандарттың «Дизайн және даму» бөлімі аясында университет жүзеге асырып жатқан инновациялық және жақсарту жобаларын бағалау және тіркеу пайдалы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Деректерді талдауда статистикалық әдістерді жүйелі түрде қолдану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Ішкі аудитті процеске негізделген тәсілмен байланыстыра жүргізу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Сәйкессіздіктердің түпкі себептерін талдауды нақтырақ көрсету пайдалы боладф.</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Түзетуші әрекеттердің мерзімін нақтырақ көрсету тиімді болар еді.</a:t>
            </a:r>
            <a:endParaRPr b="0" i="0" sz="13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Times New Roman"/>
                <a:ea typeface="Times New Roman"/>
                <a:cs typeface="Times New Roman"/>
                <a:sym typeface="Times New Roman"/>
              </a:rPr>
              <a:t>- Университеттің сапаны жақсарту әдістерін (мысалы, кайдзен, 5S, 8D) қолдану пайдалы болар еді. </a:t>
            </a:r>
            <a:endParaRPr b="0" i="0" sz="1300" u="none" cap="none" strike="noStrike">
              <a:solidFill>
                <a:srgbClr val="000000"/>
              </a:solidFill>
              <a:latin typeface="Times New Roman"/>
              <a:ea typeface="Times New Roman"/>
              <a:cs typeface="Times New Roman"/>
              <a:sym typeface="Times New Roman"/>
            </a:endParaRPr>
          </a:p>
        </p:txBody>
      </p:sp>
      <p:sp>
        <p:nvSpPr>
          <p:cNvPr id="607" name="Google Shape;607;p40"/>
          <p:cNvSpPr/>
          <p:nvPr/>
        </p:nvSpPr>
        <p:spPr>
          <a:xfrm>
            <a:off x="6332442" y="456445"/>
            <a:ext cx="5863334" cy="6555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n-US" sz="1400" u="none" cap="none" strike="noStrike">
                <a:solidFill>
                  <a:srgbClr val="000000"/>
                </a:solidFill>
                <a:latin typeface="Times New Roman"/>
                <a:ea typeface="Times New Roman"/>
                <a:cs typeface="Times New Roman"/>
                <a:sym typeface="Times New Roman"/>
              </a:rPr>
              <a:t>Geliştirilmesi gereken hususlar</a:t>
            </a:r>
            <a:endParaRPr b="1"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Üniversitenin performansını etkileyecek iş ve dış hususların daha açık belirlenmesi, olumlu ve olumsuz etkilerin mümkünse daha açık tanımlanması, risk ve fırsat analizinde değerlendirilmesi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Üniversite paydaşlarının ihtiyaç ve beklentilerinin analiz edilmesi(ihtiyaç ve beklenti) ve sonuçların risk ve fırsat analizinde kullanılması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Kalite El Kitabının gözden geçirilerek standart şartlar ve üniversitenin değişen şartlarının da dikkate alınarak güncellenmesi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Proseslerin, standart şartları için gözden geçirilmesi PUKÖ yaklaşımı ile ilişkilendirilmesi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Risk ve fırsatlar ile ilgili değerlendirme kriterlerinin daha açık tanımlanması(ihtimal, etki matrisi vb)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Yapılan faaliyetlerin bir çok yerde hedef olarak yazılması konusunun gözden geçirilmesi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Hedeflere ulaşmak için yapılması gerekenlerin daha açık planlanması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Hedefler ile yönetim konusunda yöneticilerde farkındalık oluşturulması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Çalışanlarda kalite bilincinin oluşturulması(yaptığı işin önemi) kapsamında çalışmalar yapılması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Üniversite tarafından yürütülen inovatif ve iyileştirme projelerinin standardın Tasarım ve Geliştime maddesi kapsamında değerlendirilip kayıt altına alınması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İstatistiksel tekniklerin veri analizlerinde daha etkin kullanılması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İç tetkiklerin proses bazlı yaklaşımla ilişkilendirilerek yapılması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Uygunsuzluklar ile ilgili kök neden analizinin daha açık gösterilmesi faydalı olur.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Düzeltici faaliyetlerin sürelerinin daha açık gösterilmesi faydalı olur.</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rPr b="0" i="0" lang="en-US" sz="1400" u="none" cap="none" strike="noStrike">
                <a:solidFill>
                  <a:srgbClr val="000000"/>
                </a:solidFill>
                <a:latin typeface="Times New Roman"/>
                <a:ea typeface="Times New Roman"/>
                <a:cs typeface="Times New Roman"/>
                <a:sym typeface="Times New Roman"/>
              </a:rPr>
              <a:t>- Üniversitenin kalite iyileştirme teknikleri(kaizen, 5S, 8D gibi) kullanılması faydalı olur.</a:t>
            </a:r>
            <a:endParaRPr b="0" i="0" sz="1400" u="none" cap="none" strike="noStrike">
              <a:solidFill>
                <a:srgbClr val="000000"/>
              </a:solidFill>
              <a:latin typeface="Times New Roman"/>
              <a:ea typeface="Times New Roman"/>
              <a:cs typeface="Times New Roman"/>
              <a:sym typeface="Times New Roman"/>
            </a:endParaRPr>
          </a:p>
        </p:txBody>
      </p:sp>
      <p:sp>
        <p:nvSpPr>
          <p:cNvPr id="608" name="Google Shape;60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1efd369ee47_0_2"/>
          <p:cNvSpPr/>
          <p:nvPr/>
        </p:nvSpPr>
        <p:spPr>
          <a:xfrm>
            <a:off x="1524000" y="5394959"/>
            <a:ext cx="3238500" cy="24764"/>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4" name="Google Shape;614;g1efd369ee47_0_2"/>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3 жылдағы (2021-2023) ішкі және сыртқы аудиттердің сәйкессіздіктерін талдау </a:t>
            </a:r>
            <a:endParaRPr b="1" i="0" sz="1800" u="none" cap="none" strike="noStrike">
              <a:solidFill>
                <a:schemeClr val="lt1"/>
              </a:solidFill>
              <a:latin typeface="Times New Roman"/>
              <a:ea typeface="Times New Roman"/>
              <a:cs typeface="Times New Roman"/>
              <a:sym typeface="Times New Roman"/>
            </a:endParaRPr>
          </a:p>
        </p:txBody>
      </p:sp>
      <p:grpSp>
        <p:nvGrpSpPr>
          <p:cNvPr id="615" name="Google Shape;615;g1efd369ee47_0_2"/>
          <p:cNvGrpSpPr/>
          <p:nvPr/>
        </p:nvGrpSpPr>
        <p:grpSpPr>
          <a:xfrm>
            <a:off x="0" y="571500"/>
            <a:ext cx="12192000" cy="530351"/>
            <a:chOff x="0" y="571500"/>
            <a:chExt cx="12192000" cy="530351"/>
          </a:xfrm>
        </p:grpSpPr>
        <p:sp>
          <p:nvSpPr>
            <p:cNvPr id="616" name="Google Shape;616;g1efd369ee47_0_2"/>
            <p:cNvSpPr/>
            <p:nvPr/>
          </p:nvSpPr>
          <p:spPr>
            <a:xfrm>
              <a:off x="0" y="714819"/>
              <a:ext cx="12192000" cy="213359"/>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pic>
          <p:nvPicPr>
            <p:cNvPr id="617" name="Google Shape;617;g1efd369ee47_0_2"/>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618" name="Google Shape;618;g1efd369ee47_0_2"/>
            <p:cNvSpPr/>
            <p:nvPr/>
          </p:nvSpPr>
          <p:spPr>
            <a:xfrm>
              <a:off x="0" y="571500"/>
              <a:ext cx="12192000" cy="143509"/>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19" name="Google Shape;619;g1efd369ee47_0_2"/>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0" name="Google Shape;620;g1efd369ee47_0_2"/>
          <p:cNvSpPr/>
          <p:nvPr/>
        </p:nvSpPr>
        <p:spPr>
          <a:xfrm>
            <a:off x="76200" y="6690202"/>
            <a:ext cx="12192000" cy="28112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1" name="Google Shape;621;g1efd369ee47_0_2"/>
          <p:cNvSpPr/>
          <p:nvPr/>
        </p:nvSpPr>
        <p:spPr>
          <a:xfrm>
            <a:off x="11727303" y="0"/>
            <a:ext cx="244500" cy="555600"/>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2" name="Google Shape;622;g1efd369ee47_0_2"/>
          <p:cNvSpPr txBox="1"/>
          <p:nvPr>
            <p:ph idx="1" type="body"/>
          </p:nvPr>
        </p:nvSpPr>
        <p:spPr>
          <a:xfrm>
            <a:off x="552450" y="1616110"/>
            <a:ext cx="5181600" cy="2487300"/>
          </a:xfrm>
          <a:prstGeom prst="rect">
            <a:avLst/>
          </a:prstGeom>
          <a:solidFill>
            <a:schemeClr val="accent1"/>
          </a:solid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4285"/>
              <a:buNone/>
            </a:pPr>
            <a:r>
              <a:rPr b="1" lang="en-US">
                <a:solidFill>
                  <a:srgbClr val="002060"/>
                </a:solidFill>
                <a:latin typeface="Times New Roman"/>
                <a:ea typeface="Times New Roman"/>
                <a:cs typeface="Times New Roman"/>
                <a:sym typeface="Times New Roman"/>
              </a:rPr>
              <a:t>      Ішкі аудит</a:t>
            </a:r>
            <a:endParaRPr>
              <a:solidFill>
                <a:srgbClr val="002060"/>
              </a:solidFill>
            </a:endParaRPr>
          </a:p>
          <a:p>
            <a:pPr indent="-336550" lvl="0" marL="457200" rtl="0" algn="l">
              <a:lnSpc>
                <a:spcPct val="90000"/>
              </a:lnSpc>
              <a:spcBef>
                <a:spcPts val="1000"/>
              </a:spcBef>
              <a:spcAft>
                <a:spcPts val="0"/>
              </a:spcAft>
              <a:buClr>
                <a:srgbClr val="002060"/>
              </a:buClr>
              <a:buSzPct val="100000"/>
              <a:buFont typeface="Times New Roman"/>
              <a:buAutoNum type="arabicPeriod"/>
            </a:pPr>
            <a:r>
              <a:rPr lang="en-US" sz="2000">
                <a:solidFill>
                  <a:srgbClr val="002060"/>
                </a:solidFill>
                <a:latin typeface="Times New Roman"/>
                <a:ea typeface="Times New Roman"/>
                <a:cs typeface="Times New Roman"/>
                <a:sym typeface="Times New Roman"/>
              </a:rPr>
              <a:t>80% сәйкессіздіктер, оның ішінде елеулі сәйкессіздіктер жылдан жылға қайталанады</a:t>
            </a:r>
            <a:endParaRPr sz="2000">
              <a:solidFill>
                <a:srgbClr val="002060"/>
              </a:solidFill>
              <a:latin typeface="Times New Roman"/>
              <a:ea typeface="Times New Roman"/>
              <a:cs typeface="Times New Roman"/>
              <a:sym typeface="Times New Roman"/>
            </a:endParaRPr>
          </a:p>
          <a:p>
            <a:pPr indent="-336550" lvl="0" marL="457200" rtl="0" algn="l">
              <a:lnSpc>
                <a:spcPct val="90000"/>
              </a:lnSpc>
              <a:spcBef>
                <a:spcPts val="1000"/>
              </a:spcBef>
              <a:spcAft>
                <a:spcPts val="0"/>
              </a:spcAft>
              <a:buClr>
                <a:srgbClr val="002060"/>
              </a:buClr>
              <a:buSzPct val="100000"/>
              <a:buFont typeface="Times New Roman"/>
              <a:buAutoNum type="arabicPeriod"/>
            </a:pPr>
            <a:r>
              <a:rPr lang="en-US" sz="2000">
                <a:solidFill>
                  <a:srgbClr val="002060"/>
                </a:solidFill>
                <a:latin typeface="Times New Roman"/>
                <a:ea typeface="Times New Roman"/>
                <a:cs typeface="Times New Roman"/>
                <a:sym typeface="Times New Roman"/>
              </a:rPr>
              <a:t>Түзетуші әрекеттер жоспарларын іске асыру бойынша дәлелді база жоқ</a:t>
            </a:r>
            <a:endParaRPr sz="2000">
              <a:solidFill>
                <a:srgbClr val="002060"/>
              </a:solidFill>
              <a:latin typeface="Times New Roman"/>
              <a:ea typeface="Times New Roman"/>
              <a:cs typeface="Times New Roman"/>
              <a:sym typeface="Times New Roman"/>
            </a:endParaRPr>
          </a:p>
          <a:p>
            <a:pPr indent="-336550" lvl="0" marL="457200" rtl="0" algn="l">
              <a:lnSpc>
                <a:spcPct val="90000"/>
              </a:lnSpc>
              <a:spcBef>
                <a:spcPts val="1000"/>
              </a:spcBef>
              <a:spcAft>
                <a:spcPts val="0"/>
              </a:spcAft>
              <a:buClr>
                <a:srgbClr val="002060"/>
              </a:buClr>
              <a:buSzPct val="100000"/>
              <a:buFont typeface="Times New Roman"/>
              <a:buAutoNum type="arabicPeriod"/>
            </a:pPr>
            <a:r>
              <a:rPr lang="en-US" sz="2000">
                <a:solidFill>
                  <a:srgbClr val="002060"/>
                </a:solidFill>
                <a:latin typeface="Times New Roman"/>
                <a:ea typeface="Times New Roman"/>
                <a:cs typeface="Times New Roman"/>
                <a:sym typeface="Times New Roman"/>
              </a:rPr>
              <a:t>Орындау шарттары мен мониторингін қою тәсілдерін өзгертуді талап ететін жүйелі сәйкессіздіктер бар</a:t>
            </a:r>
            <a:endParaRPr sz="2000">
              <a:solidFill>
                <a:srgbClr val="002060"/>
              </a:solidFill>
              <a:latin typeface="Times New Roman"/>
              <a:ea typeface="Times New Roman"/>
              <a:cs typeface="Times New Roman"/>
              <a:sym typeface="Times New Roman"/>
            </a:endParaRPr>
          </a:p>
          <a:p>
            <a:pPr indent="-400050" lvl="0" marL="628650" rtl="0" algn="l">
              <a:lnSpc>
                <a:spcPct val="90000"/>
              </a:lnSpc>
              <a:spcBef>
                <a:spcPts val="1000"/>
              </a:spcBef>
              <a:spcAft>
                <a:spcPts val="0"/>
              </a:spcAft>
              <a:buSzPct val="64285"/>
              <a:buNone/>
            </a:pPr>
            <a:r>
              <a:t/>
            </a:r>
            <a:endParaRPr>
              <a:latin typeface="Times New Roman"/>
              <a:ea typeface="Times New Roman"/>
              <a:cs typeface="Times New Roman"/>
              <a:sym typeface="Times New Roman"/>
            </a:endParaRPr>
          </a:p>
        </p:txBody>
      </p:sp>
      <p:sp>
        <p:nvSpPr>
          <p:cNvPr id="623" name="Google Shape;623;g1efd369ee47_0_2"/>
          <p:cNvSpPr txBox="1"/>
          <p:nvPr>
            <p:ph idx="4294967295" type="body"/>
          </p:nvPr>
        </p:nvSpPr>
        <p:spPr>
          <a:xfrm>
            <a:off x="6324600" y="1647919"/>
            <a:ext cx="5705856" cy="2451000"/>
          </a:xfrm>
          <a:prstGeom prst="rect">
            <a:avLst/>
          </a:prstGeom>
          <a:solidFill>
            <a:schemeClr val="accent1"/>
          </a:solid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b="1" lang="en-US" sz="2100">
                <a:solidFill>
                  <a:srgbClr val="002060"/>
                </a:solidFill>
                <a:latin typeface="Times New Roman"/>
                <a:ea typeface="Times New Roman"/>
                <a:cs typeface="Times New Roman"/>
                <a:sym typeface="Times New Roman"/>
              </a:rPr>
              <a:t>   </a:t>
            </a:r>
            <a:r>
              <a:rPr b="1" lang="en-US" sz="2600">
                <a:solidFill>
                  <a:srgbClr val="002060"/>
                </a:solidFill>
                <a:latin typeface="Times New Roman"/>
                <a:ea typeface="Times New Roman"/>
                <a:cs typeface="Times New Roman"/>
                <a:sym typeface="Times New Roman"/>
              </a:rPr>
              <a:t>Сырткы аудит</a:t>
            </a:r>
            <a:endParaRPr b="1" sz="2600">
              <a:solidFill>
                <a:srgbClr val="002060"/>
              </a:solidFill>
              <a:latin typeface="Times New Roman"/>
              <a:ea typeface="Times New Roman"/>
              <a:cs typeface="Times New Roman"/>
              <a:sym typeface="Times New Roman"/>
            </a:endParaRPr>
          </a:p>
          <a:p>
            <a:pPr indent="-336550" lvl="0" marL="457200" rtl="0" algn="l">
              <a:lnSpc>
                <a:spcPct val="90000"/>
              </a:lnSpc>
              <a:spcBef>
                <a:spcPts val="1000"/>
              </a:spcBef>
              <a:spcAft>
                <a:spcPts val="0"/>
              </a:spcAft>
              <a:buClr>
                <a:srgbClr val="002060"/>
              </a:buClr>
              <a:buSzPts val="1700"/>
              <a:buFont typeface="Times New Roman"/>
              <a:buAutoNum type="arabicPeriod"/>
            </a:pPr>
            <a:r>
              <a:rPr lang="en-US" sz="1700">
                <a:solidFill>
                  <a:srgbClr val="002060"/>
                </a:solidFill>
                <a:latin typeface="Times New Roman"/>
                <a:ea typeface="Times New Roman"/>
                <a:cs typeface="Times New Roman"/>
                <a:sym typeface="Times New Roman"/>
              </a:rPr>
              <a:t>Сыртқы аудиттің өткен жылдардағы талаптары орындалмайды, өйткені ескертулер жыл сайын қайталанады</a:t>
            </a:r>
            <a:endParaRPr sz="1700">
              <a:solidFill>
                <a:srgbClr val="002060"/>
              </a:solidFill>
              <a:latin typeface="Times New Roman"/>
              <a:ea typeface="Times New Roman"/>
              <a:cs typeface="Times New Roman"/>
              <a:sym typeface="Times New Roman"/>
            </a:endParaRPr>
          </a:p>
          <a:p>
            <a:pPr indent="-336550" lvl="0" marL="457200" rtl="0" algn="l">
              <a:lnSpc>
                <a:spcPct val="90000"/>
              </a:lnSpc>
              <a:spcBef>
                <a:spcPts val="1000"/>
              </a:spcBef>
              <a:spcAft>
                <a:spcPts val="0"/>
              </a:spcAft>
              <a:buClr>
                <a:srgbClr val="002060"/>
              </a:buClr>
              <a:buSzPts val="1700"/>
              <a:buFont typeface="Times New Roman"/>
              <a:buAutoNum type="arabicPeriod"/>
            </a:pPr>
            <a:r>
              <a:rPr lang="en-US" sz="1700">
                <a:solidFill>
                  <a:srgbClr val="002060"/>
                </a:solidFill>
                <a:latin typeface="Times New Roman"/>
                <a:ea typeface="Times New Roman"/>
                <a:cs typeface="Times New Roman"/>
                <a:sym typeface="Times New Roman"/>
              </a:rPr>
              <a:t>Сыртқы аудит нәтижелері бойынша түзету іс-шараларының орындалуына мониторинг жүргізілмейді, олар бойынша дәлелдемелік база қалыптастырылмайды</a:t>
            </a:r>
            <a:endParaRPr sz="1600">
              <a:latin typeface="Times New Roman"/>
              <a:ea typeface="Times New Roman"/>
              <a:cs typeface="Times New Roman"/>
              <a:sym typeface="Times New Roman"/>
            </a:endParaRPr>
          </a:p>
        </p:txBody>
      </p:sp>
      <p:sp>
        <p:nvSpPr>
          <p:cNvPr id="624" name="Google Shape;624;g1efd369ee47_0_2"/>
          <p:cNvSpPr txBox="1"/>
          <p:nvPr>
            <p:ph idx="1" type="body"/>
          </p:nvPr>
        </p:nvSpPr>
        <p:spPr>
          <a:xfrm>
            <a:off x="990600" y="4121584"/>
            <a:ext cx="5181600" cy="25893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SzPct val="86486"/>
              <a:buNone/>
            </a:pPr>
            <a:r>
              <a:rPr b="1" lang="en-US">
                <a:solidFill>
                  <a:srgbClr val="C00000"/>
                </a:solidFill>
                <a:latin typeface="Times New Roman"/>
                <a:ea typeface="Times New Roman"/>
                <a:cs typeface="Times New Roman"/>
                <a:sym typeface="Times New Roman"/>
              </a:rPr>
              <a:t>     İ</a:t>
            </a:r>
            <a:r>
              <a:rPr b="1" lang="en-US" sz="2250">
                <a:solidFill>
                  <a:srgbClr val="C00000"/>
                </a:solidFill>
                <a:latin typeface="Times New Roman"/>
                <a:ea typeface="Times New Roman"/>
                <a:cs typeface="Times New Roman"/>
                <a:sym typeface="Times New Roman"/>
              </a:rPr>
              <a:t>Ç DENETİM</a:t>
            </a:r>
            <a:endParaRPr sz="2250">
              <a:solidFill>
                <a:srgbClr val="FF0000"/>
              </a:solidFill>
            </a:endParaRPr>
          </a:p>
          <a:p>
            <a:pPr indent="-342900" lvl="0" marL="457200" rtl="0" algn="l">
              <a:lnSpc>
                <a:spcPct val="90000"/>
              </a:lnSpc>
              <a:spcBef>
                <a:spcPts val="1000"/>
              </a:spcBef>
              <a:spcAft>
                <a:spcPts val="0"/>
              </a:spcAft>
              <a:buClr>
                <a:srgbClr val="FF0000"/>
              </a:buClr>
              <a:buSzPct val="108108"/>
              <a:buFont typeface="Arial"/>
              <a:buAutoNum type="arabicPeriod"/>
            </a:pPr>
            <a:r>
              <a:rPr lang="en-US" sz="1800">
                <a:solidFill>
                  <a:srgbClr val="FF0000"/>
                </a:solidFill>
                <a:latin typeface="Times New Roman"/>
                <a:ea typeface="Times New Roman"/>
                <a:cs typeface="Times New Roman"/>
                <a:sym typeface="Times New Roman"/>
              </a:rPr>
              <a:t>Önemli tutarsızlıklar da dahil olmak üzere tutarsızlıkların% 80'i yıldan yıla tekrarlanmaktadır</a:t>
            </a:r>
            <a:endParaRPr sz="1800">
              <a:solidFill>
                <a:srgbClr val="FF0000"/>
              </a:solidFill>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rgbClr val="FF0000"/>
              </a:buClr>
              <a:buSzPct val="108108"/>
              <a:buFont typeface="Arial"/>
              <a:buAutoNum type="arabicPeriod"/>
            </a:pPr>
            <a:r>
              <a:rPr lang="en-US" sz="1800">
                <a:solidFill>
                  <a:srgbClr val="FF0000"/>
                </a:solidFill>
                <a:latin typeface="Times New Roman"/>
                <a:ea typeface="Times New Roman"/>
                <a:cs typeface="Times New Roman"/>
                <a:sym typeface="Times New Roman"/>
              </a:rPr>
              <a:t>Düzeltici eylem planlarının uygulanması için motive edilmiş bir temel yoktur</a:t>
            </a:r>
            <a:endParaRPr sz="1800">
              <a:solidFill>
                <a:srgbClr val="FF0000"/>
              </a:solidFill>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rgbClr val="FF0000"/>
              </a:buClr>
              <a:buSzPct val="108108"/>
              <a:buFont typeface="Arial"/>
              <a:buAutoNum type="arabicPeriod"/>
            </a:pPr>
            <a:r>
              <a:rPr lang="en-US" sz="1800">
                <a:solidFill>
                  <a:srgbClr val="FF0000"/>
                </a:solidFill>
                <a:latin typeface="Times New Roman"/>
                <a:ea typeface="Times New Roman"/>
                <a:cs typeface="Times New Roman"/>
                <a:sym typeface="Times New Roman"/>
              </a:rPr>
              <a:t>Performans koşullarındaki değişiklikleri ve izlemenin nasıl yapıldığını gerektiren sistemik tutarsızlıklar vardır</a:t>
            </a:r>
            <a:endParaRPr sz="1800">
              <a:solidFill>
                <a:srgbClr val="FF0000"/>
              </a:solidFill>
              <a:latin typeface="Times New Roman"/>
              <a:ea typeface="Times New Roman"/>
              <a:cs typeface="Times New Roman"/>
              <a:sym typeface="Times New Roman"/>
            </a:endParaRPr>
          </a:p>
          <a:p>
            <a:pPr indent="0" lvl="0" marL="120650" rtl="0" algn="l">
              <a:lnSpc>
                <a:spcPct val="90000"/>
              </a:lnSpc>
              <a:spcBef>
                <a:spcPts val="1000"/>
              </a:spcBef>
              <a:spcAft>
                <a:spcPts val="0"/>
              </a:spcAft>
              <a:buClr>
                <a:srgbClr val="FF0000"/>
              </a:buClr>
              <a:buSzPct val="108108"/>
              <a:buNone/>
            </a:pPr>
            <a:r>
              <a:t/>
            </a:r>
            <a:endParaRPr sz="1700">
              <a:solidFill>
                <a:srgbClr val="FF0000"/>
              </a:solidFill>
              <a:latin typeface="Times New Roman"/>
              <a:ea typeface="Times New Roman"/>
              <a:cs typeface="Times New Roman"/>
              <a:sym typeface="Times New Roman"/>
            </a:endParaRPr>
          </a:p>
        </p:txBody>
      </p:sp>
      <p:sp>
        <p:nvSpPr>
          <p:cNvPr id="625" name="Google Shape;625;g1efd369ee47_0_2"/>
          <p:cNvSpPr txBox="1"/>
          <p:nvPr>
            <p:ph idx="4294967295" type="body"/>
          </p:nvPr>
        </p:nvSpPr>
        <p:spPr>
          <a:xfrm>
            <a:off x="6324600" y="4111957"/>
            <a:ext cx="5181600" cy="2692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b="1" lang="en-US" sz="2100">
                <a:solidFill>
                  <a:srgbClr val="C00000"/>
                </a:solidFill>
                <a:latin typeface="Times New Roman"/>
                <a:ea typeface="Times New Roman"/>
                <a:cs typeface="Times New Roman"/>
                <a:sym typeface="Times New Roman"/>
              </a:rPr>
              <a:t>     DIŞ DENETİM</a:t>
            </a:r>
            <a:endParaRPr sz="2100">
              <a:solidFill>
                <a:srgbClr val="FF0000"/>
              </a:solidFill>
            </a:endParaRPr>
          </a:p>
          <a:p>
            <a:pPr indent="-406400" lvl="0" marL="457200" rtl="0" algn="l">
              <a:lnSpc>
                <a:spcPct val="90000"/>
              </a:lnSpc>
              <a:spcBef>
                <a:spcPts val="1000"/>
              </a:spcBef>
              <a:spcAft>
                <a:spcPts val="0"/>
              </a:spcAft>
              <a:buClr>
                <a:srgbClr val="FF0000"/>
              </a:buClr>
              <a:buSzPts val="1802"/>
              <a:buFont typeface="Arial"/>
              <a:buAutoNum type="arabicPeriod"/>
            </a:pPr>
            <a:r>
              <a:rPr lang="en-US" sz="1700">
                <a:solidFill>
                  <a:srgbClr val="FF0000"/>
                </a:solidFill>
                <a:latin typeface="Times New Roman"/>
                <a:ea typeface="Times New Roman"/>
                <a:cs typeface="Times New Roman"/>
                <a:sym typeface="Times New Roman"/>
              </a:rPr>
              <a:t>Uyarılar her yıl tekrarlandığından, önceki yıllara ait dış denetim gereklilikleri karşılanmamaktadır</a:t>
            </a:r>
            <a:endParaRPr sz="1700">
              <a:solidFill>
                <a:srgbClr val="FF0000"/>
              </a:solidFill>
              <a:latin typeface="Times New Roman"/>
              <a:ea typeface="Times New Roman"/>
              <a:cs typeface="Times New Roman"/>
              <a:sym typeface="Times New Roman"/>
            </a:endParaRPr>
          </a:p>
          <a:p>
            <a:pPr indent="-336550" lvl="0" marL="457200" rtl="0" algn="l">
              <a:lnSpc>
                <a:spcPct val="90000"/>
              </a:lnSpc>
              <a:spcBef>
                <a:spcPts val="1000"/>
              </a:spcBef>
              <a:spcAft>
                <a:spcPts val="0"/>
              </a:spcAft>
              <a:buClr>
                <a:srgbClr val="FF0000"/>
              </a:buClr>
              <a:buSzPts val="1700"/>
              <a:buFont typeface="Times New Roman"/>
              <a:buAutoNum type="arabicPeriod"/>
            </a:pPr>
            <a:r>
              <a:rPr lang="en-US" sz="1700">
                <a:solidFill>
                  <a:srgbClr val="FF0000"/>
                </a:solidFill>
                <a:latin typeface="Times New Roman"/>
                <a:ea typeface="Times New Roman"/>
                <a:cs typeface="Times New Roman"/>
                <a:sym typeface="Times New Roman"/>
              </a:rPr>
              <a:t>Dış denetimin sonuçlarına göre, düzeltici önlemlerin uygulanması izlenmez, onlar için kanıt temeli oluşturulmamıştır</a:t>
            </a:r>
            <a:endParaRPr sz="1700">
              <a:solidFill>
                <a:srgbClr val="FF0000"/>
              </a:solidFill>
              <a:latin typeface="Times New Roman"/>
              <a:ea typeface="Times New Roman"/>
              <a:cs typeface="Times New Roman"/>
              <a:sym typeface="Times New Roman"/>
            </a:endParaRPr>
          </a:p>
          <a:p>
            <a:pPr indent="-228600" lvl="0" marL="457200" rtl="0" algn="l">
              <a:lnSpc>
                <a:spcPct val="90000"/>
              </a:lnSpc>
              <a:spcBef>
                <a:spcPts val="1000"/>
              </a:spcBef>
              <a:spcAft>
                <a:spcPts val="0"/>
              </a:spcAft>
              <a:buSzPts val="1800"/>
              <a:buNone/>
            </a:pPr>
            <a:r>
              <a:t/>
            </a:r>
            <a:endParaRPr sz="1600">
              <a:latin typeface="Times New Roman"/>
              <a:ea typeface="Times New Roman"/>
              <a:cs typeface="Times New Roman"/>
              <a:sym typeface="Times New Roman"/>
            </a:endParaRPr>
          </a:p>
          <a:p>
            <a:pPr indent="0" lvl="0" marL="114300" rtl="0" algn="l">
              <a:lnSpc>
                <a:spcPct val="90000"/>
              </a:lnSpc>
              <a:spcBef>
                <a:spcPts val="1000"/>
              </a:spcBef>
              <a:spcAft>
                <a:spcPts val="0"/>
              </a:spcAft>
              <a:buSzPts val="1800"/>
              <a:buNone/>
            </a:pPr>
            <a:r>
              <a:t/>
            </a:r>
            <a:endParaRPr sz="1600">
              <a:latin typeface="Times New Roman"/>
              <a:ea typeface="Times New Roman"/>
              <a:cs typeface="Times New Roman"/>
              <a:sym typeface="Times New Roman"/>
            </a:endParaRPr>
          </a:p>
        </p:txBody>
      </p:sp>
      <p:sp>
        <p:nvSpPr>
          <p:cNvPr id="626" name="Google Shape;626;g1efd369ee47_0_2">
            <a:hlinkClick r:id="rId4"/>
          </p:cNvPr>
          <p:cNvSpPr/>
          <p:nvPr/>
        </p:nvSpPr>
        <p:spPr>
          <a:xfrm>
            <a:off x="76200" y="3725036"/>
            <a:ext cx="693279" cy="442492"/>
          </a:xfrm>
          <a:custGeom>
            <a:rect b="b" l="l" r="r" t="t"/>
            <a:pathLst>
              <a:path extrusionOk="0" h="120000" w="120000">
                <a:moveTo>
                  <a:pt x="0" y="0"/>
                </a:moveTo>
                <a:lnTo>
                  <a:pt x="120000" y="0"/>
                </a:lnTo>
                <a:lnTo>
                  <a:pt x="120000" y="120000"/>
                </a:lnTo>
                <a:lnTo>
                  <a:pt x="0" y="120000"/>
                </a:lnTo>
                <a:close/>
                <a:moveTo>
                  <a:pt x="88722" y="60000"/>
                </a:moveTo>
                <a:lnTo>
                  <a:pt x="31278" y="15000"/>
                </a:lnTo>
                <a:lnTo>
                  <a:pt x="31278" y="105000"/>
                </a:lnTo>
                <a:close/>
              </a:path>
              <a:path extrusionOk="0" fill="darken" h="120000" w="120000">
                <a:moveTo>
                  <a:pt x="88722" y="60000"/>
                </a:moveTo>
                <a:lnTo>
                  <a:pt x="31278" y="15000"/>
                </a:lnTo>
                <a:lnTo>
                  <a:pt x="31278" y="105000"/>
                </a:lnTo>
                <a:close/>
              </a:path>
              <a:path extrusionOk="0" fill="none" h="120000" w="120000">
                <a:moveTo>
                  <a:pt x="88722" y="60000"/>
                </a:moveTo>
                <a:lnTo>
                  <a:pt x="31278" y="105000"/>
                </a:lnTo>
                <a:lnTo>
                  <a:pt x="31278" y="1500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929F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 name="Google Shape;627;g1efd369ee47_0_2">
            <a:hlinkClick r:id="rId5"/>
          </p:cNvPr>
          <p:cNvSpPr/>
          <p:nvPr/>
        </p:nvSpPr>
        <p:spPr>
          <a:xfrm>
            <a:off x="11228767" y="3725867"/>
            <a:ext cx="859666" cy="487680"/>
          </a:xfrm>
          <a:custGeom>
            <a:rect b="b" l="l" r="r" t="t"/>
            <a:pathLst>
              <a:path extrusionOk="0" h="120000" w="120000">
                <a:moveTo>
                  <a:pt x="0" y="0"/>
                </a:moveTo>
                <a:lnTo>
                  <a:pt x="120000" y="0"/>
                </a:lnTo>
                <a:lnTo>
                  <a:pt x="120000" y="120000"/>
                </a:lnTo>
                <a:lnTo>
                  <a:pt x="0" y="120000"/>
                </a:lnTo>
                <a:close/>
                <a:moveTo>
                  <a:pt x="85528" y="60000"/>
                </a:moveTo>
                <a:lnTo>
                  <a:pt x="34472" y="15000"/>
                </a:lnTo>
                <a:lnTo>
                  <a:pt x="34472" y="105000"/>
                </a:lnTo>
                <a:close/>
              </a:path>
              <a:path extrusionOk="0" fill="darken" h="120000" w="120000">
                <a:moveTo>
                  <a:pt x="85528" y="60000"/>
                </a:moveTo>
                <a:lnTo>
                  <a:pt x="34472" y="15000"/>
                </a:lnTo>
                <a:lnTo>
                  <a:pt x="34472" y="105000"/>
                </a:lnTo>
                <a:close/>
              </a:path>
              <a:path extrusionOk="0" fill="none" h="120000" w="120000">
                <a:moveTo>
                  <a:pt x="85528" y="60000"/>
                </a:moveTo>
                <a:lnTo>
                  <a:pt x="34472" y="105000"/>
                </a:lnTo>
                <a:lnTo>
                  <a:pt x="34472" y="1500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929F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8" name="Google Shape;628;g1efd369ee47_0_2"/>
          <p:cNvSpPr/>
          <p:nvPr/>
        </p:nvSpPr>
        <p:spPr>
          <a:xfrm>
            <a:off x="5433751" y="988101"/>
            <a:ext cx="1180131" cy="461665"/>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Талдау</a:t>
            </a:r>
            <a:endParaRPr b="1" i="0" sz="2400" u="none" cap="none" strike="noStrike">
              <a:solidFill>
                <a:srgbClr val="000000"/>
              </a:solidFill>
              <a:latin typeface="Times New Roman"/>
              <a:ea typeface="Times New Roman"/>
              <a:cs typeface="Times New Roman"/>
              <a:sym typeface="Times New Roman"/>
            </a:endParaRPr>
          </a:p>
        </p:txBody>
      </p:sp>
      <p:sp>
        <p:nvSpPr>
          <p:cNvPr id="629" name="Google Shape;629;g1efd369ee47_0_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30" name="Google Shape;630;g1efd369ee47_0_2"/>
          <p:cNvSpPr/>
          <p:nvPr/>
        </p:nvSpPr>
        <p:spPr>
          <a:xfrm>
            <a:off x="3048000" y="572836"/>
            <a:ext cx="6096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CC0000"/>
                </a:solidFill>
                <a:latin typeface="Times New Roman"/>
                <a:ea typeface="Times New Roman"/>
                <a:cs typeface="Times New Roman"/>
                <a:sym typeface="Times New Roman"/>
              </a:rPr>
              <a:t>3 yıllık iç ve dış denetim tutarsızlıklarının analizi (2021-2023)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4"/>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6" name="Google Shape;636;p44"/>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Қаулы жобасы/ Taslak karar</a:t>
            </a:r>
            <a:endParaRPr b="1"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Times New Roman"/>
              <a:ea typeface="Times New Roman"/>
              <a:cs typeface="Times New Roman"/>
              <a:sym typeface="Times New Roman"/>
            </a:endParaRPr>
          </a:p>
        </p:txBody>
      </p:sp>
      <p:sp>
        <p:nvSpPr>
          <p:cNvPr id="637" name="Google Shape;637;p44"/>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8" name="Google Shape;638;p44"/>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9" name="Google Shape;639;p44"/>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0" name="Google Shape;640;p44"/>
          <p:cNvSpPr/>
          <p:nvPr/>
        </p:nvSpPr>
        <p:spPr>
          <a:xfrm>
            <a:off x="179747" y="607866"/>
            <a:ext cx="5776915" cy="5693826"/>
          </a:xfrm>
          <a:prstGeom prst="rect">
            <a:avLst/>
          </a:prstGeom>
          <a:solidFill>
            <a:schemeClr val="accent1"/>
          </a:solidFill>
          <a:ln cap="flat" cmpd="sng" w="12700">
            <a:solidFill>
              <a:srgbClr val="1C4587"/>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Ішкі және сыртқы аудит нәтижелері туралы мәліметтер назарға алынсын.</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Ішкі аудит барысында анықталған сәйкессіздіктер түзетілуі және жойылуы тиісті құрылым басшылары тарапынан қатаң қадағалансын </a:t>
            </a:r>
            <a:r>
              <a:rPr b="0" i="1" lang="en-US" sz="1400" u="none" cap="none" strike="noStrike">
                <a:solidFill>
                  <a:srgbClr val="002060"/>
                </a:solidFill>
                <a:latin typeface="Times New Roman"/>
                <a:ea typeface="Times New Roman"/>
                <a:cs typeface="Times New Roman"/>
                <a:sym typeface="Times New Roman"/>
              </a:rPr>
              <a:t>(Жауапты:</a:t>
            </a:r>
            <a:r>
              <a:rPr b="0" i="0" lang="en-US" sz="1400" u="none" cap="none" strike="noStrike">
                <a:solidFill>
                  <a:srgbClr val="002060"/>
                </a:solidFill>
                <a:latin typeface="Times New Roman"/>
                <a:ea typeface="Times New Roman"/>
                <a:cs typeface="Times New Roman"/>
                <a:sym typeface="Times New Roman"/>
              </a:rPr>
              <a:t> </a:t>
            </a:r>
            <a:r>
              <a:rPr b="0" i="1" lang="en-US" sz="1400" u="none" cap="none" strike="noStrike">
                <a:solidFill>
                  <a:srgbClr val="002060"/>
                </a:solidFill>
                <a:latin typeface="Times New Roman"/>
                <a:ea typeface="Times New Roman"/>
                <a:cs typeface="Times New Roman"/>
                <a:sym typeface="Times New Roman"/>
              </a:rPr>
              <a:t>құрылым басшылары, сала бойынша вице-ректорлар. Мерзімі - тұрақты)</a:t>
            </a:r>
            <a:r>
              <a:rPr b="0" i="0" lang="en-US" sz="1400" u="none" cap="none" strike="noStrike">
                <a:solidFill>
                  <a:srgbClr val="002060"/>
                </a:solidFill>
                <a:latin typeface="Times New Roman"/>
                <a:ea typeface="Times New Roman"/>
                <a:cs typeface="Times New Roman"/>
                <a:sym typeface="Times New Roman"/>
              </a:rPr>
              <a:t>.</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Сыртқы аудиторлардың жақсарту ұсыныстарының қорытындысы бойынша жоспар әзірленіп, бекітуге ұсынылсын. </a:t>
            </a:r>
            <a:r>
              <a:rPr b="0" i="1" lang="en-US" sz="1400" u="none" cap="none" strike="noStrike">
                <a:solidFill>
                  <a:srgbClr val="002060"/>
                </a:solidFill>
                <a:latin typeface="Times New Roman"/>
                <a:ea typeface="Times New Roman"/>
                <a:cs typeface="Times New Roman"/>
                <a:sym typeface="Times New Roman"/>
              </a:rPr>
              <a:t>(Жауапты:</a:t>
            </a:r>
            <a:r>
              <a:rPr b="0" i="0" lang="en-US" sz="1400" u="none" cap="none" strike="noStrike">
                <a:solidFill>
                  <a:srgbClr val="002060"/>
                </a:solidFill>
                <a:latin typeface="Times New Roman"/>
                <a:ea typeface="Times New Roman"/>
                <a:cs typeface="Times New Roman"/>
                <a:sym typeface="Times New Roman"/>
              </a:rPr>
              <a:t> </a:t>
            </a:r>
            <a:r>
              <a:rPr b="0" i="1" lang="en-US" sz="1400" u="none" cap="none" strike="noStrike">
                <a:solidFill>
                  <a:srgbClr val="002060"/>
                </a:solidFill>
                <a:latin typeface="Times New Roman"/>
                <a:ea typeface="Times New Roman"/>
                <a:cs typeface="Times New Roman"/>
                <a:sym typeface="Times New Roman"/>
              </a:rPr>
              <a:t>Стратегиялық даму, рейтинг және сапа орталығы. Мерзімі </a:t>
            </a:r>
            <a:r>
              <a:rPr b="1" i="1" lang="en-US" sz="1400" u="none" cap="none" strike="noStrike">
                <a:solidFill>
                  <a:srgbClr val="002060"/>
                </a:solidFill>
                <a:latin typeface="Times New Roman"/>
                <a:ea typeface="Times New Roman"/>
                <a:cs typeface="Times New Roman"/>
                <a:sym typeface="Times New Roman"/>
              </a:rPr>
              <a:t>– </a:t>
            </a:r>
            <a:r>
              <a:rPr b="0" i="1" lang="en-US" sz="1400" u="none" cap="none" strike="noStrike">
                <a:solidFill>
                  <a:srgbClr val="002060"/>
                </a:solidFill>
                <a:latin typeface="Times New Roman"/>
                <a:ea typeface="Times New Roman"/>
                <a:cs typeface="Times New Roman"/>
                <a:sym typeface="Times New Roman"/>
              </a:rPr>
              <a:t>10 ақпан 2024ж.</a:t>
            </a:r>
            <a:r>
              <a:rPr b="0" i="0" lang="en-US" sz="1400" u="none" cap="none" strike="noStrike">
                <a:solidFill>
                  <a:srgbClr val="002060"/>
                </a:solidFill>
                <a:latin typeface="Times New Roman"/>
                <a:ea typeface="Times New Roman"/>
                <a:cs typeface="Times New Roman"/>
                <a:sym typeface="Times New Roman"/>
              </a:rPr>
              <a:t>).</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Ішкі және сыртқы аудит есебі университет сайтына орналастырылсын </a:t>
            </a:r>
            <a:r>
              <a:rPr b="0" i="1" lang="en-US" sz="1400" u="none" cap="none" strike="noStrike">
                <a:solidFill>
                  <a:srgbClr val="002060"/>
                </a:solidFill>
                <a:latin typeface="Times New Roman"/>
                <a:ea typeface="Times New Roman"/>
                <a:cs typeface="Times New Roman"/>
                <a:sym typeface="Times New Roman"/>
              </a:rPr>
              <a:t>(Жауапты:</a:t>
            </a:r>
            <a:r>
              <a:rPr b="0" i="0" lang="en-US" sz="1400" u="none" cap="none" strike="noStrike">
                <a:solidFill>
                  <a:srgbClr val="002060"/>
                </a:solidFill>
                <a:latin typeface="Times New Roman"/>
                <a:ea typeface="Times New Roman"/>
                <a:cs typeface="Times New Roman"/>
                <a:sym typeface="Times New Roman"/>
              </a:rPr>
              <a:t> </a:t>
            </a:r>
            <a:r>
              <a:rPr b="0" i="1" lang="en-US" sz="1400" u="none" cap="none" strike="noStrike">
                <a:solidFill>
                  <a:srgbClr val="002060"/>
                </a:solidFill>
                <a:latin typeface="Times New Roman"/>
                <a:ea typeface="Times New Roman"/>
                <a:cs typeface="Times New Roman"/>
                <a:sym typeface="Times New Roman"/>
              </a:rPr>
              <a:t>Стратегиялық даму, рейтинг және сапа орталығы)</a:t>
            </a:r>
            <a:r>
              <a:rPr b="0" i="0" lang="en-US" sz="1400" u="none" cap="none" strike="noStrike">
                <a:solidFill>
                  <a:srgbClr val="002060"/>
                </a:solidFill>
                <a:latin typeface="Times New Roman"/>
                <a:ea typeface="Times New Roman"/>
                <a:cs typeface="Times New Roman"/>
                <a:sym typeface="Times New Roman"/>
              </a:rPr>
              <a:t>.</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Ішкі аудит жүргізу процесі (форматы) оңтайландырылып, аудиторлар планшеттермен қамтамасыз етілсін </a:t>
            </a:r>
            <a:r>
              <a:rPr b="0" i="1" lang="en-US" sz="1400" u="none" cap="none" strike="noStrike">
                <a:solidFill>
                  <a:srgbClr val="002060"/>
                </a:solidFill>
                <a:latin typeface="Times New Roman"/>
                <a:ea typeface="Times New Roman"/>
                <a:cs typeface="Times New Roman"/>
                <a:sym typeface="Times New Roman"/>
              </a:rPr>
              <a:t>(Жауапты: Стратегиялық даму, рейтинг және сапа орталығы).</a:t>
            </a:r>
            <a:endParaRPr b="0" i="0" sz="1400" u="none" cap="none" strike="noStrike">
              <a:solidFill>
                <a:srgbClr val="002060"/>
              </a:solidFill>
              <a:latin typeface="Times New Roman"/>
              <a:ea typeface="Times New Roman"/>
              <a:cs typeface="Times New Roman"/>
              <a:sym typeface="Times New Roman"/>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Ғимарат пен ондағы жабдықтардың қауіпсіздігі жөніндегі комиссия құрылып, комиссияға 2024 жылдың 1 тоқсанынан бастап ішкі аудит процесінің ғимараттарды басқару және қауіпсіздік мәселелері жүктелсін </a:t>
            </a:r>
            <a:r>
              <a:rPr b="0" i="1" lang="en-US" sz="1400" u="none" cap="none" strike="noStrike">
                <a:solidFill>
                  <a:srgbClr val="002060"/>
                </a:solidFill>
                <a:latin typeface="Times New Roman"/>
                <a:ea typeface="Times New Roman"/>
                <a:cs typeface="Times New Roman"/>
                <a:sym typeface="Times New Roman"/>
              </a:rPr>
              <a:t>(Жауапты: Риск-менеджері. (01.03.2024 ж. дейін)).</a:t>
            </a:r>
            <a:r>
              <a:rPr b="0" i="0" lang="en-US" sz="1400" u="none" cap="none" strike="noStrike">
                <a:solidFill>
                  <a:srgbClr val="002060"/>
                </a:solidFill>
                <a:latin typeface="Times New Roman"/>
                <a:ea typeface="Times New Roman"/>
                <a:cs typeface="Times New Roman"/>
                <a:sym typeface="Times New Roman"/>
              </a:rPr>
              <a:t>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2060"/>
                </a:solidFill>
                <a:latin typeface="Times New Roman"/>
                <a:ea typeface="Times New Roman"/>
                <a:cs typeface="Times New Roman"/>
                <a:sym typeface="Times New Roman"/>
              </a:rPr>
              <a:t>Университет процестерін бағалау үшін чек-парақтар (құрылымдық бөлімдерде болуы тиіс құжаттар тізімі, ғимараттар мен ондағы аудиториялардың жабдықталуы мен оқу жылына дайындығы бойынша) дайындалсын </a:t>
            </a:r>
            <a:r>
              <a:rPr b="0" i="1" lang="en-US" sz="1400" u="none" cap="none" strike="noStrike">
                <a:solidFill>
                  <a:srgbClr val="002060"/>
                </a:solidFill>
                <a:latin typeface="Times New Roman"/>
                <a:ea typeface="Times New Roman"/>
                <a:cs typeface="Times New Roman"/>
                <a:sym typeface="Times New Roman"/>
              </a:rPr>
              <a:t>(Жауапты: Стратегиялық даму, рейтинг және сапа орталығы және құрылымдық бөлімдердің басшылары (01.05.2024 ж. дейін). </a:t>
            </a:r>
            <a:endParaRPr b="0" i="0" sz="1400" u="none" cap="none" strike="noStrike">
              <a:solidFill>
                <a:srgbClr val="002060"/>
              </a:solidFill>
              <a:latin typeface="Times New Roman"/>
              <a:ea typeface="Times New Roman"/>
              <a:cs typeface="Times New Roman"/>
              <a:sym typeface="Times New Roman"/>
            </a:endParaRPr>
          </a:p>
        </p:txBody>
      </p:sp>
      <p:sp>
        <p:nvSpPr>
          <p:cNvPr id="641" name="Google Shape;641;p44"/>
          <p:cNvSpPr/>
          <p:nvPr/>
        </p:nvSpPr>
        <p:spPr>
          <a:xfrm>
            <a:off x="6106753" y="607096"/>
            <a:ext cx="5865025" cy="5478382"/>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1. </a:t>
            </a:r>
            <a:r>
              <a:rPr b="0" i="0" lang="en-US" sz="1400" u="none" cap="none" strike="noStrike">
                <a:solidFill>
                  <a:srgbClr val="FF0000"/>
                </a:solidFill>
                <a:latin typeface="Times New Roman"/>
                <a:ea typeface="Times New Roman"/>
                <a:cs typeface="Times New Roman"/>
                <a:sym typeface="Times New Roman"/>
              </a:rPr>
              <a:t>İç ve dış denetim sonuçları hakkında bilgiler not edilsin.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FF0000"/>
                </a:solidFill>
                <a:latin typeface="Times New Roman"/>
                <a:ea typeface="Times New Roman"/>
                <a:cs typeface="Times New Roman"/>
                <a:sym typeface="Times New Roman"/>
              </a:rPr>
              <a:t>2. İç denetim sırasında tespit edilen tutarsızlıkları düzeltmek ve gidermek, ilgili yapıların yöneticileri tarafından sıkı bir şekilde denetlenmelidir (</a:t>
            </a:r>
            <a:r>
              <a:rPr b="0" i="1" lang="en-US" sz="1400" u="none" cap="none" strike="noStrike">
                <a:solidFill>
                  <a:srgbClr val="FF0000"/>
                </a:solidFill>
                <a:latin typeface="Times New Roman"/>
                <a:ea typeface="Times New Roman"/>
                <a:cs typeface="Times New Roman"/>
                <a:sym typeface="Times New Roman"/>
              </a:rPr>
              <a:t>Sorumlu: yapı yöneticileri, sektörden sorumlu rektör yardımcıları. Dönem-sürekli</a:t>
            </a:r>
            <a:r>
              <a:rPr b="0" i="0" lang="en-US" sz="1400" u="none" cap="none" strike="noStrike">
                <a:solidFill>
                  <a:srgbClr val="FF0000"/>
                </a:solidFill>
                <a:latin typeface="Times New Roman"/>
                <a:ea typeface="Times New Roman"/>
                <a:cs typeface="Times New Roman"/>
                <a:sym typeface="Times New Roman"/>
              </a:rPr>
              <a:t>).</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FF0000"/>
                </a:solidFill>
                <a:latin typeface="Times New Roman"/>
                <a:ea typeface="Times New Roman"/>
                <a:cs typeface="Times New Roman"/>
                <a:sym typeface="Times New Roman"/>
              </a:rPr>
              <a:t>3. Dış denetçilerin iyileştirilmesine yönelik önerilerin ardından onay için bir plan geliştirilip onaylansın. </a:t>
            </a:r>
            <a:r>
              <a:rPr b="0" i="1" lang="en-US" sz="1400" u="none" cap="none" strike="noStrike">
                <a:solidFill>
                  <a:srgbClr val="FF0000"/>
                </a:solidFill>
                <a:latin typeface="Times New Roman"/>
                <a:ea typeface="Times New Roman"/>
                <a:cs typeface="Times New Roman"/>
                <a:sym typeface="Times New Roman"/>
              </a:rPr>
              <a:t>(Sorumlu: Stratejik Gelişim, Reyting ve Kalite Merkezi. Son tarih – 10 Şubat</a:t>
            </a:r>
            <a:r>
              <a:rPr b="0" i="0" lang="en-US" sz="1400" u="none" cap="none" strike="noStrike">
                <a:solidFill>
                  <a:srgbClr val="FF0000"/>
                </a:solidFill>
                <a:latin typeface="Times New Roman"/>
                <a:ea typeface="Times New Roman"/>
                <a:cs typeface="Times New Roman"/>
                <a:sym typeface="Times New Roman"/>
              </a:rPr>
              <a:t> </a:t>
            </a:r>
            <a:r>
              <a:rPr b="0" i="1" lang="en-US" sz="1400" u="none" cap="none" strike="noStrike">
                <a:solidFill>
                  <a:srgbClr val="FF0000"/>
                </a:solidFill>
                <a:latin typeface="Times New Roman"/>
                <a:ea typeface="Times New Roman"/>
                <a:cs typeface="Times New Roman"/>
                <a:sym typeface="Times New Roman"/>
              </a:rPr>
              <a:t>2024y</a:t>
            </a:r>
            <a:r>
              <a:rPr b="0" i="0" lang="en-US" sz="1400" u="none" cap="none" strike="noStrike">
                <a:solidFill>
                  <a:srgbClr val="FF0000"/>
                </a:solidFill>
                <a:latin typeface="Times New Roman"/>
                <a:ea typeface="Times New Roman"/>
                <a:cs typeface="Times New Roman"/>
                <a:sym typeface="Times New Roman"/>
              </a:rPr>
              <a:t>.).</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FF0000"/>
                </a:solidFill>
                <a:latin typeface="Times New Roman"/>
                <a:ea typeface="Times New Roman"/>
                <a:cs typeface="Times New Roman"/>
                <a:sym typeface="Times New Roman"/>
              </a:rPr>
              <a:t>4. Üniversitenin sitesinde iç ve dış denetim raporunu yayınlayın (sorumlu: </a:t>
            </a:r>
            <a:r>
              <a:rPr b="0" i="1" lang="en-US" sz="1400" u="none" cap="none" strike="noStrike">
                <a:solidFill>
                  <a:srgbClr val="FF0000"/>
                </a:solidFill>
                <a:latin typeface="Times New Roman"/>
                <a:ea typeface="Times New Roman"/>
                <a:cs typeface="Times New Roman"/>
                <a:sym typeface="Times New Roman"/>
              </a:rPr>
              <a:t>Stratejik Gelişim, Reyting ve Kalite Merkezi</a:t>
            </a:r>
            <a:r>
              <a:rPr b="0" i="0" lang="en-US" sz="1400" u="none" cap="none" strike="noStrike">
                <a:solidFill>
                  <a:srgbClr val="FF0000"/>
                </a:solidFill>
                <a:latin typeface="Times New Roman"/>
                <a:ea typeface="Times New Roman"/>
                <a:cs typeface="Times New Roman"/>
                <a:sym typeface="Times New Roman"/>
              </a:rPr>
              <a:t>).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FF0000"/>
                </a:solidFill>
                <a:latin typeface="Times New Roman"/>
                <a:ea typeface="Times New Roman"/>
                <a:cs typeface="Times New Roman"/>
                <a:sym typeface="Times New Roman"/>
              </a:rPr>
              <a:t>5. İç denetim sürecini (biçimini) optimize edin ve denetçilere tabletlerle sağlayın (sorumlu: Stratejik Gelişim, derecelendirme ve Kalite Merkezi).</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FF0000"/>
                </a:solidFill>
                <a:latin typeface="Times New Roman"/>
                <a:ea typeface="Times New Roman"/>
                <a:cs typeface="Times New Roman"/>
                <a:sym typeface="Times New Roman"/>
              </a:rPr>
              <a:t>6.İçlerindeki binaların ve ekipmanların güvenliği için bir komisyon kurmak ve 2024 yılının 1. çeyreğinden itibaren iç denetim sürecinin bina yönetimi ve güvenliği konularını komisyona emanet etmek (sorumlu: Risk yöneticisi. (03/01/2024'e kadar)). </a:t>
            </a:r>
            <a:endParaRPr b="0" i="0" sz="1400" u="none" cap="none" strike="noStrike">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1400" u="none" cap="none" strike="noStrike">
                <a:solidFill>
                  <a:srgbClr val="FF0000"/>
                </a:solidFill>
                <a:latin typeface="Times New Roman"/>
                <a:ea typeface="Times New Roman"/>
                <a:cs typeface="Times New Roman"/>
                <a:sym typeface="Times New Roman"/>
              </a:rPr>
              <a:t>7.Üniversite süreçlerinin değerlendirilmesi için kontrol listeleri hazırlayın (yapısal birimlerde olması gereken belgelerin listesi, içlerindeki binaların ve oditoryumun donatılması ve okul yılına hazırlanmasına ilişkin) (sorumlu: Stratejik Kalkınma, derecelendirme ve Kalite Merkezi ve yapısal birimlerin başkanları (01.05.2024'e kadar</a:t>
            </a:r>
            <a:endParaRPr b="0" i="0" sz="1400" u="none" cap="none" strike="noStrike">
              <a:solidFill>
                <a:srgbClr val="FF0000"/>
              </a:solidFill>
              <a:latin typeface="Times New Roman"/>
              <a:ea typeface="Times New Roman"/>
              <a:cs typeface="Times New Roman"/>
              <a:sym typeface="Times New Roman"/>
            </a:endParaRPr>
          </a:p>
        </p:txBody>
      </p:sp>
      <p:sp>
        <p:nvSpPr>
          <p:cNvPr id="642" name="Google Shape;64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5"/>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Times New Roman"/>
              <a:ea typeface="Times New Roman"/>
              <a:cs typeface="Times New Roman"/>
              <a:sym typeface="Times New Roman"/>
            </a:endParaRPr>
          </a:p>
        </p:txBody>
      </p:sp>
      <p:grpSp>
        <p:nvGrpSpPr>
          <p:cNvPr id="648" name="Google Shape;648;p45"/>
          <p:cNvGrpSpPr/>
          <p:nvPr/>
        </p:nvGrpSpPr>
        <p:grpSpPr>
          <a:xfrm>
            <a:off x="0" y="571500"/>
            <a:ext cx="12192000" cy="530351"/>
            <a:chOff x="0" y="571500"/>
            <a:chExt cx="12192000" cy="530351"/>
          </a:xfrm>
        </p:grpSpPr>
        <p:sp>
          <p:nvSpPr>
            <p:cNvPr id="649" name="Google Shape;649;p45"/>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50" name="Google Shape;650;p45"/>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651" name="Google Shape;651;p45"/>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52" name="Google Shape;652;p45"/>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3" name="Google Shape;653;p45"/>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4" name="Google Shape;654;p45"/>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end" id="655" name="Google Shape;655;p45"/>
          <p:cNvPicPr preferRelativeResize="0"/>
          <p:nvPr/>
        </p:nvPicPr>
        <p:blipFill rotWithShape="1">
          <a:blip r:embed="rId4">
            <a:alphaModFix/>
          </a:blip>
          <a:srcRect b="0" l="0" r="0" t="0"/>
          <a:stretch/>
        </p:blipFill>
        <p:spPr>
          <a:xfrm>
            <a:off x="1882000" y="1553050"/>
            <a:ext cx="8554775" cy="2042150"/>
          </a:xfrm>
          <a:prstGeom prst="rect">
            <a:avLst/>
          </a:prstGeom>
          <a:noFill/>
          <a:ln>
            <a:noFill/>
          </a:ln>
          <a:effectLst>
            <a:outerShdw blurRad="57150" rotWithShape="0" algn="bl">
              <a:srgbClr val="000000">
                <a:alpha val="49019"/>
              </a:srgbClr>
            </a:outerShdw>
          </a:effectLst>
        </p:spPr>
      </p:pic>
      <p:sp>
        <p:nvSpPr>
          <p:cNvPr id="656" name="Google Shape;656;p45"/>
          <p:cNvSpPr/>
          <p:nvPr/>
        </p:nvSpPr>
        <p:spPr>
          <a:xfrm>
            <a:off x="2166937" y="4128613"/>
            <a:ext cx="78581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FDCE3"/>
                </a:solidFill>
                <a:latin typeface="Arial"/>
                <a:ea typeface="Arial"/>
                <a:cs typeface="Arial"/>
                <a:sym typeface="Arial"/>
              </a:rPr>
              <a:t>  </a:t>
            </a:r>
            <a:r>
              <a:rPr b="1" i="0" lang="en-US" sz="2400" u="none" cap="none" strike="noStrike">
                <a:solidFill>
                  <a:srgbClr val="189298"/>
                </a:solidFill>
                <a:latin typeface="Arial"/>
                <a:ea typeface="Arial"/>
                <a:cs typeface="Arial"/>
                <a:sym typeface="Arial"/>
              </a:rPr>
              <a:t>НАЗАРЛАРЫҢЫЗҒА РАХМЕТ! </a:t>
            </a:r>
            <a:endParaRPr b="0" i="0" sz="1400" u="none" cap="none" strike="noStrike">
              <a:solidFill>
                <a:srgbClr val="000000"/>
              </a:solidFill>
              <a:latin typeface="Arial"/>
              <a:ea typeface="Arial"/>
              <a:cs typeface="Arial"/>
              <a:sym typeface="Arial"/>
            </a:endParaRPr>
          </a:p>
        </p:txBody>
      </p:sp>
      <p:sp>
        <p:nvSpPr>
          <p:cNvPr id="657" name="Google Shape;657;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 name="Google Shape;136;p4"/>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Ішкі аудит өткізу бағдарламасы және аудиторлық топтар</a:t>
            </a:r>
            <a:endParaRPr b="1" i="0" sz="1800" u="none" cap="none" strike="noStrike">
              <a:solidFill>
                <a:schemeClr val="lt1"/>
              </a:solidFill>
              <a:latin typeface="Times New Roman"/>
              <a:ea typeface="Times New Roman"/>
              <a:cs typeface="Times New Roman"/>
              <a:sym typeface="Times New Roman"/>
            </a:endParaRPr>
          </a:p>
        </p:txBody>
      </p:sp>
      <p:grpSp>
        <p:nvGrpSpPr>
          <p:cNvPr id="137" name="Google Shape;137;p4"/>
          <p:cNvGrpSpPr/>
          <p:nvPr/>
        </p:nvGrpSpPr>
        <p:grpSpPr>
          <a:xfrm>
            <a:off x="0" y="571500"/>
            <a:ext cx="12192000" cy="530351"/>
            <a:chOff x="0" y="571500"/>
            <a:chExt cx="12192000" cy="530351"/>
          </a:xfrm>
        </p:grpSpPr>
        <p:sp>
          <p:nvSpPr>
            <p:cNvPr id="138" name="Google Shape;138;p4"/>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9" name="Google Shape;139;p4"/>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140" name="Google Shape;140;p4"/>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4"/>
          <p:cNvSpPr/>
          <p:nvPr/>
        </p:nvSpPr>
        <p:spPr>
          <a:xfrm>
            <a:off x="0" y="50"/>
            <a:ext cx="12192000" cy="281961"/>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Times New Roman"/>
              <a:ea typeface="Times New Roman"/>
              <a:cs typeface="Times New Roman"/>
              <a:sym typeface="Times New Roman"/>
            </a:endParaRPr>
          </a:p>
        </p:txBody>
      </p:sp>
      <p:sp>
        <p:nvSpPr>
          <p:cNvPr id="142" name="Google Shape;142;p4"/>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4"/>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Бағдарлама - Акад" id="144" name="Google Shape;144;p4"/>
          <p:cNvPicPr preferRelativeResize="0"/>
          <p:nvPr/>
        </p:nvPicPr>
        <p:blipFill rotWithShape="1">
          <a:blip r:embed="rId4">
            <a:alphaModFix/>
          </a:blip>
          <a:srcRect b="0" l="0" r="0" t="0"/>
          <a:stretch/>
        </p:blipFill>
        <p:spPr>
          <a:xfrm>
            <a:off x="806485" y="857821"/>
            <a:ext cx="4936294" cy="5876106"/>
          </a:xfrm>
          <a:prstGeom prst="rect">
            <a:avLst/>
          </a:prstGeom>
          <a:noFill/>
          <a:ln>
            <a:noFill/>
          </a:ln>
          <a:effectLst>
            <a:outerShdw blurRad="44450" algn="ctr" dir="5400000" dist="27940">
              <a:srgbClr val="000000">
                <a:alpha val="30588"/>
              </a:srgbClr>
            </a:outerShdw>
          </a:effectLst>
        </p:spPr>
      </p:pic>
      <p:pic>
        <p:nvPicPr>
          <p:cNvPr descr="Бағдарлама Акад" id="145" name="Google Shape;145;p4"/>
          <p:cNvPicPr preferRelativeResize="0"/>
          <p:nvPr/>
        </p:nvPicPr>
        <p:blipFill rotWithShape="1">
          <a:blip r:embed="rId5">
            <a:alphaModFix/>
          </a:blip>
          <a:srcRect b="0" l="0" r="0" t="0"/>
          <a:stretch/>
        </p:blipFill>
        <p:spPr>
          <a:xfrm>
            <a:off x="6156045" y="857821"/>
            <a:ext cx="4714206" cy="5876106"/>
          </a:xfrm>
          <a:prstGeom prst="rect">
            <a:avLst/>
          </a:prstGeom>
          <a:noFill/>
          <a:ln>
            <a:noFill/>
          </a:ln>
          <a:effectLst>
            <a:outerShdw blurRad="44450" algn="ctr" dir="5400000" dist="27940">
              <a:srgbClr val="000000">
                <a:alpha val="30588"/>
              </a:srgbClr>
            </a:outerShdw>
          </a:effectLst>
        </p:spPr>
      </p:pic>
      <p:sp>
        <p:nvSpPr>
          <p:cNvPr id="146" name="Google Shape;146;p4"/>
          <p:cNvSpPr/>
          <p:nvPr/>
        </p:nvSpPr>
        <p:spPr>
          <a:xfrm>
            <a:off x="3985967" y="466945"/>
            <a:ext cx="422006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İç denetim programı ve denetim ekipleri </a:t>
            </a:r>
            <a:endParaRPr b="1" i="0" sz="1800" u="none" cap="none" strike="noStrike">
              <a:solidFill>
                <a:srgbClr val="FF0000"/>
              </a:solidFill>
              <a:latin typeface="Calibri"/>
              <a:ea typeface="Calibri"/>
              <a:cs typeface="Calibri"/>
              <a:sym typeface="Calibri"/>
            </a:endParaRPr>
          </a:p>
        </p:txBody>
      </p:sp>
      <p:sp>
        <p:nvSpPr>
          <p:cNvPr id="147" name="Google Shape;14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5"/>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«Сапа менеджменті жүйесінің ISO 9001:2015 талаптарына сәйкестігін қадағалау және іс-құжаттарды дайындау туралы хабардарлық /</a:t>
            </a:r>
            <a:endParaRPr b="1" i="0" sz="1800" u="none" cap="none" strike="noStrike">
              <a:solidFill>
                <a:schemeClr val="lt1"/>
              </a:solidFill>
              <a:latin typeface="Calibri"/>
              <a:ea typeface="Calibri"/>
              <a:cs typeface="Calibri"/>
              <a:sym typeface="Calibri"/>
            </a:endParaRPr>
          </a:p>
        </p:txBody>
      </p:sp>
      <p:grpSp>
        <p:nvGrpSpPr>
          <p:cNvPr id="153" name="Google Shape;153;p5"/>
          <p:cNvGrpSpPr/>
          <p:nvPr/>
        </p:nvGrpSpPr>
        <p:grpSpPr>
          <a:xfrm>
            <a:off x="0" y="571500"/>
            <a:ext cx="12192000" cy="530351"/>
            <a:chOff x="0" y="571500"/>
            <a:chExt cx="12192000" cy="530351"/>
          </a:xfrm>
        </p:grpSpPr>
        <p:sp>
          <p:nvSpPr>
            <p:cNvPr id="154" name="Google Shape;154;p5"/>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55" name="Google Shape;155;p5"/>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156" name="Google Shape;156;p5"/>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5"/>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5"/>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 name="Google Shape;159;p5"/>
          <p:cNvSpPr/>
          <p:nvPr/>
        </p:nvSpPr>
        <p:spPr>
          <a:xfrm>
            <a:off x="79934" y="3564005"/>
            <a:ext cx="6579484" cy="64629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ISO 9001:2015 kalite yönetim sistemi şartlarına uygunluk bilinci ve dokümanların hazırlanması </a:t>
            </a:r>
            <a:endParaRPr b="1" i="0" sz="1800" u="none" cap="none" strike="noStrike">
              <a:solidFill>
                <a:srgbClr val="FF0000"/>
              </a:solidFill>
              <a:latin typeface="Calibri"/>
              <a:ea typeface="Calibri"/>
              <a:cs typeface="Calibri"/>
              <a:sym typeface="Calibri"/>
            </a:endParaRPr>
          </a:p>
        </p:txBody>
      </p:sp>
      <p:sp>
        <p:nvSpPr>
          <p:cNvPr id="160" name="Google Shape;160;p5"/>
          <p:cNvSpPr/>
          <p:nvPr/>
        </p:nvSpPr>
        <p:spPr>
          <a:xfrm>
            <a:off x="157019" y="998412"/>
            <a:ext cx="6502400" cy="2246729"/>
          </a:xfrm>
          <a:prstGeom prst="rect">
            <a:avLst/>
          </a:prstGeom>
          <a:solidFill>
            <a:srgbClr val="C5F6FD"/>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457200" lvl="0" marL="0" marR="0" rtl="0" algn="just">
              <a:lnSpc>
                <a:spcPct val="100000"/>
              </a:lnSpc>
              <a:spcBef>
                <a:spcPts val="0"/>
              </a:spcBef>
              <a:spcAft>
                <a:spcPts val="0"/>
              </a:spcAft>
              <a:buClr>
                <a:srgbClr val="000000"/>
              </a:buClr>
              <a:buSzPts val="1400"/>
              <a:buFont typeface="Arial"/>
              <a:buNone/>
            </a:pPr>
            <a:r>
              <a:rPr b="0" i="0" lang="en-US" sz="2000" u="none" cap="none" strike="noStrike">
                <a:solidFill>
                  <a:srgbClr val="002060"/>
                </a:solidFill>
                <a:latin typeface="Times New Roman"/>
                <a:ea typeface="Times New Roman"/>
                <a:cs typeface="Times New Roman"/>
                <a:sym typeface="Times New Roman"/>
              </a:rPr>
              <a:t>Сапа бойынша басшылық өкілінің 04.09.2023ж. №04/33 өкіміне сәйкес ISO 9001:2015 стандартының «Құжатталған ақпараттарды басқару» талаптарына және 2023-2024 оқу жылындағы құрылымдық өзгерістер мен Стратегиялық даму жоспарының көрсеткіштерін орындауға байланысты іс-құжаттарды дайындау туралы өкімі шығып, барлық құрылымдарға таратылды</a:t>
            </a:r>
            <a:endParaRPr b="0" i="0" sz="2000" u="none" cap="none" strike="noStrike">
              <a:solidFill>
                <a:srgbClr val="002060"/>
              </a:solidFill>
              <a:latin typeface="Arial"/>
              <a:ea typeface="Arial"/>
              <a:cs typeface="Arial"/>
              <a:sym typeface="Arial"/>
            </a:endParaRPr>
          </a:p>
        </p:txBody>
      </p:sp>
      <p:sp>
        <p:nvSpPr>
          <p:cNvPr id="161" name="Google Shape;161;p5"/>
          <p:cNvSpPr/>
          <p:nvPr/>
        </p:nvSpPr>
        <p:spPr>
          <a:xfrm>
            <a:off x="157020" y="4221163"/>
            <a:ext cx="6502398" cy="1938952"/>
          </a:xfrm>
          <a:prstGeom prst="rect">
            <a:avLst/>
          </a:prstGeom>
          <a:solidFill>
            <a:schemeClr val="lt1"/>
          </a:solidFill>
          <a:ln cap="flat" cmpd="sng" w="12700">
            <a:solidFill>
              <a:srgbClr val="C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2000" u="none" cap="none" strike="noStrike">
                <a:solidFill>
                  <a:srgbClr val="FF0000"/>
                </a:solidFill>
                <a:latin typeface="Times New Roman"/>
                <a:ea typeface="Times New Roman"/>
                <a:cs typeface="Times New Roman"/>
                <a:sym typeface="Times New Roman"/>
              </a:rPr>
              <a:t>04.09.2023 tarihli № 04/33 sayılı Kalite Yönetimi temsilcisinin emriyle ISO 9001:2015 «belgelenmiş bilgi yönetimi» gereklilikleri ile ilgili faaliyetlerin hazırlanması ve 2023-2024 akademik yılı için Stratejik gelişim planı göstergelerinin yürütme ile ilgili belgelerin hazırlanmasına ilişkin kararname tüm yapılara yayınlandı</a:t>
            </a:r>
            <a:endParaRPr b="0" i="0" sz="2000" u="none" cap="none" strike="noStrike">
              <a:solidFill>
                <a:srgbClr val="FF0000"/>
              </a:solidFill>
              <a:latin typeface="Times New Roman"/>
              <a:ea typeface="Times New Roman"/>
              <a:cs typeface="Times New Roman"/>
              <a:sym typeface="Times New Roman"/>
            </a:endParaRPr>
          </a:p>
        </p:txBody>
      </p:sp>
      <p:pic>
        <p:nvPicPr>
          <p:cNvPr id="162" name="Google Shape;162;p5"/>
          <p:cNvPicPr preferRelativeResize="0"/>
          <p:nvPr/>
        </p:nvPicPr>
        <p:blipFill rotWithShape="1">
          <a:blip r:embed="rId4">
            <a:alphaModFix/>
          </a:blip>
          <a:srcRect b="0" l="0" r="0" t="0"/>
          <a:stretch/>
        </p:blipFill>
        <p:spPr>
          <a:xfrm>
            <a:off x="6844146" y="1022742"/>
            <a:ext cx="4521528" cy="5297750"/>
          </a:xfrm>
          <a:prstGeom prst="rect">
            <a:avLst/>
          </a:prstGeom>
          <a:noFill/>
          <a:ln>
            <a:noFill/>
          </a:ln>
          <a:effectLst>
            <a:outerShdw blurRad="107950" algn="ctr" dir="5400000" dist="12700">
              <a:srgbClr val="000000"/>
            </a:outerShdw>
          </a:effectLst>
        </p:spPr>
      </p:pic>
      <p:sp>
        <p:nvSpPr>
          <p:cNvPr id="163" name="Google Shape;16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6"/>
          <p:cNvSpPr/>
          <p:nvPr/>
        </p:nvSpPr>
        <p:spPr>
          <a:xfrm>
            <a:off x="1524000" y="3839626"/>
            <a:ext cx="8694588" cy="82892"/>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 name="Google Shape;169;p6"/>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Ішкі аудиттің ашылу жиналысы </a:t>
            </a:r>
            <a:endParaRPr b="1" i="0" sz="1800" u="none" cap="none" strike="noStrike">
              <a:solidFill>
                <a:schemeClr val="lt1"/>
              </a:solidFill>
              <a:latin typeface="Times New Roman"/>
              <a:ea typeface="Times New Roman"/>
              <a:cs typeface="Times New Roman"/>
              <a:sym typeface="Times New Roman"/>
            </a:endParaRPr>
          </a:p>
        </p:txBody>
      </p:sp>
      <p:grpSp>
        <p:nvGrpSpPr>
          <p:cNvPr id="170" name="Google Shape;170;p6"/>
          <p:cNvGrpSpPr/>
          <p:nvPr/>
        </p:nvGrpSpPr>
        <p:grpSpPr>
          <a:xfrm>
            <a:off x="0" y="571500"/>
            <a:ext cx="12192000" cy="530351"/>
            <a:chOff x="0" y="571500"/>
            <a:chExt cx="12192000" cy="530351"/>
          </a:xfrm>
        </p:grpSpPr>
        <p:sp>
          <p:nvSpPr>
            <p:cNvPr id="171" name="Google Shape;171;p6"/>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2" name="Google Shape;172;p6"/>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173" name="Google Shape;173;p6"/>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6"/>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p6"/>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 name="Google Shape;176;p6"/>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 name="Google Shape;177;p6"/>
          <p:cNvSpPr/>
          <p:nvPr/>
        </p:nvSpPr>
        <p:spPr>
          <a:xfrm>
            <a:off x="4952097" y="535313"/>
            <a:ext cx="228780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İç denetimin açılması</a:t>
            </a:r>
            <a:endParaRPr b="1" i="0" sz="1800" u="none" cap="none" strike="noStrike">
              <a:solidFill>
                <a:srgbClr val="FF0000"/>
              </a:solidFill>
              <a:latin typeface="Calibri"/>
              <a:ea typeface="Calibri"/>
              <a:cs typeface="Calibri"/>
              <a:sym typeface="Calibri"/>
            </a:endParaRPr>
          </a:p>
        </p:txBody>
      </p:sp>
      <p:sp>
        <p:nvSpPr>
          <p:cNvPr id="178" name="Google Shape;178;p6"/>
          <p:cNvSpPr/>
          <p:nvPr/>
        </p:nvSpPr>
        <p:spPr>
          <a:xfrm>
            <a:off x="320510" y="1223205"/>
            <a:ext cx="11651267" cy="2246729"/>
          </a:xfrm>
          <a:prstGeom prst="rect">
            <a:avLst/>
          </a:prstGeom>
          <a:solidFill>
            <a:srgbClr val="C5F6FD"/>
          </a:solidFill>
          <a:ln cap="flat" cmpd="sng" w="12700">
            <a:solidFill>
              <a:schemeClr val="accent1"/>
            </a:solidFill>
            <a:prstDash val="solid"/>
            <a:miter lim="800000"/>
            <a:headEnd len="sm" w="sm" type="none"/>
            <a:tailEnd len="sm" w="sm" type="none"/>
          </a:ln>
          <a:effectLst>
            <a:outerShdw blurRad="149987" algn="ctr" dir="8460000" dist="250190">
              <a:srgbClr val="000000">
                <a:alpha val="26666"/>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2000" u="none" cap="none" strike="noStrike">
                <a:solidFill>
                  <a:schemeClr val="dk1"/>
                </a:solidFill>
                <a:latin typeface="Times New Roman"/>
                <a:ea typeface="Times New Roman"/>
                <a:cs typeface="Times New Roman"/>
                <a:sym typeface="Times New Roman"/>
              </a:rPr>
              <a:t>	ISО 9001:2015 Халықаралық стандартының 9.2 бабына сәйкес ішкі аудит бойынша ашылу жиналысы өткізілді. Барлық құрылым басшылары - Факультет декандары, кафедра меңгерушілері, департамент директорлары, ҒЗИ директорлары, орталық басшылары мен бөлім басшылары және ішкі аудиторлар ашылу жиналысына қатысты. Ашылу жиналысында ішкі аудиттің мақсаты, аудит ерекшеліктері, аудит бағдарламасы мен мерзімдері, аудиторлар тобы мен топ жетекшілері таныстырылды. Аудит кезіндегі аудиторлардың ролі, ТӘС-ке берілетін мерзім туралы, түзетуші әрекеттер бойынша ҚБ басшыларының жауапкершілігі  түсіндірілді.</a:t>
            </a:r>
            <a:endParaRPr b="0" i="0" sz="2000" u="none" cap="none" strike="noStrike">
              <a:solidFill>
                <a:schemeClr val="dk1"/>
              </a:solidFill>
              <a:latin typeface="Times New Roman"/>
              <a:ea typeface="Times New Roman"/>
              <a:cs typeface="Times New Roman"/>
              <a:sym typeface="Times New Roman"/>
            </a:endParaRPr>
          </a:p>
        </p:txBody>
      </p:sp>
      <p:sp>
        <p:nvSpPr>
          <p:cNvPr id="179" name="Google Shape;179;p6"/>
          <p:cNvSpPr/>
          <p:nvPr/>
        </p:nvSpPr>
        <p:spPr>
          <a:xfrm>
            <a:off x="320510" y="4076700"/>
            <a:ext cx="11651267" cy="1938952"/>
          </a:xfrm>
          <a:prstGeom prst="rect">
            <a:avLst/>
          </a:prstGeom>
          <a:solidFill>
            <a:schemeClr val="lt1"/>
          </a:solidFill>
          <a:ln cap="flat" cmpd="sng" w="12700">
            <a:solidFill>
              <a:srgbClr val="FF0000"/>
            </a:solidFill>
            <a:prstDash val="solid"/>
            <a:miter lim="800000"/>
            <a:headEnd len="sm" w="sm" type="none"/>
            <a:tailEnd len="sm" w="sm" type="none"/>
          </a:ln>
          <a:effectLst>
            <a:outerShdw blurRad="149987" algn="ctr" dir="8460000" dist="250190">
              <a:srgbClr val="000000">
                <a:alpha val="26666"/>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800" u="none" cap="none" strike="noStrike">
                <a:solidFill>
                  <a:srgbClr val="FF0000"/>
                </a:solidFill>
                <a:latin typeface="Times New Roman"/>
                <a:ea typeface="Times New Roman"/>
                <a:cs typeface="Times New Roman"/>
                <a:sym typeface="Times New Roman"/>
              </a:rPr>
              <a:t>	</a:t>
            </a:r>
            <a:r>
              <a:rPr b="0" i="0" lang="en-US" sz="2000" u="none" cap="none" strike="noStrike">
                <a:solidFill>
                  <a:srgbClr val="FF0000"/>
                </a:solidFill>
                <a:latin typeface="Times New Roman"/>
                <a:ea typeface="Times New Roman"/>
                <a:cs typeface="Times New Roman"/>
                <a:sym typeface="Times New Roman"/>
              </a:rPr>
              <a:t>Uluslararası standart ISO 9001:2015'in 9.2. maddesine uygun olarak, iç denetim giriş toplantısı yapılmıştır. Tüm yapı yöneticileri - fakülte dekanları, bölüm başkanları, bölüm müdürleri, Araştırma Enstitüsü müdürleri, merkez ve bölüm başkanları ve iç denetçiler - giriş toplantısına katıldılar. Giriş toplantısında iç denetimin amacı, denetimin özellikleri, denetim programı ve son başvuru tarihleri, denetçi grubu ve grup liderleri sunuldu. Denetçilerin denetimdeki rolü,  yöneticilerinin düzeltici eylemlere ilişkin sorumluluğu, BD yöneticilerin sorumluluğu açıklandı.</a:t>
            </a:r>
            <a:endParaRPr b="0" i="0" sz="2000" u="none" cap="none" strike="noStrike">
              <a:solidFill>
                <a:srgbClr val="FF0000"/>
              </a:solidFill>
              <a:latin typeface="Times New Roman"/>
              <a:ea typeface="Times New Roman"/>
              <a:cs typeface="Times New Roman"/>
              <a:sym typeface="Times New Roman"/>
            </a:endParaRPr>
          </a:p>
        </p:txBody>
      </p:sp>
      <p:sp>
        <p:nvSpPr>
          <p:cNvPr id="180" name="Google Shape;18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7"/>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 name="Google Shape;186;p7"/>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Аудиторлық жұмыс топтары</a:t>
            </a:r>
            <a:endParaRPr b="1" i="0" sz="1800" u="none" cap="none" strike="noStrike">
              <a:solidFill>
                <a:schemeClr val="lt1"/>
              </a:solidFill>
              <a:latin typeface="Times New Roman"/>
              <a:ea typeface="Times New Roman"/>
              <a:cs typeface="Times New Roman"/>
              <a:sym typeface="Times New Roman"/>
            </a:endParaRPr>
          </a:p>
        </p:txBody>
      </p:sp>
      <p:grpSp>
        <p:nvGrpSpPr>
          <p:cNvPr id="187" name="Google Shape;187;p7"/>
          <p:cNvGrpSpPr/>
          <p:nvPr/>
        </p:nvGrpSpPr>
        <p:grpSpPr>
          <a:xfrm>
            <a:off x="0" y="571500"/>
            <a:ext cx="12192000" cy="530351"/>
            <a:chOff x="0" y="571500"/>
            <a:chExt cx="12192000" cy="530351"/>
          </a:xfrm>
        </p:grpSpPr>
        <p:sp>
          <p:nvSpPr>
            <p:cNvPr id="188" name="Google Shape;188;p7"/>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89" name="Google Shape;189;p7"/>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190" name="Google Shape;190;p7"/>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7"/>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 name="Google Shape;192;p7"/>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p7"/>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4" name="Google Shape;194;p7"/>
          <p:cNvSpPr/>
          <p:nvPr/>
        </p:nvSpPr>
        <p:spPr>
          <a:xfrm>
            <a:off x="5684364" y="3495898"/>
            <a:ext cx="3931270"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000" u="none" cap="none" strike="noStrike">
                <a:solidFill>
                  <a:srgbClr val="FF0000"/>
                </a:solidFill>
                <a:latin typeface="Times New Roman"/>
                <a:ea typeface="Times New Roman"/>
                <a:cs typeface="Times New Roman"/>
                <a:sym typeface="Times New Roman"/>
              </a:rPr>
              <a:t>Denetim çalışma grupları</a:t>
            </a:r>
            <a:endParaRPr b="1" i="0" sz="2000" u="none" cap="none" strike="noStrike">
              <a:solidFill>
                <a:srgbClr val="FF0000"/>
              </a:solidFill>
              <a:latin typeface="Calibri"/>
              <a:ea typeface="Calibri"/>
              <a:cs typeface="Calibri"/>
              <a:sym typeface="Calibri"/>
            </a:endParaRPr>
          </a:p>
        </p:txBody>
      </p:sp>
      <p:sp>
        <p:nvSpPr>
          <p:cNvPr id="195" name="Google Shape;195;p7"/>
          <p:cNvSpPr/>
          <p:nvPr/>
        </p:nvSpPr>
        <p:spPr>
          <a:xfrm>
            <a:off x="332658" y="1258325"/>
            <a:ext cx="11639119" cy="1569620"/>
          </a:xfrm>
          <a:prstGeom prst="rect">
            <a:avLst/>
          </a:prstGeom>
          <a:solidFill>
            <a:schemeClr val="accent1"/>
          </a:solidFill>
          <a:ln>
            <a:noFill/>
          </a:ln>
          <a:effectLst>
            <a:outerShdw blurRad="107950" algn="ctr" dir="5400000" dist="12700">
              <a:srgbClr val="000000"/>
            </a:outerShdw>
          </a:effectLst>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en-US" sz="2400" u="none" cap="none" strike="noStrike">
                <a:solidFill>
                  <a:schemeClr val="dk1"/>
                </a:solidFill>
                <a:latin typeface="Times New Roman"/>
                <a:ea typeface="Times New Roman"/>
                <a:cs typeface="Times New Roman"/>
                <a:sym typeface="Times New Roman"/>
              </a:rPr>
              <a:t>	Аудиттің жүргізілуіне Сапа бойынша басшылық өкілі басшылық жасады. Аудит жүргізуге ішкі аудиторлар – барлығы 13 адам қатысты. </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Arial"/>
              <a:buNone/>
            </a:pPr>
            <a:r>
              <a:rPr b="0" i="0" lang="en-US" sz="2400" u="none" cap="none" strike="noStrike">
                <a:solidFill>
                  <a:schemeClr val="dk1"/>
                </a:solidFill>
                <a:latin typeface="Times New Roman"/>
                <a:ea typeface="Times New Roman"/>
                <a:cs typeface="Times New Roman"/>
                <a:sym typeface="Times New Roman"/>
              </a:rPr>
              <a:t>    Аталған аудиторлар құрамынан университеттегі барлық құрылым бойынша ішкі аудит жүргізу үшін ішкі аудиторлардан құрылған 4 топ жасақталды. </a:t>
            </a:r>
            <a:endParaRPr b="0" i="0" sz="1600" u="none" cap="none" strike="noStrike">
              <a:solidFill>
                <a:schemeClr val="dk1"/>
              </a:solidFill>
              <a:latin typeface="Arial"/>
              <a:ea typeface="Arial"/>
              <a:cs typeface="Arial"/>
              <a:sym typeface="Arial"/>
            </a:endParaRPr>
          </a:p>
        </p:txBody>
      </p:sp>
      <p:sp>
        <p:nvSpPr>
          <p:cNvPr id="196" name="Google Shape;196;p7"/>
          <p:cNvSpPr/>
          <p:nvPr/>
        </p:nvSpPr>
        <p:spPr>
          <a:xfrm>
            <a:off x="3770722" y="4005278"/>
            <a:ext cx="8310442" cy="1938952"/>
          </a:xfrm>
          <a:prstGeom prst="rect">
            <a:avLst/>
          </a:prstGeom>
          <a:solidFill>
            <a:schemeClr val="lt1"/>
          </a:soli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en-US" sz="2400" u="none" cap="none" strike="noStrike">
                <a:solidFill>
                  <a:srgbClr val="FF0000"/>
                </a:solidFill>
                <a:latin typeface="Times New Roman"/>
                <a:ea typeface="Times New Roman"/>
                <a:cs typeface="Times New Roman"/>
                <a:sym typeface="Times New Roman"/>
              </a:rPr>
              <a:t>	Denetim yönetimi, kalite yönetimi temsilcisi tarafından yürütüldü. Denetime sadece 13 kişi olmak üzere iç denetçiler katıldı. </a:t>
            </a:r>
            <a:endParaRPr b="0" i="0" sz="1600" u="none" cap="none" strike="noStrike">
              <a:solidFill>
                <a:srgbClr val="FF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en-US" sz="2400" u="none" cap="none" strike="noStrike">
                <a:solidFill>
                  <a:srgbClr val="FF0000"/>
                </a:solidFill>
                <a:latin typeface="Times New Roman"/>
                <a:ea typeface="Times New Roman"/>
                <a:cs typeface="Times New Roman"/>
                <a:sym typeface="Times New Roman"/>
              </a:rPr>
              <a:t>   Bu denetçilerden, üniversitenin tüm yapıları üzerinde iç denetim yapmak üzere iç denetçilerden oluşan 4 grup oluşturulmuştur.</a:t>
            </a:r>
            <a:endParaRPr b="0" i="0" sz="2400" u="none" cap="none" strike="noStrike">
              <a:solidFill>
                <a:srgbClr val="FF0000"/>
              </a:solidFill>
              <a:latin typeface="Times New Roman"/>
              <a:ea typeface="Times New Roman"/>
              <a:cs typeface="Times New Roman"/>
              <a:sym typeface="Times New Roman"/>
            </a:endParaRPr>
          </a:p>
        </p:txBody>
      </p:sp>
      <p:pic>
        <p:nvPicPr>
          <p:cNvPr id="197" name="Google Shape;197;p7"/>
          <p:cNvPicPr preferRelativeResize="0"/>
          <p:nvPr/>
        </p:nvPicPr>
        <p:blipFill rotWithShape="1">
          <a:blip r:embed="rId4">
            <a:alphaModFix/>
          </a:blip>
          <a:srcRect b="0" l="0" r="0" t="0"/>
          <a:stretch/>
        </p:blipFill>
        <p:spPr>
          <a:xfrm>
            <a:off x="191257" y="3973214"/>
            <a:ext cx="3338781" cy="2223888"/>
          </a:xfrm>
          <a:prstGeom prst="rect">
            <a:avLst/>
          </a:prstGeom>
          <a:noFill/>
          <a:ln>
            <a:noFill/>
          </a:ln>
        </p:spPr>
      </p:pic>
      <p:sp>
        <p:nvSpPr>
          <p:cNvPr id="198" name="Google Shape;19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p:nvPr/>
        </p:nvSpPr>
        <p:spPr>
          <a:xfrm>
            <a:off x="1524000" y="5394959"/>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 name="Google Shape;204;p8"/>
          <p:cNvSpPr/>
          <p:nvPr/>
        </p:nvSpPr>
        <p:spPr>
          <a:xfrm>
            <a:off x="7552" y="246627"/>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Ішкі аудит барысы</a:t>
            </a:r>
            <a:endParaRPr b="1" i="0" sz="1800" u="none" cap="none" strike="noStrike">
              <a:solidFill>
                <a:schemeClr val="lt1"/>
              </a:solidFill>
              <a:latin typeface="Times New Roman"/>
              <a:ea typeface="Times New Roman"/>
              <a:cs typeface="Times New Roman"/>
              <a:sym typeface="Times New Roman"/>
            </a:endParaRPr>
          </a:p>
        </p:txBody>
      </p:sp>
      <p:grpSp>
        <p:nvGrpSpPr>
          <p:cNvPr id="205" name="Google Shape;205;p8"/>
          <p:cNvGrpSpPr/>
          <p:nvPr/>
        </p:nvGrpSpPr>
        <p:grpSpPr>
          <a:xfrm>
            <a:off x="0" y="571500"/>
            <a:ext cx="12192000" cy="530351"/>
            <a:chOff x="0" y="571500"/>
            <a:chExt cx="12192000" cy="530351"/>
          </a:xfrm>
        </p:grpSpPr>
        <p:sp>
          <p:nvSpPr>
            <p:cNvPr id="206" name="Google Shape;206;p8"/>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7" name="Google Shape;207;p8"/>
            <p:cNvPicPr preferRelativeResize="0"/>
            <p:nvPr/>
          </p:nvPicPr>
          <p:blipFill rotWithShape="1">
            <a:blip r:embed="rId3">
              <a:alphaModFix/>
            </a:blip>
            <a:srcRect b="0" l="0" r="0" t="0"/>
            <a:stretch/>
          </p:blipFill>
          <p:spPr>
            <a:xfrm>
              <a:off x="1667255" y="928115"/>
              <a:ext cx="548640" cy="173736"/>
            </a:xfrm>
            <a:prstGeom prst="rect">
              <a:avLst/>
            </a:prstGeom>
            <a:noFill/>
            <a:ln>
              <a:noFill/>
            </a:ln>
          </p:spPr>
        </p:pic>
        <p:sp>
          <p:nvSpPr>
            <p:cNvPr id="208" name="Google Shape;208;p8"/>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8"/>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 name="Google Shape;210;p8"/>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 name="Google Shape;211;p8"/>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 name="Google Shape;212;p8"/>
          <p:cNvSpPr/>
          <p:nvPr/>
        </p:nvSpPr>
        <p:spPr>
          <a:xfrm>
            <a:off x="56872" y="638167"/>
            <a:ext cx="11792668" cy="3170058"/>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449263" lvl="0" marL="0" marR="0" rtl="0" algn="just">
              <a:lnSpc>
                <a:spcPct val="100000"/>
              </a:lnSpc>
              <a:spcBef>
                <a:spcPts val="0"/>
              </a:spcBef>
              <a:spcAft>
                <a:spcPts val="0"/>
              </a:spcAft>
              <a:buClr>
                <a:srgbClr val="000000"/>
              </a:buClr>
              <a:buSzPts val="1600"/>
              <a:buFont typeface="Arial"/>
              <a:buNone/>
            </a:pPr>
            <a:r>
              <a:rPr b="0" i="0" lang="en-US" sz="2000" u="none" cap="none" strike="noStrike">
                <a:solidFill>
                  <a:srgbClr val="002060"/>
                </a:solidFill>
                <a:latin typeface="Times New Roman"/>
                <a:ea typeface="Times New Roman"/>
                <a:cs typeface="Times New Roman"/>
                <a:sym typeface="Times New Roman"/>
              </a:rPr>
              <a:t>Ішкі аудит барысында Сапа аясында анықталған мақсаттардың Стратегиялық даму жоспарына сәйкестендірілуіне, жоспарланған үдерісті қадағалау және оларға мониторинг жүргізуге, өлшеу мен талдауға, құжаттардың басқарылуына мән берілді. Сондай-ақ, әрбір құрылым бойынша басшылық тарапынан талдау жүргізілуі, құрылымдық ережелер мен қызметтік нұсқаулардың талаптарға сәйкестігі, ақпаратпен алмасу мен ішкі алмасулар, кадрлардың құзіреттілігі, құрылымдық бөлім басшыларының хабардарлығы мен дайындығы, нәтижелілікті ұдайы жақсарту бойынша атқарылған жұмыстар мен тұтынушының қанағаттандырылу көрсеткіштері және мәліметтерді талдау ақпараттары назарға алынды. </a:t>
            </a:r>
            <a:endParaRPr b="0" i="0" sz="2000" u="none" cap="none" strike="noStrike">
              <a:solidFill>
                <a:srgbClr val="002060"/>
              </a:solidFill>
              <a:latin typeface="Times New Roman"/>
              <a:ea typeface="Times New Roman"/>
              <a:cs typeface="Times New Roman"/>
              <a:sym typeface="Times New Roman"/>
            </a:endParaRPr>
          </a:p>
          <a:p>
            <a:pPr indent="449263" lvl="0" marL="0" marR="0" rtl="0" algn="just">
              <a:lnSpc>
                <a:spcPct val="100000"/>
              </a:lnSpc>
              <a:spcBef>
                <a:spcPts val="0"/>
              </a:spcBef>
              <a:spcAft>
                <a:spcPts val="0"/>
              </a:spcAft>
              <a:buClr>
                <a:srgbClr val="000000"/>
              </a:buClr>
              <a:buSzPts val="1600"/>
              <a:buFont typeface="Arial"/>
              <a:buNone/>
            </a:pPr>
            <a:r>
              <a:rPr b="0" i="0" lang="en-US" sz="2000" u="none" cap="none" strike="noStrike">
                <a:solidFill>
                  <a:srgbClr val="002060"/>
                </a:solidFill>
                <a:latin typeface="Times New Roman"/>
                <a:ea typeface="Times New Roman"/>
                <a:cs typeface="Times New Roman"/>
                <a:sym typeface="Times New Roman"/>
              </a:rPr>
              <a:t>Ішкі аудиторлар құрылымдық бөлімшелерді аралап университет инфрақұрылымы жағдайына, олардың тиімді қолданылуына мән берді, персоналдармен, басшылық өкілдерімен әңгімелесу барысында бірқатар пікірлер қалыптасты. </a:t>
            </a:r>
            <a:endParaRPr b="0" i="0" sz="1800" u="none" cap="none" strike="noStrike">
              <a:solidFill>
                <a:srgbClr val="000000"/>
              </a:solidFill>
              <a:latin typeface="Arial"/>
              <a:ea typeface="Arial"/>
              <a:cs typeface="Arial"/>
              <a:sym typeface="Arial"/>
            </a:endParaRPr>
          </a:p>
        </p:txBody>
      </p:sp>
      <p:sp>
        <p:nvSpPr>
          <p:cNvPr id="213" name="Google Shape;213;p8"/>
          <p:cNvSpPr/>
          <p:nvPr/>
        </p:nvSpPr>
        <p:spPr>
          <a:xfrm>
            <a:off x="199666" y="3936304"/>
            <a:ext cx="11792668" cy="2862282"/>
          </a:xfrm>
          <a:prstGeom prst="rect">
            <a:avLst/>
          </a:prstGeom>
          <a:solidFill>
            <a:schemeClr val="lt1"/>
          </a:solidFill>
          <a:ln cap="flat" cmpd="sng" w="12700">
            <a:solidFill>
              <a:srgbClr val="C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rgbClr val="FF0000"/>
                </a:solidFill>
                <a:latin typeface="Times New Roman"/>
                <a:ea typeface="Times New Roman"/>
                <a:cs typeface="Times New Roman"/>
                <a:sym typeface="Times New Roman"/>
              </a:rPr>
              <a:t>        </a:t>
            </a:r>
            <a:r>
              <a:rPr b="1" i="0" lang="en-US" sz="2000" u="none" cap="none" strike="noStrike">
                <a:solidFill>
                  <a:srgbClr val="FF0000"/>
                </a:solidFill>
                <a:latin typeface="Times New Roman"/>
                <a:ea typeface="Times New Roman"/>
                <a:cs typeface="Times New Roman"/>
                <a:sym typeface="Times New Roman"/>
              </a:rPr>
              <a:t>İç denetimin ilerlemesi  </a:t>
            </a:r>
            <a:endParaRPr b="1" i="0" sz="20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0" lang="en-US" sz="2000" u="none" cap="none" strike="noStrike">
                <a:solidFill>
                  <a:srgbClr val="FF0000"/>
                </a:solidFill>
                <a:latin typeface="Times New Roman"/>
                <a:ea typeface="Times New Roman"/>
                <a:cs typeface="Times New Roman"/>
                <a:sym typeface="Times New Roman"/>
              </a:rPr>
              <a:t>İç denetim sırasında kalite çerçevesinde tanımlanan hedeflerin uygunluğu, stratejik kalkınma planı, planlanan süreçlerin denetimi ve izlenmesi, ölçüm ve analiz ve belge yönetimine özel önem verilmiştir. Ayrıca her yapı için yönetim tarafından yapılan analizler, yapısal hükümlerin ve hizmet talimatlarının gerekliliklere uygunluğu, bilgi alışverişi ve iç bilgi alışverişi, personelin yeterliliği, yapısal birimlerin yöneticilerinin farkındalığı ve hazırlığı, performansın sürekli iyileştirilmesi için yapılan çalışmalar ve tüketici memnuniyeti göstergeleri, veri analizi bilgileri dikkate alınmıştır. </a:t>
            </a:r>
            <a:endParaRPr b="0" i="0" sz="1800" u="none" cap="none" strike="noStrike">
              <a:solidFill>
                <a:srgbClr val="FF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2000" u="none" cap="none" strike="noStrike">
                <a:solidFill>
                  <a:srgbClr val="FF0000"/>
                </a:solidFill>
                <a:latin typeface="Times New Roman"/>
                <a:ea typeface="Times New Roman"/>
                <a:cs typeface="Times New Roman"/>
                <a:sym typeface="Times New Roman"/>
              </a:rPr>
              <a:t>        İç denetçiler yapısal birimleri incelediler, üniversitenin altyapısının durumuna, etkin uygulamalarına özel dikkat gösterdiler, personelle yapılan görüşmelerde yönetim temsilcileri tarafından bir takım görüşler oluşturuldu.</a:t>
            </a:r>
            <a:endParaRPr b="0" i="0" sz="2000" u="none" cap="none" strike="noStrike">
              <a:solidFill>
                <a:srgbClr val="FF0000"/>
              </a:solidFill>
              <a:latin typeface="Times New Roman"/>
              <a:ea typeface="Times New Roman"/>
              <a:cs typeface="Times New Roman"/>
              <a:sym typeface="Times New Roman"/>
            </a:endParaRPr>
          </a:p>
        </p:txBody>
      </p:sp>
      <p:sp>
        <p:nvSpPr>
          <p:cNvPr id="214" name="Google Shape;21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9"/>
          <p:cNvPicPr preferRelativeResize="0"/>
          <p:nvPr/>
        </p:nvPicPr>
        <p:blipFill rotWithShape="1">
          <a:blip r:embed="rId3">
            <a:alphaModFix/>
          </a:blip>
          <a:srcRect b="0" l="0" r="0" t="0"/>
          <a:stretch/>
        </p:blipFill>
        <p:spPr>
          <a:xfrm>
            <a:off x="7549" y="4296988"/>
            <a:ext cx="1933575" cy="2293937"/>
          </a:xfrm>
          <a:prstGeom prst="rect">
            <a:avLst/>
          </a:prstGeom>
          <a:noFill/>
          <a:ln>
            <a:noFill/>
          </a:ln>
        </p:spPr>
      </p:pic>
      <p:sp>
        <p:nvSpPr>
          <p:cNvPr id="220" name="Google Shape;220;p9"/>
          <p:cNvSpPr/>
          <p:nvPr/>
        </p:nvSpPr>
        <p:spPr>
          <a:xfrm>
            <a:off x="6378015" y="4138731"/>
            <a:ext cx="3238500" cy="24765"/>
          </a:xfrm>
          <a:custGeom>
            <a:rect b="b" l="l" r="r" t="t"/>
            <a:pathLst>
              <a:path extrusionOk="0" h="24764" w="3238500">
                <a:moveTo>
                  <a:pt x="0" y="24383"/>
                </a:moveTo>
                <a:lnTo>
                  <a:pt x="3238500" y="0"/>
                </a:lnTo>
              </a:path>
            </a:pathLst>
          </a:custGeom>
          <a:noFill/>
          <a:ln cap="flat" cmpd="sng" w="640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 name="Google Shape;221;p9"/>
          <p:cNvSpPr/>
          <p:nvPr/>
        </p:nvSpPr>
        <p:spPr>
          <a:xfrm>
            <a:off x="0" y="210058"/>
            <a:ext cx="12192000" cy="361950"/>
          </a:xfrm>
          <a:custGeom>
            <a:rect b="b" l="l" r="r" t="t"/>
            <a:pathLst>
              <a:path extrusionOk="0" h="361950" w="12192000">
                <a:moveTo>
                  <a:pt x="0" y="361442"/>
                </a:moveTo>
                <a:lnTo>
                  <a:pt x="12192000" y="361442"/>
                </a:lnTo>
                <a:lnTo>
                  <a:pt x="12192000" y="0"/>
                </a:lnTo>
                <a:lnTo>
                  <a:pt x="0" y="0"/>
                </a:lnTo>
                <a:lnTo>
                  <a:pt x="0" y="361442"/>
                </a:lnTo>
                <a:close/>
              </a:path>
            </a:pathLst>
          </a:custGeom>
          <a:solidFill>
            <a:srgbClr val="0070C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imes New Roman"/>
                <a:ea typeface="Times New Roman"/>
                <a:cs typeface="Times New Roman"/>
                <a:sym typeface="Times New Roman"/>
              </a:rPr>
              <a:t>Ішкі аудит нәтижелері </a:t>
            </a:r>
            <a:endParaRPr b="1" i="0" sz="1800" u="none" cap="none" strike="noStrike">
              <a:solidFill>
                <a:schemeClr val="lt1"/>
              </a:solidFill>
              <a:latin typeface="Times New Roman"/>
              <a:ea typeface="Times New Roman"/>
              <a:cs typeface="Times New Roman"/>
              <a:sym typeface="Times New Roman"/>
            </a:endParaRPr>
          </a:p>
        </p:txBody>
      </p:sp>
      <p:grpSp>
        <p:nvGrpSpPr>
          <p:cNvPr id="222" name="Google Shape;222;p9"/>
          <p:cNvGrpSpPr/>
          <p:nvPr/>
        </p:nvGrpSpPr>
        <p:grpSpPr>
          <a:xfrm>
            <a:off x="0" y="571500"/>
            <a:ext cx="12192000" cy="530351"/>
            <a:chOff x="0" y="571500"/>
            <a:chExt cx="12192000" cy="530351"/>
          </a:xfrm>
        </p:grpSpPr>
        <p:sp>
          <p:nvSpPr>
            <p:cNvPr id="223" name="Google Shape;223;p9"/>
            <p:cNvSpPr/>
            <p:nvPr/>
          </p:nvSpPr>
          <p:spPr>
            <a:xfrm>
              <a:off x="0" y="714819"/>
              <a:ext cx="12192000" cy="213360"/>
            </a:xfrm>
            <a:custGeom>
              <a:rect b="b" l="l" r="r" t="t"/>
              <a:pathLst>
                <a:path extrusionOk="0" h="213359" w="12192000">
                  <a:moveTo>
                    <a:pt x="12192000" y="0"/>
                  </a:moveTo>
                  <a:lnTo>
                    <a:pt x="0" y="0"/>
                  </a:lnTo>
                  <a:lnTo>
                    <a:pt x="0" y="213042"/>
                  </a:lnTo>
                  <a:lnTo>
                    <a:pt x="12192000" y="213042"/>
                  </a:lnTo>
                  <a:lnTo>
                    <a:pt x="12192000" y="0"/>
                  </a:lnTo>
                  <a:close/>
                </a:path>
              </a:pathLst>
            </a:custGeom>
            <a:solidFill>
              <a:srgbClr val="8ACC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24" name="Google Shape;224;p9"/>
            <p:cNvPicPr preferRelativeResize="0"/>
            <p:nvPr/>
          </p:nvPicPr>
          <p:blipFill rotWithShape="1">
            <a:blip r:embed="rId4">
              <a:alphaModFix/>
            </a:blip>
            <a:srcRect b="0" l="0" r="0" t="0"/>
            <a:stretch/>
          </p:blipFill>
          <p:spPr>
            <a:xfrm>
              <a:off x="1667255" y="928115"/>
              <a:ext cx="548640" cy="173736"/>
            </a:xfrm>
            <a:prstGeom prst="rect">
              <a:avLst/>
            </a:prstGeom>
            <a:noFill/>
            <a:ln>
              <a:noFill/>
            </a:ln>
          </p:spPr>
        </p:pic>
        <p:sp>
          <p:nvSpPr>
            <p:cNvPr id="225" name="Google Shape;225;p9"/>
            <p:cNvSpPr/>
            <p:nvPr/>
          </p:nvSpPr>
          <p:spPr>
            <a:xfrm>
              <a:off x="0" y="571500"/>
              <a:ext cx="12192000" cy="143510"/>
            </a:xfrm>
            <a:custGeom>
              <a:rect b="b" l="l" r="r" t="t"/>
              <a:pathLst>
                <a:path extrusionOk="0" h="143509" w="12192000">
                  <a:moveTo>
                    <a:pt x="12192000" y="0"/>
                  </a:moveTo>
                  <a:lnTo>
                    <a:pt x="0" y="0"/>
                  </a:lnTo>
                  <a:lnTo>
                    <a:pt x="0" y="143255"/>
                  </a:lnTo>
                  <a:lnTo>
                    <a:pt x="12192000" y="143255"/>
                  </a:lnTo>
                  <a:lnTo>
                    <a:pt x="12192000" y="0"/>
                  </a:lnTo>
                  <a:close/>
                </a:path>
              </a:pathLst>
            </a:custGeom>
            <a:solidFill>
              <a:srgbClr val="D9D9D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9"/>
          <p:cNvSpPr/>
          <p:nvPr/>
        </p:nvSpPr>
        <p:spPr>
          <a:xfrm>
            <a:off x="0" y="50"/>
            <a:ext cx="12192000" cy="210185"/>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p9"/>
          <p:cNvSpPr/>
          <p:nvPr/>
        </p:nvSpPr>
        <p:spPr>
          <a:xfrm>
            <a:off x="7552" y="6590924"/>
            <a:ext cx="12192000" cy="281162"/>
          </a:xfrm>
          <a:custGeom>
            <a:rect b="b" l="l" r="r" t="t"/>
            <a:pathLst>
              <a:path extrusionOk="0" h="210185" w="12192000">
                <a:moveTo>
                  <a:pt x="12192000" y="0"/>
                </a:moveTo>
                <a:lnTo>
                  <a:pt x="0" y="0"/>
                </a:lnTo>
                <a:lnTo>
                  <a:pt x="0" y="210007"/>
                </a:lnTo>
                <a:lnTo>
                  <a:pt x="12192000" y="210007"/>
                </a:lnTo>
                <a:lnTo>
                  <a:pt x="12192000" y="0"/>
                </a:lnTo>
                <a:close/>
              </a:path>
            </a:pathLst>
          </a:custGeom>
          <a:solidFill>
            <a:srgbClr val="78E0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 name="Google Shape;228;p9"/>
          <p:cNvSpPr/>
          <p:nvPr/>
        </p:nvSpPr>
        <p:spPr>
          <a:xfrm>
            <a:off x="11727303" y="0"/>
            <a:ext cx="244475" cy="555625"/>
          </a:xfrm>
          <a:prstGeom prst="rect">
            <a:avLst/>
          </a:prstGeom>
          <a:solidFill>
            <a:srgbClr val="C00000"/>
          </a:solidFill>
          <a:ln>
            <a:noFill/>
          </a:ln>
          <a:effectLst>
            <a:outerShdw blurRad="44450" algn="ctr" dir="5400000" dist="2794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 name="Google Shape;229;p9"/>
          <p:cNvSpPr/>
          <p:nvPr/>
        </p:nvSpPr>
        <p:spPr>
          <a:xfrm>
            <a:off x="4996981" y="543859"/>
            <a:ext cx="21980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Times New Roman"/>
                <a:ea typeface="Times New Roman"/>
                <a:cs typeface="Times New Roman"/>
                <a:sym typeface="Times New Roman"/>
              </a:rPr>
              <a:t>İç denetim sonuçları</a:t>
            </a:r>
            <a:endParaRPr b="0" i="0" sz="1800" u="none" cap="none" strike="noStrike">
              <a:solidFill>
                <a:srgbClr val="FF0000"/>
              </a:solidFill>
              <a:latin typeface="Calibri"/>
              <a:ea typeface="Calibri"/>
              <a:cs typeface="Calibri"/>
              <a:sym typeface="Calibri"/>
            </a:endParaRPr>
          </a:p>
        </p:txBody>
      </p:sp>
      <p:sp>
        <p:nvSpPr>
          <p:cNvPr id="230" name="Google Shape;230;p9"/>
          <p:cNvSpPr/>
          <p:nvPr/>
        </p:nvSpPr>
        <p:spPr>
          <a:xfrm>
            <a:off x="718104" y="1130355"/>
            <a:ext cx="11131436" cy="4832052"/>
          </a:xfrm>
          <a:prstGeom prst="rect">
            <a:avLst/>
          </a:prstGeom>
          <a:noFill/>
          <a:ln>
            <a:noFill/>
          </a:ln>
        </p:spPr>
        <p:txBody>
          <a:bodyPr anchorCtr="0" anchor="ctr" bIns="45700" lIns="91425" spcFirstLastPara="1" rIns="91425" wrap="square" tIns="45700">
            <a:spAutoFit/>
          </a:bodyPr>
          <a:lstStyle/>
          <a:p>
            <a:pPr indent="449263" lvl="0" marL="0" marR="0" rtl="0" algn="just">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02.10.2023-05.10.2023жж. және 09.10.2023-13.10.2023жж. аралығында жүргізілген ішкі аудит нәтижесінде анықталған сәйкессіздіктер/ </a:t>
            </a:r>
            <a:r>
              <a:rPr b="1" i="0" lang="en-US" sz="2000" u="none" cap="none" strike="noStrike">
                <a:solidFill>
                  <a:srgbClr val="FF0000"/>
                </a:solidFill>
                <a:latin typeface="Times New Roman"/>
                <a:ea typeface="Times New Roman"/>
                <a:cs typeface="Times New Roman"/>
                <a:sym typeface="Times New Roman"/>
              </a:rPr>
              <a:t>02</a:t>
            </a:r>
            <a:r>
              <a:rPr b="1" i="0" lang="en-US" sz="2000" u="none" cap="none" strike="noStrike">
                <a:solidFill>
                  <a:srgbClr val="C00000"/>
                </a:solidFill>
                <a:latin typeface="Times New Roman"/>
                <a:ea typeface="Times New Roman"/>
                <a:cs typeface="Times New Roman"/>
                <a:sym typeface="Times New Roman"/>
              </a:rPr>
              <a:t>.10.2023-05.10.2023 ve 09.10.2023-13.10.2023 iç denetimden kaynaklanan uygunsuzluklar</a:t>
            </a:r>
            <a:endParaRPr b="1" i="0" sz="2000" u="none" cap="none" strike="noStrike">
              <a:solidFill>
                <a:srgbClr val="C00000"/>
              </a:solidFill>
              <a:latin typeface="Times New Roman"/>
              <a:ea typeface="Times New Roman"/>
              <a:cs typeface="Times New Roman"/>
              <a:sym typeface="Times New Roman"/>
            </a:endParaRPr>
          </a:p>
          <a:p>
            <a:pPr indent="449263"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002060"/>
              </a:solidFill>
              <a:latin typeface="Times New Roman"/>
              <a:ea typeface="Times New Roman"/>
              <a:cs typeface="Times New Roman"/>
              <a:sym typeface="Times New Roman"/>
            </a:endParaRPr>
          </a:p>
          <a:p>
            <a:pPr indent="449263" lvl="0" marL="0" marR="0" rtl="0" algn="just">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Жалпы саны </a:t>
            </a:r>
            <a:r>
              <a:rPr b="1" i="0" lang="en-US" sz="2000" u="none" cap="none" strike="noStrike">
                <a:solidFill>
                  <a:srgbClr val="7030A0"/>
                </a:solidFill>
                <a:latin typeface="Times New Roman"/>
                <a:ea typeface="Times New Roman"/>
                <a:cs typeface="Times New Roman"/>
                <a:sym typeface="Times New Roman"/>
              </a:rPr>
              <a:t>/ </a:t>
            </a:r>
            <a:r>
              <a:rPr b="1" i="0" lang="en-US" sz="2000" u="none" cap="none" strike="noStrike">
                <a:solidFill>
                  <a:srgbClr val="C00000"/>
                </a:solidFill>
                <a:latin typeface="Times New Roman"/>
                <a:ea typeface="Times New Roman"/>
                <a:cs typeface="Times New Roman"/>
                <a:sym typeface="Times New Roman"/>
              </a:rPr>
              <a:t>Toplam                                                             </a:t>
            </a:r>
            <a:r>
              <a:rPr b="1" i="0" lang="en-US" sz="2000" u="none" cap="none" strike="noStrike">
                <a:solidFill>
                  <a:srgbClr val="7030A0"/>
                </a:solidFill>
                <a:latin typeface="Times New Roman"/>
                <a:ea typeface="Times New Roman"/>
                <a:cs typeface="Times New Roman"/>
                <a:sym typeface="Times New Roman"/>
              </a:rPr>
              <a:t>–  154</a:t>
            </a:r>
            <a:endParaRPr b="1" i="0" sz="2000" u="none" cap="none" strike="noStrike">
              <a:solidFill>
                <a:srgbClr val="7030A0"/>
              </a:solidFill>
              <a:latin typeface="Times New Roman"/>
              <a:ea typeface="Times New Roman"/>
              <a:cs typeface="Times New Roman"/>
              <a:sym typeface="Times New Roman"/>
            </a:endParaRPr>
          </a:p>
          <a:p>
            <a:pPr indent="449263" lvl="0" marL="0" marR="0" rtl="0" algn="just">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Олардың ішінде</a:t>
            </a:r>
            <a:r>
              <a:rPr b="1" i="0" lang="en-US" sz="2000" u="none" cap="none" strike="noStrike">
                <a:solidFill>
                  <a:srgbClr val="7030A0"/>
                </a:solidFill>
                <a:latin typeface="Times New Roman"/>
                <a:ea typeface="Times New Roman"/>
                <a:cs typeface="Times New Roman"/>
                <a:sym typeface="Times New Roman"/>
              </a:rPr>
              <a:t>/ </a:t>
            </a:r>
            <a:r>
              <a:rPr b="1" i="0" lang="en-US" sz="2000" u="none" cap="none" strike="noStrike">
                <a:solidFill>
                  <a:srgbClr val="C00000"/>
                </a:solidFill>
                <a:latin typeface="Times New Roman"/>
                <a:ea typeface="Times New Roman"/>
                <a:cs typeface="Times New Roman"/>
                <a:sym typeface="Times New Roman"/>
              </a:rPr>
              <a:t>Onlardan bazıları: </a:t>
            </a:r>
            <a:endParaRPr b="1" i="0" sz="2000" u="none" cap="none" strike="noStrike">
              <a:solidFill>
                <a:srgbClr val="C00000"/>
              </a:solidFill>
              <a:latin typeface="Times New Roman"/>
              <a:ea typeface="Times New Roman"/>
              <a:cs typeface="Times New Roman"/>
              <a:sym typeface="Times New Roman"/>
            </a:endParaRPr>
          </a:p>
          <a:p>
            <a:pPr indent="449263" lvl="0" marL="0" marR="0" rtl="0" algn="just">
              <a:lnSpc>
                <a:spcPct val="100000"/>
              </a:lnSpc>
              <a:spcBef>
                <a:spcPts val="0"/>
              </a:spcBef>
              <a:spcAft>
                <a:spcPts val="0"/>
              </a:spcAft>
              <a:buClr>
                <a:srgbClr val="000000"/>
              </a:buClr>
              <a:buSzPts val="2000"/>
              <a:buFont typeface="Arial"/>
              <a:buNone/>
            </a:pPr>
            <a:r>
              <a:rPr b="1" i="0" lang="en-US" sz="2000" u="none" cap="none" strike="noStrike">
                <a:solidFill>
                  <a:srgbClr val="C00000"/>
                </a:solidFill>
                <a:latin typeface="Times New Roman"/>
                <a:ea typeface="Times New Roman"/>
                <a:cs typeface="Times New Roman"/>
                <a:sym typeface="Times New Roman"/>
              </a:rPr>
              <a:t>			                </a:t>
            </a:r>
            <a:r>
              <a:rPr b="1" i="0" lang="en-US" sz="2000" u="none" cap="none" strike="noStrike">
                <a:solidFill>
                  <a:srgbClr val="002060"/>
                </a:solidFill>
                <a:latin typeface="Times New Roman"/>
                <a:ea typeface="Times New Roman"/>
                <a:cs typeface="Times New Roman"/>
                <a:sym typeface="Times New Roman"/>
              </a:rPr>
              <a:t>елеулі</a:t>
            </a:r>
            <a:r>
              <a:rPr b="1" i="0" lang="en-US" sz="2000" u="none" cap="none" strike="noStrike">
                <a:solidFill>
                  <a:srgbClr val="7030A0"/>
                </a:solidFill>
                <a:latin typeface="Times New Roman"/>
                <a:ea typeface="Times New Roman"/>
                <a:cs typeface="Times New Roman"/>
                <a:sym typeface="Times New Roman"/>
              </a:rPr>
              <a:t>/</a:t>
            </a:r>
            <a:r>
              <a:rPr b="1" i="0" lang="en-US" sz="2000" u="none" cap="none" strike="noStrike">
                <a:solidFill>
                  <a:srgbClr val="C00000"/>
                </a:solidFill>
                <a:latin typeface="Times New Roman"/>
                <a:ea typeface="Times New Roman"/>
                <a:cs typeface="Times New Roman"/>
                <a:sym typeface="Times New Roman"/>
              </a:rPr>
              <a:t>önemli                  		              </a:t>
            </a:r>
            <a:r>
              <a:rPr b="1" i="0" lang="en-US" sz="2000" u="none" cap="none" strike="noStrike">
                <a:solidFill>
                  <a:srgbClr val="7030A0"/>
                </a:solidFill>
                <a:latin typeface="Times New Roman"/>
                <a:ea typeface="Times New Roman"/>
                <a:cs typeface="Times New Roman"/>
                <a:sym typeface="Times New Roman"/>
              </a:rPr>
              <a:t>–   91 (59,1%)</a:t>
            </a:r>
            <a:endParaRPr b="1" i="0" sz="2000" u="none" cap="none" strike="noStrike">
              <a:solidFill>
                <a:srgbClr val="7030A0"/>
              </a:solidFill>
              <a:latin typeface="Times New Roman"/>
              <a:ea typeface="Times New Roman"/>
              <a:cs typeface="Times New Roman"/>
              <a:sym typeface="Times New Roman"/>
            </a:endParaRPr>
          </a:p>
          <a:p>
            <a:pPr indent="449263" lvl="0" marL="0" marR="0" rtl="0" algn="just">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                               елеусіз</a:t>
            </a:r>
            <a:r>
              <a:rPr b="1" i="0" lang="en-US" sz="2000" u="none" cap="none" strike="noStrike">
                <a:solidFill>
                  <a:srgbClr val="7030A0"/>
                </a:solidFill>
                <a:latin typeface="Times New Roman"/>
                <a:ea typeface="Times New Roman"/>
                <a:cs typeface="Times New Roman"/>
                <a:sym typeface="Times New Roman"/>
              </a:rPr>
              <a:t>/</a:t>
            </a:r>
            <a:r>
              <a:rPr b="1" i="0" lang="en-US" sz="2000" u="none" cap="none" strike="noStrike">
                <a:solidFill>
                  <a:srgbClr val="C00000"/>
                </a:solidFill>
                <a:latin typeface="Times New Roman"/>
                <a:ea typeface="Times New Roman"/>
                <a:cs typeface="Times New Roman"/>
                <a:sym typeface="Times New Roman"/>
              </a:rPr>
              <a:t>önemsiz</a:t>
            </a:r>
            <a:r>
              <a:rPr b="1" i="0" lang="en-US" sz="2000" u="none" cap="none" strike="noStrike">
                <a:solidFill>
                  <a:srgbClr val="7030A0"/>
                </a:solidFill>
                <a:latin typeface="Times New Roman"/>
                <a:ea typeface="Times New Roman"/>
                <a:cs typeface="Times New Roman"/>
                <a:sym typeface="Times New Roman"/>
              </a:rPr>
              <a:t>                                           –   63 (40,9%)</a:t>
            </a:r>
            <a:endParaRPr b="0" i="0" sz="1400" u="none" cap="none" strike="noStrike">
              <a:solidFill>
                <a:srgbClr val="000000"/>
              </a:solidFill>
              <a:latin typeface="Arial"/>
              <a:ea typeface="Arial"/>
              <a:cs typeface="Arial"/>
              <a:sym typeface="Arial"/>
            </a:endParaRPr>
          </a:p>
          <a:p>
            <a:pPr indent="449263" lvl="0" marL="0" marR="0" rtl="0" algn="just">
              <a:lnSpc>
                <a:spcPct val="100000"/>
              </a:lnSpc>
              <a:spcBef>
                <a:spcPts val="0"/>
              </a:spcBef>
              <a:spcAft>
                <a:spcPts val="0"/>
              </a:spcAft>
              <a:buClr>
                <a:srgbClr val="000000"/>
              </a:buClr>
              <a:buSzPts val="2000"/>
              <a:buFont typeface="Arial"/>
              <a:buNone/>
            </a:pPr>
            <a:r>
              <a:t/>
            </a:r>
            <a:endParaRPr b="1" i="0" sz="2000" u="none" cap="none" strike="noStrike">
              <a:solidFill>
                <a:srgbClr val="C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Аудиттелген құрылымдар саны</a:t>
            </a:r>
            <a:r>
              <a:rPr b="1" i="0" lang="en-US" sz="2000" u="none" cap="none" strike="noStrike">
                <a:solidFill>
                  <a:srgbClr val="7030A0"/>
                </a:solidFill>
                <a:latin typeface="Times New Roman"/>
                <a:ea typeface="Times New Roman"/>
                <a:cs typeface="Times New Roman"/>
                <a:sym typeface="Times New Roman"/>
              </a:rPr>
              <a:t>/ </a:t>
            </a:r>
            <a:r>
              <a:rPr b="1" i="0" lang="en-US" sz="2000" u="none" cap="none" strike="noStrike">
                <a:solidFill>
                  <a:srgbClr val="C00000"/>
                </a:solidFill>
                <a:latin typeface="Times New Roman"/>
                <a:ea typeface="Times New Roman"/>
                <a:cs typeface="Times New Roman"/>
                <a:sym typeface="Times New Roman"/>
              </a:rPr>
              <a:t>Denetlenen yapı sayısı         </a:t>
            </a:r>
            <a:r>
              <a:rPr b="1" i="0" lang="en-US" sz="2000" u="none" cap="none" strike="noStrike">
                <a:solidFill>
                  <a:srgbClr val="7030A0"/>
                </a:solidFill>
                <a:latin typeface="Times New Roman"/>
                <a:ea typeface="Times New Roman"/>
                <a:cs typeface="Times New Roman"/>
                <a:sym typeface="Times New Roman"/>
              </a:rPr>
              <a:t>–</a:t>
            </a:r>
            <a:r>
              <a:rPr b="1" i="0" lang="en-US" sz="2000" u="none" cap="none" strike="noStrike">
                <a:solidFill>
                  <a:srgbClr val="002060"/>
                </a:solidFill>
                <a:latin typeface="Times New Roman"/>
                <a:ea typeface="Times New Roman"/>
                <a:cs typeface="Times New Roman"/>
                <a:sym typeface="Times New Roman"/>
              </a:rPr>
              <a:t> </a:t>
            </a:r>
            <a:r>
              <a:rPr b="1" i="0" lang="en-US" sz="2000" u="none" cap="none" strike="noStrike">
                <a:solidFill>
                  <a:srgbClr val="7030A0"/>
                </a:solidFill>
                <a:latin typeface="Times New Roman"/>
                <a:ea typeface="Times New Roman"/>
                <a:cs typeface="Times New Roman"/>
                <a:sym typeface="Times New Roman"/>
              </a:rPr>
              <a:t>160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                   Шымкент кампусы                                                     </a:t>
            </a:r>
            <a:r>
              <a:rPr b="1" i="0" lang="en-US" sz="2000" u="none" cap="none" strike="noStrike">
                <a:solidFill>
                  <a:srgbClr val="7030A0"/>
                </a:solidFill>
                <a:latin typeface="Times New Roman"/>
                <a:ea typeface="Times New Roman"/>
                <a:cs typeface="Times New Roman"/>
                <a:sym typeface="Times New Roman"/>
              </a:rPr>
              <a:t>–  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                   Кентау кампусы                                                           –  </a:t>
            </a:r>
            <a:r>
              <a:rPr b="1" i="0" lang="en-US" sz="2000" u="none" cap="none" strike="noStrike">
                <a:solidFill>
                  <a:srgbClr val="7030A0"/>
                </a:solidFill>
                <a:latin typeface="Times New Roman"/>
                <a:ea typeface="Times New Roman"/>
                <a:cs typeface="Times New Roman"/>
                <a:sym typeface="Times New Roman"/>
              </a:rPr>
              <a:t>11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Times New Roman"/>
                <a:ea typeface="Times New Roman"/>
                <a:cs typeface="Times New Roman"/>
                <a:sym typeface="Times New Roman"/>
              </a:rPr>
              <a:t>                   Түркістан кампусы</a:t>
            </a:r>
            <a:r>
              <a:rPr b="1" i="0" lang="en-US" sz="2000" u="none" cap="none" strike="noStrike">
                <a:solidFill>
                  <a:srgbClr val="7030A0"/>
                </a:solidFill>
                <a:latin typeface="Times New Roman"/>
                <a:ea typeface="Times New Roman"/>
                <a:cs typeface="Times New Roman"/>
                <a:sym typeface="Times New Roman"/>
              </a:rPr>
              <a:t>/ </a:t>
            </a:r>
            <a:r>
              <a:rPr b="1" i="0" lang="en-US" sz="2000" u="none" cap="none" strike="noStrike">
                <a:solidFill>
                  <a:srgbClr val="C00000"/>
                </a:solidFill>
                <a:latin typeface="Times New Roman"/>
                <a:ea typeface="Times New Roman"/>
                <a:cs typeface="Times New Roman"/>
                <a:sym typeface="Times New Roman"/>
              </a:rPr>
              <a:t>Türkistan Eğitim Kampüsü    </a:t>
            </a:r>
            <a:r>
              <a:rPr b="1" i="0" lang="en-US" sz="2000" u="none" cap="none" strike="noStrike">
                <a:solidFill>
                  <a:srgbClr val="7030A0"/>
                </a:solidFill>
                <a:latin typeface="Times New Roman"/>
                <a:ea typeface="Times New Roman"/>
                <a:cs typeface="Times New Roman"/>
                <a:sym typeface="Times New Roman"/>
              </a:rPr>
              <a:t>– 119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7030A0"/>
                </a:solidFill>
                <a:latin typeface="Times New Roman"/>
                <a:ea typeface="Times New Roman"/>
                <a:cs typeface="Times New Roman"/>
                <a:sym typeface="Times New Roman"/>
              </a:rPr>
              <a:t>                  </a:t>
            </a:r>
            <a:r>
              <a:rPr b="1" i="0" lang="en-US" sz="2000" u="none" cap="none" strike="noStrike">
                <a:solidFill>
                  <a:srgbClr val="002060"/>
                </a:solidFill>
                <a:latin typeface="Times New Roman"/>
                <a:ea typeface="Times New Roman"/>
                <a:cs typeface="Times New Roman"/>
                <a:sym typeface="Times New Roman"/>
              </a:rPr>
              <a:t>Ясауи колледжі </a:t>
            </a:r>
            <a:r>
              <a:rPr b="1" i="0" lang="en-US" sz="2000" u="none" cap="none" strike="noStrike">
                <a:solidFill>
                  <a:srgbClr val="7030A0"/>
                </a:solidFill>
                <a:latin typeface="Times New Roman"/>
                <a:ea typeface="Times New Roman"/>
                <a:cs typeface="Times New Roman"/>
                <a:sym typeface="Times New Roman"/>
              </a:rPr>
              <a:t>/ </a:t>
            </a:r>
            <a:r>
              <a:rPr b="1" i="0" lang="en-US" sz="2000" u="none" cap="none" strike="noStrike">
                <a:solidFill>
                  <a:srgbClr val="C00000"/>
                </a:solidFill>
                <a:latin typeface="Times New Roman"/>
                <a:ea typeface="Times New Roman"/>
                <a:cs typeface="Times New Roman"/>
                <a:sym typeface="Times New Roman"/>
              </a:rPr>
              <a:t>Yesevi Koleji                                    </a:t>
            </a:r>
            <a:r>
              <a:rPr b="1" i="0" lang="en-US" sz="2000" u="none" cap="none" strike="noStrike">
                <a:solidFill>
                  <a:srgbClr val="7030A0"/>
                </a:solidFill>
                <a:latin typeface="Times New Roman"/>
                <a:ea typeface="Times New Roman"/>
                <a:cs typeface="Times New Roman"/>
                <a:sym typeface="Times New Roman"/>
              </a:rPr>
              <a:t>–</a:t>
            </a:r>
            <a:r>
              <a:rPr b="1" i="0" lang="en-US" sz="2000" u="none" cap="none" strike="noStrike">
                <a:solidFill>
                  <a:srgbClr val="C00000"/>
                </a:solidFill>
                <a:latin typeface="Times New Roman"/>
                <a:ea typeface="Times New Roman"/>
                <a:cs typeface="Times New Roman"/>
                <a:sym typeface="Times New Roman"/>
              </a:rPr>
              <a:t> </a:t>
            </a:r>
            <a:r>
              <a:rPr b="1" i="0" lang="en-US" sz="2000" u="none" cap="none" strike="noStrike">
                <a:solidFill>
                  <a:srgbClr val="7030A0"/>
                </a:solidFill>
                <a:latin typeface="Times New Roman"/>
                <a:ea typeface="Times New Roman"/>
                <a:cs typeface="Times New Roman"/>
                <a:sym typeface="Times New Roman"/>
              </a:rPr>
              <a:t>10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C00000"/>
              </a:solidFill>
              <a:latin typeface="Times New Roman"/>
              <a:ea typeface="Times New Roman"/>
              <a:cs typeface="Times New Roman"/>
              <a:sym typeface="Times New Roman"/>
            </a:endParaRPr>
          </a:p>
        </p:txBody>
      </p:sp>
      <p:sp>
        <p:nvSpPr>
          <p:cNvPr id="231" name="Google Shape;23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C9DAF8"/>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2023-11-09T04:21:09Z</dcterms:created>
  <dc:creator>1</dc:creator>
</cp:coreProperties>
</file>