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5" r:id="rId3"/>
    <p:sldId id="281" r:id="rId4"/>
    <p:sldId id="282" r:id="rId5"/>
    <p:sldId id="284" r:id="rId6"/>
    <p:sldId id="287" r:id="rId7"/>
    <p:sldId id="283" r:id="rId8"/>
    <p:sldId id="290" r:id="rId9"/>
    <p:sldId id="291" r:id="rId10"/>
    <p:sldId id="292" r:id="rId11"/>
    <p:sldId id="293" r:id="rId12"/>
    <p:sldId id="297" r:id="rId13"/>
    <p:sldId id="294" r:id="rId14"/>
    <p:sldId id="295" r:id="rId15"/>
    <p:sldId id="296" r:id="rId16"/>
    <p:sldId id="298" r:id="rId17"/>
    <p:sldId id="266" r:id="rId18"/>
    <p:sldId id="288" r:id="rId19"/>
    <p:sldId id="265" r:id="rId20"/>
    <p:sldId id="278" r:id="rId21"/>
    <p:sldId id="289" r:id="rId22"/>
    <p:sldId id="299" r:id="rId23"/>
    <p:sldId id="267" r:id="rId24"/>
    <p:sldId id="268" r:id="rId25"/>
    <p:sldId id="279" r:id="rId26"/>
    <p:sldId id="272" r:id="rId27"/>
    <p:sldId id="273" r:id="rId28"/>
    <p:sldId id="274" r:id="rId29"/>
    <p:sldId id="275" r:id="rId30"/>
    <p:sldId id="276" r:id="rId31"/>
    <p:sldId id="277" r:id="rId32"/>
  </p:sldIdLst>
  <p:sldSz cx="9144000" cy="6858000" type="screen4x3"/>
  <p:notesSz cx="9144000" cy="6858000"/>
  <p:embeddedFontLst>
    <p:embeddedFont>
      <p:font typeface="Calibri" pitchFamily="34" charset="0"/>
      <p:regular r:id="rId33"/>
      <p:bold r:id="rId34"/>
      <p:italic r:id="rId35"/>
      <p:boldItalic r:id="rId36"/>
    </p:embeddedFont>
    <p:embeddedFont>
      <p:font typeface="IMMHOD+Times New Roman Bold" charset="0"/>
      <p:regular r:id="rId37"/>
    </p:embeddedFont>
    <p:embeddedFont>
      <p:font typeface="OVPAIO+Calibri Bold" charset="0"/>
      <p:regular r:id="rId38"/>
    </p:embeddedFont>
    <p:embeddedFont>
      <p:font typeface="DQNCKC+Times New Roman Bold" charset="0"/>
      <p:regular r:id="rId39"/>
    </p:embeddedFont>
    <p:embeddedFont>
      <p:font typeface="TFUKGI+Times New Roman" charset="0"/>
      <p:regular r:id="rId40"/>
    </p:embeddedFont>
    <p:embeddedFont>
      <p:font typeface="LROVIO+Times New Roman" charset="0"/>
      <p:regular r:id="rId4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786" y="-346"/>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ktur\Desktop\&#1044;&#1080;&#1072;&#1075;&#1088;&#1072;&#1084;&#1084;&#1072;%20&#1074;%20Microsoft%20Office%20PowerPoint11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ktur\Desktop\&#1044;&#1080;&#1072;&#1075;&#1088;&#1072;&#1084;&#1084;&#1072;%20&#1074;%20Microsoft%20Office%20PowerPoint11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2800" dirty="0" err="1" smtClean="0">
                <a:latin typeface="Times New Roman" pitchFamily="18" charset="0"/>
                <a:cs typeface="Times New Roman" pitchFamily="18" charset="0"/>
              </a:rPr>
              <a:t>Кафедраның</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ғылыми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дәрежелік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көрсеткіші</a:t>
            </a:r>
            <a:r>
              <a:rPr lang="ru-RU" sz="2800" dirty="0">
                <a:latin typeface="Times New Roman" pitchFamily="18" charset="0"/>
                <a:cs typeface="Times New Roman" pitchFamily="18" charset="0"/>
              </a:rPr>
              <a:t>, %</a:t>
            </a:r>
          </a:p>
        </c:rich>
      </c:tx>
      <c:layout/>
      <c:overlay val="0"/>
    </c:title>
    <c:autoTitleDeleted val="0"/>
    <c:plotArea>
      <c:layout/>
      <c:doughnutChart>
        <c:varyColors val="1"/>
        <c:ser>
          <c:idx val="0"/>
          <c:order val="0"/>
          <c:tx>
            <c:strRef>
              <c:f>Лист2!$B$1</c:f>
              <c:strCache>
                <c:ptCount val="1"/>
                <c:pt idx="0">
                  <c:v>Кафедараның ғылыми дәрежелік көрсеткіші, %</c:v>
                </c:pt>
              </c:strCache>
            </c:strRef>
          </c:tx>
          <c:explosion val="25"/>
          <c:dLbls>
            <c:dLbl>
              <c:idx val="0"/>
              <c:layout>
                <c:manualLayout>
                  <c:x val="4.4444444444444502E-2"/>
                  <c:y val="-0.10648148148148168"/>
                </c:manualLayout>
              </c:layout>
              <c:showLegendKey val="0"/>
              <c:showVal val="0"/>
              <c:showCatName val="0"/>
              <c:showSerName val="0"/>
              <c:showPercent val="1"/>
              <c:showBubbleSize val="0"/>
            </c:dLbl>
            <c:dLbl>
              <c:idx val="1"/>
              <c:layout>
                <c:manualLayout>
                  <c:x val="6.666666666666668E-2"/>
                  <c:y val="-7.407407407407407E-2"/>
                </c:manualLayout>
              </c:layout>
              <c:showLegendKey val="0"/>
              <c:showVal val="0"/>
              <c:showCatName val="0"/>
              <c:showSerName val="0"/>
              <c:showPercent val="1"/>
              <c:showBubbleSize val="0"/>
            </c:dLbl>
            <c:dLbl>
              <c:idx val="2"/>
              <c:layout>
                <c:manualLayout>
                  <c:x val="8.6111111111110916E-2"/>
                  <c:y val="9.2592592592591946E-3"/>
                </c:manualLayout>
              </c:layout>
              <c:showLegendKey val="0"/>
              <c:showVal val="0"/>
              <c:showCatName val="0"/>
              <c:showSerName val="0"/>
              <c:showPercent val="1"/>
              <c:showBubbleSize val="0"/>
            </c:dLbl>
            <c:dLbl>
              <c:idx val="3"/>
              <c:layout>
                <c:manualLayout>
                  <c:x val="4.7222222222222311E-2"/>
                  <c:y val="8.7962962962963159E-2"/>
                </c:manualLayout>
              </c:layout>
              <c:showLegendKey val="0"/>
              <c:showVal val="0"/>
              <c:showCatName val="0"/>
              <c:showSerName val="0"/>
              <c:showPercent val="1"/>
              <c:showBubbleSize val="0"/>
            </c:dLbl>
            <c:dLbl>
              <c:idx val="4"/>
              <c:layout>
                <c:manualLayout>
                  <c:x val="-5.8333333333333508E-2"/>
                  <c:y val="8.7962962962963159E-2"/>
                </c:manualLayout>
              </c:layout>
              <c:showLegendKey val="0"/>
              <c:showVal val="0"/>
              <c:showCatName val="0"/>
              <c:showSerName val="0"/>
              <c:showPercent val="1"/>
              <c:showBubbleSize val="0"/>
            </c:dLbl>
            <c:dLbl>
              <c:idx val="5"/>
              <c:layout>
                <c:manualLayout>
                  <c:x val="-6.666666666666668E-2"/>
                  <c:y val="-2.7777777777777877E-2"/>
                </c:manualLayout>
              </c:layout>
              <c:showLegendKey val="0"/>
              <c:showVal val="0"/>
              <c:showCatName val="0"/>
              <c:showSerName val="0"/>
              <c:showPercent val="1"/>
              <c:showBubbleSize val="0"/>
            </c:dLbl>
            <c:dLbl>
              <c:idx val="6"/>
              <c:layout>
                <c:manualLayout>
                  <c:x val="-8.0555555555555769E-2"/>
                  <c:y val="-9.7222222222222224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Лист2!$A$2:$A$8</c:f>
              <c:strCache>
                <c:ptCount val="7"/>
                <c:pt idx="0">
                  <c:v>э.ғ.д., профессор</c:v>
                </c:pt>
                <c:pt idx="1">
                  <c:v>PhD, профессор</c:v>
                </c:pt>
                <c:pt idx="2">
                  <c:v>э.ғ.к. доцент </c:v>
                </c:pt>
                <c:pt idx="3">
                  <c:v>PhD, доцент</c:v>
                </c:pt>
                <c:pt idx="4">
                  <c:v>PhD, аға оқытушы </c:v>
                </c:pt>
                <c:pt idx="5">
                  <c:v>Магистр, аға оқытушы </c:v>
                </c:pt>
                <c:pt idx="6">
                  <c:v>Магистр оқытушы </c:v>
                </c:pt>
              </c:strCache>
            </c:strRef>
          </c:cat>
          <c:val>
            <c:numRef>
              <c:f>Лист2!$B$2:$B$8</c:f>
              <c:numCache>
                <c:formatCode>General</c:formatCode>
                <c:ptCount val="7"/>
                <c:pt idx="0">
                  <c:v>2</c:v>
                </c:pt>
                <c:pt idx="1">
                  <c:v>2</c:v>
                </c:pt>
                <c:pt idx="2">
                  <c:v>3</c:v>
                </c:pt>
                <c:pt idx="3">
                  <c:v>4</c:v>
                </c:pt>
                <c:pt idx="4">
                  <c:v>5</c:v>
                </c:pt>
                <c:pt idx="5">
                  <c:v>3</c:v>
                </c:pt>
                <c:pt idx="6">
                  <c:v>6</c:v>
                </c:pt>
              </c:numCache>
            </c:numRef>
          </c:val>
        </c:ser>
        <c:dLbls>
          <c:showLegendKey val="0"/>
          <c:showVal val="0"/>
          <c:showCatName val="0"/>
          <c:showSerName val="0"/>
          <c:showPercent val="1"/>
          <c:showBubbleSize val="0"/>
          <c:showLeaderLines val="1"/>
        </c:dLbls>
        <c:firstSliceAng val="0"/>
        <c:holeSize val="50"/>
      </c:doughnutChart>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txPr>
              <a:bodyPr/>
              <a:lstStyle/>
              <a:p>
                <a:pPr>
                  <a:defRPr sz="1600"/>
                </a:pPr>
                <a:endParaRPr lang="ru-RU"/>
              </a:p>
            </c:txPr>
            <c:showLegendKey val="0"/>
            <c:showVal val="1"/>
            <c:showCatName val="0"/>
            <c:showSerName val="0"/>
            <c:showPercent val="0"/>
            <c:showBubbleSize val="0"/>
            <c:showLeaderLines val="0"/>
          </c:dLbls>
          <c:cat>
            <c:strRef>
              <c:f>Лист3!$A$1:$A$7</c:f>
              <c:strCache>
                <c:ptCount val="7"/>
                <c:pt idx="0">
                  <c:v>7М04119 – Менеджмент</c:v>
                </c:pt>
                <c:pt idx="1">
                  <c:v>7М04121 – Мемлекеттік және жергілікті басқару</c:v>
                </c:pt>
                <c:pt idx="2">
                  <c:v>6В11180– Мейрамхана ісі және қонақ үй бизнесі</c:v>
                </c:pt>
                <c:pt idx="3">
                  <c:v>8D04114– Мемлекеттік және жергілікті басқару</c:v>
                </c:pt>
                <c:pt idx="4">
                  <c:v>6В04141– Мемлекеттік және жергілікті басқару</c:v>
                </c:pt>
                <c:pt idx="5">
                  <c:v>6В04140– Менеджмент</c:v>
                </c:pt>
                <c:pt idx="6">
                  <c:v>6В11157–  Туризм</c:v>
                </c:pt>
              </c:strCache>
            </c:strRef>
          </c:cat>
          <c:val>
            <c:numRef>
              <c:f>Лист3!$B$1:$B$7</c:f>
              <c:numCache>
                <c:formatCode>General</c:formatCode>
                <c:ptCount val="7"/>
                <c:pt idx="0">
                  <c:v>1</c:v>
                </c:pt>
                <c:pt idx="1">
                  <c:v>3</c:v>
                </c:pt>
                <c:pt idx="2">
                  <c:v>4</c:v>
                </c:pt>
                <c:pt idx="3">
                  <c:v>13</c:v>
                </c:pt>
                <c:pt idx="4">
                  <c:v>70</c:v>
                </c:pt>
                <c:pt idx="5">
                  <c:v>85</c:v>
                </c:pt>
                <c:pt idx="6">
                  <c:v>86</c:v>
                </c:pt>
              </c:numCache>
            </c:numRef>
          </c:val>
        </c:ser>
        <c:dLbls>
          <c:showLegendKey val="0"/>
          <c:showVal val="0"/>
          <c:showCatName val="0"/>
          <c:showSerName val="0"/>
          <c:showPercent val="0"/>
          <c:showBubbleSize val="0"/>
        </c:dLbls>
        <c:gapWidth val="150"/>
        <c:shape val="box"/>
        <c:axId val="41617280"/>
        <c:axId val="41618816"/>
        <c:axId val="0"/>
      </c:bar3DChart>
      <c:catAx>
        <c:axId val="41617280"/>
        <c:scaling>
          <c:orientation val="minMax"/>
        </c:scaling>
        <c:delete val="0"/>
        <c:axPos val="b"/>
        <c:majorTickMark val="out"/>
        <c:minorTickMark val="none"/>
        <c:tickLblPos val="nextTo"/>
        <c:crossAx val="41618816"/>
        <c:crosses val="autoZero"/>
        <c:auto val="1"/>
        <c:lblAlgn val="ctr"/>
        <c:lblOffset val="100"/>
        <c:noMultiLvlLbl val="0"/>
      </c:catAx>
      <c:valAx>
        <c:axId val="41618816"/>
        <c:scaling>
          <c:orientation val="minMax"/>
        </c:scaling>
        <c:delete val="0"/>
        <c:axPos val="l"/>
        <c:majorGridlines/>
        <c:numFmt formatCode="General" sourceLinked="1"/>
        <c:majorTickMark val="out"/>
        <c:minorTickMark val="none"/>
        <c:tickLblPos val="nextTo"/>
        <c:crossAx val="41617280"/>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3/4/2024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3/4/2024</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44624"/>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510538" y="187959"/>
            <a:ext cx="7428926"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b="1" spc="-26" dirty="0">
                <a:solidFill>
                  <a:srgbClr val="31859C"/>
                </a:solidFill>
                <a:latin typeface="DQNCKC+Times New Roman Bold"/>
                <a:cs typeface="DQNCKC+Times New Roman Bold"/>
              </a:rPr>
              <a:t>Қожа</a:t>
            </a:r>
            <a:r>
              <a:rPr sz="1800" b="1" spc="42" dirty="0">
                <a:solidFill>
                  <a:srgbClr val="31859C"/>
                </a:solidFill>
                <a:latin typeface="DQNCKC+Times New Roman Bold"/>
                <a:cs typeface="DQNCKC+Times New Roman Bold"/>
              </a:rPr>
              <a:t> </a:t>
            </a:r>
            <a:r>
              <a:rPr sz="1800" b="1" dirty="0">
                <a:solidFill>
                  <a:srgbClr val="31859C"/>
                </a:solidFill>
                <a:latin typeface="DQNCKC+Times New Roman Bold"/>
                <a:cs typeface="DQNCKC+Times New Roman Bold"/>
              </a:rPr>
              <a:t>Ахмет</a:t>
            </a:r>
            <a:r>
              <a:rPr sz="1800" b="1" spc="-22" dirty="0">
                <a:solidFill>
                  <a:srgbClr val="31859C"/>
                </a:solidFill>
                <a:latin typeface="DQNCKC+Times New Roman Bold"/>
                <a:cs typeface="DQNCKC+Times New Roman Bold"/>
              </a:rPr>
              <a:t> </a:t>
            </a:r>
            <a:r>
              <a:rPr sz="1800" b="1" spc="-17" dirty="0">
                <a:solidFill>
                  <a:srgbClr val="31859C"/>
                </a:solidFill>
                <a:latin typeface="DQNCKC+Times New Roman Bold"/>
                <a:cs typeface="DQNCKC+Times New Roman Bold"/>
              </a:rPr>
              <a:t>Ясауи</a:t>
            </a:r>
            <a:r>
              <a:rPr sz="1800" b="1" spc="56" dirty="0">
                <a:solidFill>
                  <a:srgbClr val="31859C"/>
                </a:solidFill>
                <a:latin typeface="DQNCKC+Times New Roman Bold"/>
                <a:cs typeface="DQNCKC+Times New Roman Bold"/>
              </a:rPr>
              <a:t> </a:t>
            </a:r>
            <a:r>
              <a:rPr sz="1800" b="1" spc="-16" dirty="0">
                <a:solidFill>
                  <a:srgbClr val="31859C"/>
                </a:solidFill>
                <a:latin typeface="DQNCKC+Times New Roman Bold"/>
                <a:cs typeface="DQNCKC+Times New Roman Bold"/>
              </a:rPr>
              <a:t>атындағы</a:t>
            </a:r>
            <a:r>
              <a:rPr sz="1800" b="1" spc="54" dirty="0">
                <a:solidFill>
                  <a:srgbClr val="31859C"/>
                </a:solidFill>
                <a:latin typeface="DQNCKC+Times New Roman Bold"/>
                <a:cs typeface="DQNCKC+Times New Roman Bold"/>
              </a:rPr>
              <a:t> </a:t>
            </a:r>
            <a:r>
              <a:rPr sz="1800" b="1" dirty="0">
                <a:solidFill>
                  <a:srgbClr val="31859C"/>
                </a:solidFill>
                <a:latin typeface="DQNCKC+Times New Roman Bold"/>
                <a:cs typeface="DQNCKC+Times New Roman Bold"/>
              </a:rPr>
              <a:t>Халықаралық</a:t>
            </a:r>
            <a:r>
              <a:rPr sz="1800" b="1" spc="102" dirty="0">
                <a:solidFill>
                  <a:srgbClr val="31859C"/>
                </a:solidFill>
                <a:latin typeface="DQNCKC+Times New Roman Bold"/>
                <a:cs typeface="DQNCKC+Times New Roman Bold"/>
              </a:rPr>
              <a:t> </a:t>
            </a:r>
            <a:r>
              <a:rPr sz="1800" b="1" dirty="0">
                <a:solidFill>
                  <a:srgbClr val="31859C"/>
                </a:solidFill>
                <a:latin typeface="DQNCKC+Times New Roman Bold"/>
                <a:cs typeface="DQNCKC+Times New Roman Bold"/>
              </a:rPr>
              <a:t>қазақ</a:t>
            </a:r>
            <a:r>
              <a:rPr sz="1800" b="1" dirty="0">
                <a:solidFill>
                  <a:srgbClr val="31859C"/>
                </a:solidFill>
                <a:latin typeface="IMMHOD+Times New Roman Bold"/>
                <a:cs typeface="IMMHOD+Times New Roman Bold"/>
              </a:rPr>
              <a:t>-</a:t>
            </a:r>
            <a:r>
              <a:rPr sz="1800" b="1" dirty="0">
                <a:solidFill>
                  <a:srgbClr val="31859C"/>
                </a:solidFill>
                <a:latin typeface="DQNCKC+Times New Roman Bold"/>
                <a:cs typeface="DQNCKC+Times New Roman Bold"/>
              </a:rPr>
              <a:t>түрік</a:t>
            </a:r>
            <a:r>
              <a:rPr sz="1800" b="1" spc="82" dirty="0">
                <a:solidFill>
                  <a:srgbClr val="31859C"/>
                </a:solidFill>
                <a:latin typeface="DQNCKC+Times New Roman Bold"/>
                <a:cs typeface="DQNCKC+Times New Roman Bold"/>
              </a:rPr>
              <a:t> </a:t>
            </a:r>
            <a:r>
              <a:rPr sz="1800" b="1" dirty="0">
                <a:solidFill>
                  <a:srgbClr val="31859C"/>
                </a:solidFill>
                <a:latin typeface="DQNCKC+Times New Roman Bold"/>
                <a:cs typeface="DQNCKC+Times New Roman Bold"/>
              </a:rPr>
              <a:t>университеті</a:t>
            </a:r>
          </a:p>
        </p:txBody>
      </p:sp>
      <p:sp>
        <p:nvSpPr>
          <p:cNvPr id="4" name="object 4"/>
          <p:cNvSpPr txBox="1"/>
          <p:nvPr/>
        </p:nvSpPr>
        <p:spPr>
          <a:xfrm>
            <a:off x="2898013" y="540257"/>
            <a:ext cx="4745266" cy="565642"/>
          </a:xfrm>
          <a:prstGeom prst="rect">
            <a:avLst/>
          </a:prstGeom>
        </p:spPr>
        <p:txBody>
          <a:bodyPr vert="horz" wrap="square" lIns="0" tIns="0" rIns="0" bIns="0" rtlCol="0">
            <a:spAutoFit/>
          </a:bodyPr>
          <a:lstStyle/>
          <a:p>
            <a:pPr marL="0" marR="0">
              <a:lnSpc>
                <a:spcPts val="1993"/>
              </a:lnSpc>
              <a:spcBef>
                <a:spcPts val="0"/>
              </a:spcBef>
              <a:spcAft>
                <a:spcPts val="0"/>
              </a:spcAft>
            </a:pPr>
            <a:r>
              <a:rPr sz="1800" b="1" spc="-14" dirty="0">
                <a:solidFill>
                  <a:srgbClr val="31859C"/>
                </a:solidFill>
                <a:latin typeface="DQNCKC+Times New Roman Bold"/>
                <a:cs typeface="DQNCKC+Times New Roman Bold"/>
              </a:rPr>
              <a:t>Экономика,</a:t>
            </a:r>
            <a:r>
              <a:rPr sz="1800" b="1" spc="46" dirty="0">
                <a:solidFill>
                  <a:srgbClr val="31859C"/>
                </a:solidFill>
                <a:latin typeface="DQNCKC+Times New Roman Bold"/>
                <a:cs typeface="DQNCKC+Times New Roman Bold"/>
              </a:rPr>
              <a:t> </a:t>
            </a:r>
            <a:r>
              <a:rPr sz="1800" b="1" spc="-11" dirty="0">
                <a:solidFill>
                  <a:srgbClr val="31859C"/>
                </a:solidFill>
                <a:latin typeface="DQNCKC+Times New Roman Bold"/>
                <a:cs typeface="DQNCKC+Times New Roman Bold"/>
              </a:rPr>
              <a:t>басқару</a:t>
            </a:r>
            <a:r>
              <a:rPr sz="1800" b="1" spc="61" dirty="0">
                <a:solidFill>
                  <a:srgbClr val="31859C"/>
                </a:solidFill>
                <a:latin typeface="DQNCKC+Times New Roman Bold"/>
                <a:cs typeface="DQNCKC+Times New Roman Bold"/>
              </a:rPr>
              <a:t> </a:t>
            </a:r>
            <a:r>
              <a:rPr sz="1800" b="1" dirty="0">
                <a:solidFill>
                  <a:srgbClr val="31859C"/>
                </a:solidFill>
                <a:latin typeface="DQNCKC+Times New Roman Bold"/>
                <a:cs typeface="DQNCKC+Times New Roman Bold"/>
              </a:rPr>
              <a:t>және</a:t>
            </a:r>
            <a:r>
              <a:rPr sz="1800" b="1" spc="22" dirty="0">
                <a:solidFill>
                  <a:srgbClr val="31859C"/>
                </a:solidFill>
                <a:latin typeface="DQNCKC+Times New Roman Bold"/>
                <a:cs typeface="DQNCKC+Times New Roman Bold"/>
              </a:rPr>
              <a:t> </a:t>
            </a:r>
            <a:r>
              <a:rPr sz="1800" b="1" dirty="0">
                <a:solidFill>
                  <a:srgbClr val="31859C"/>
                </a:solidFill>
                <a:latin typeface="DQNCKC+Times New Roman Bold"/>
                <a:cs typeface="DQNCKC+Times New Roman Bold"/>
              </a:rPr>
              <a:t>құқық</a:t>
            </a:r>
            <a:r>
              <a:rPr sz="1800" b="1" spc="26" dirty="0">
                <a:solidFill>
                  <a:srgbClr val="31859C"/>
                </a:solidFill>
                <a:latin typeface="DQNCKC+Times New Roman Bold"/>
                <a:cs typeface="DQNCKC+Times New Roman Bold"/>
              </a:rPr>
              <a:t> </a:t>
            </a:r>
            <a:r>
              <a:rPr sz="1800" b="1" spc="-21" dirty="0">
                <a:solidFill>
                  <a:srgbClr val="31859C"/>
                </a:solidFill>
                <a:latin typeface="DQNCKC+Times New Roman Bold"/>
                <a:cs typeface="DQNCKC+Times New Roman Bold"/>
              </a:rPr>
              <a:t>факультеті</a:t>
            </a:r>
          </a:p>
          <a:p>
            <a:pPr marL="368808" marR="0">
              <a:lnSpc>
                <a:spcPts val="1996"/>
              </a:lnSpc>
              <a:spcBef>
                <a:spcPts val="164"/>
              </a:spcBef>
              <a:spcAft>
                <a:spcPts val="0"/>
              </a:spcAft>
            </a:pPr>
            <a:r>
              <a:rPr sz="1800" b="1" dirty="0">
                <a:solidFill>
                  <a:srgbClr val="31859C"/>
                </a:solidFill>
                <a:latin typeface="DQNCKC+Times New Roman Bold"/>
                <a:cs typeface="DQNCKC+Times New Roman Bold"/>
              </a:rPr>
              <a:t>Менеджмент</a:t>
            </a:r>
            <a:r>
              <a:rPr sz="1800" b="1" spc="13" dirty="0">
                <a:solidFill>
                  <a:srgbClr val="31859C"/>
                </a:solidFill>
                <a:latin typeface="DQNCKC+Times New Roman Bold"/>
                <a:cs typeface="DQNCKC+Times New Roman Bold"/>
              </a:rPr>
              <a:t> </a:t>
            </a:r>
            <a:r>
              <a:rPr sz="1800" b="1" dirty="0">
                <a:solidFill>
                  <a:srgbClr val="31859C"/>
                </a:solidFill>
                <a:latin typeface="DQNCKC+Times New Roman Bold"/>
                <a:cs typeface="DQNCKC+Times New Roman Bold"/>
              </a:rPr>
              <a:t>және</a:t>
            </a:r>
            <a:r>
              <a:rPr sz="1800" b="1" spc="27" dirty="0">
                <a:solidFill>
                  <a:srgbClr val="31859C"/>
                </a:solidFill>
                <a:latin typeface="DQNCKC+Times New Roman Bold"/>
                <a:cs typeface="DQNCKC+Times New Roman Bold"/>
              </a:rPr>
              <a:t> </a:t>
            </a:r>
            <a:r>
              <a:rPr sz="1800" b="1" spc="-17" dirty="0">
                <a:solidFill>
                  <a:srgbClr val="31859C"/>
                </a:solidFill>
                <a:latin typeface="DQNCKC+Times New Roman Bold"/>
                <a:cs typeface="DQNCKC+Times New Roman Bold"/>
              </a:rPr>
              <a:t>туризм</a:t>
            </a:r>
            <a:r>
              <a:rPr sz="1800" b="1" spc="42" dirty="0">
                <a:solidFill>
                  <a:srgbClr val="31859C"/>
                </a:solidFill>
                <a:latin typeface="DQNCKC+Times New Roman Bold"/>
                <a:cs typeface="DQNCKC+Times New Roman Bold"/>
              </a:rPr>
              <a:t> </a:t>
            </a:r>
            <a:r>
              <a:rPr sz="1800" b="1" spc="-13" dirty="0">
                <a:solidFill>
                  <a:srgbClr val="31859C"/>
                </a:solidFill>
                <a:latin typeface="DQNCKC+Times New Roman Bold"/>
                <a:cs typeface="DQNCKC+Times New Roman Bold"/>
              </a:rPr>
              <a:t>кафедрасы</a:t>
            </a:r>
          </a:p>
        </p:txBody>
      </p:sp>
      <p:sp>
        <p:nvSpPr>
          <p:cNvPr id="5" name="object 5"/>
          <p:cNvSpPr txBox="1"/>
          <p:nvPr/>
        </p:nvSpPr>
        <p:spPr>
          <a:xfrm>
            <a:off x="1403350" y="3175405"/>
            <a:ext cx="6500129" cy="346249"/>
          </a:xfrm>
          <a:prstGeom prst="rect">
            <a:avLst/>
          </a:prstGeom>
        </p:spPr>
        <p:txBody>
          <a:bodyPr vert="horz" wrap="square" lIns="0" tIns="0" rIns="0" bIns="0" rtlCol="0">
            <a:spAutoFit/>
          </a:bodyPr>
          <a:lstStyle/>
          <a:p>
            <a:pPr marL="249935" marR="0" algn="ctr">
              <a:lnSpc>
                <a:spcPts val="2660"/>
              </a:lnSpc>
              <a:spcBef>
                <a:spcPts val="0"/>
              </a:spcBef>
              <a:spcAft>
                <a:spcPts val="0"/>
              </a:spcAft>
            </a:pPr>
            <a:r>
              <a:rPr sz="2400" b="1" dirty="0" smtClean="0">
                <a:solidFill>
                  <a:srgbClr val="FFFFFF"/>
                </a:solidFill>
                <a:latin typeface="DQNCKC+Times New Roman Bold"/>
                <a:cs typeface="DQNCKC+Times New Roman Bold"/>
              </a:rPr>
              <a:t>МЕНЕДЖМЕНТ</a:t>
            </a:r>
            <a:r>
              <a:rPr lang="ru-RU" sz="2400" b="1" dirty="0" smtClean="0">
                <a:solidFill>
                  <a:srgbClr val="FFFFFF"/>
                </a:solidFill>
                <a:latin typeface="DQNCKC+Times New Roman Bold"/>
                <a:cs typeface="DQNCKC+Times New Roman Bold"/>
              </a:rPr>
              <a:t> ж</a:t>
            </a:r>
            <a:r>
              <a:rPr lang="kk-KZ" sz="2400" b="1" dirty="0" smtClean="0">
                <a:solidFill>
                  <a:srgbClr val="FFFFFF"/>
                </a:solidFill>
                <a:latin typeface="DQNCKC+Times New Roman Bold"/>
                <a:cs typeface="DQNCKC+Times New Roman Bold"/>
              </a:rPr>
              <a:t>әне ТУРИЗМ</a:t>
            </a:r>
            <a:r>
              <a:rPr lang="ru-RU" sz="2400" b="1" dirty="0" smtClean="0">
                <a:solidFill>
                  <a:srgbClr val="FFFFFF"/>
                </a:solidFill>
                <a:latin typeface="DQNCKC+Times New Roman Bold"/>
                <a:cs typeface="DQNCKC+Times New Roman Bold"/>
              </a:rPr>
              <a:t> </a:t>
            </a:r>
            <a:endParaRPr sz="2400" b="1" spc="-24" dirty="0">
              <a:solidFill>
                <a:srgbClr val="FFFFFF"/>
              </a:solidFill>
              <a:latin typeface="DQNCKC+Times New Roman Bold"/>
              <a:cs typeface="DQNCKC+Times New Roman Bold"/>
            </a:endParaRPr>
          </a:p>
        </p:txBody>
      </p:sp>
      <p:sp>
        <p:nvSpPr>
          <p:cNvPr id="6" name="object 6"/>
          <p:cNvSpPr txBox="1"/>
          <p:nvPr/>
        </p:nvSpPr>
        <p:spPr>
          <a:xfrm>
            <a:off x="4101719" y="3907179"/>
            <a:ext cx="1102850" cy="375979"/>
          </a:xfrm>
          <a:prstGeom prst="rect">
            <a:avLst/>
          </a:prstGeom>
        </p:spPr>
        <p:txBody>
          <a:bodyPr vert="horz" wrap="square" lIns="0" tIns="0" rIns="0" bIns="0" rtlCol="0">
            <a:spAutoFit/>
          </a:bodyPr>
          <a:lstStyle/>
          <a:p>
            <a:pPr marL="0" marR="0">
              <a:lnSpc>
                <a:spcPts val="2660"/>
              </a:lnSpc>
              <a:spcBef>
                <a:spcPts val="0"/>
              </a:spcBef>
              <a:spcAft>
                <a:spcPts val="0"/>
              </a:spcAft>
            </a:pPr>
            <a:r>
              <a:rPr sz="2400" b="1" dirty="0">
                <a:solidFill>
                  <a:srgbClr val="FFFFFF"/>
                </a:solidFill>
                <a:latin typeface="DQNCKC+Times New Roman Bold"/>
                <a:cs typeface="DQNCKC+Times New Roman Bold"/>
              </a:rPr>
              <a:t>ЕСЕБІ</a:t>
            </a:r>
          </a:p>
        </p:txBody>
      </p:sp>
      <p:sp>
        <p:nvSpPr>
          <p:cNvPr id="7" name="object 7"/>
          <p:cNvSpPr txBox="1"/>
          <p:nvPr/>
        </p:nvSpPr>
        <p:spPr>
          <a:xfrm>
            <a:off x="3975227" y="6445536"/>
            <a:ext cx="1722915" cy="256480"/>
          </a:xfrm>
          <a:prstGeom prst="rect">
            <a:avLst/>
          </a:prstGeom>
        </p:spPr>
        <p:txBody>
          <a:bodyPr vert="horz" wrap="square" lIns="0" tIns="0" rIns="0" bIns="0" rtlCol="0">
            <a:spAutoFit/>
          </a:bodyPr>
          <a:lstStyle/>
          <a:p>
            <a:pPr marL="0" marR="0">
              <a:lnSpc>
                <a:spcPts val="1996"/>
              </a:lnSpc>
              <a:spcBef>
                <a:spcPts val="0"/>
              </a:spcBef>
              <a:spcAft>
                <a:spcPts val="0"/>
              </a:spcAft>
            </a:pPr>
            <a:r>
              <a:rPr sz="1800" b="1" dirty="0" err="1">
                <a:solidFill>
                  <a:srgbClr val="31859C"/>
                </a:solidFill>
                <a:latin typeface="DQNCKC+Times New Roman Bold"/>
                <a:cs typeface="DQNCKC+Times New Roman Bold"/>
              </a:rPr>
              <a:t>Түркістан</a:t>
            </a:r>
            <a:r>
              <a:rPr sz="1800" b="1" spc="51" dirty="0">
                <a:solidFill>
                  <a:srgbClr val="31859C"/>
                </a:solidFill>
                <a:latin typeface="DQNCKC+Times New Roman Bold"/>
                <a:cs typeface="DQNCKC+Times New Roman Bold"/>
              </a:rPr>
              <a:t> </a:t>
            </a:r>
            <a:r>
              <a:rPr sz="1800" b="1" spc="10" dirty="0" smtClean="0">
                <a:solidFill>
                  <a:srgbClr val="31859C"/>
                </a:solidFill>
                <a:latin typeface="DQNCKC+Times New Roman Bold"/>
                <a:cs typeface="DQNCKC+Times New Roman Bold"/>
              </a:rPr>
              <a:t>202</a:t>
            </a:r>
            <a:r>
              <a:rPr lang="en-US" sz="1800" b="1" spc="10" dirty="0" smtClean="0">
                <a:solidFill>
                  <a:srgbClr val="31859C"/>
                </a:solidFill>
                <a:latin typeface="DQNCKC+Times New Roman Bold"/>
                <a:cs typeface="DQNCKC+Times New Roman Bold"/>
              </a:rPr>
              <a:t>4</a:t>
            </a:r>
            <a:endParaRPr sz="1800" b="1" spc="10" dirty="0">
              <a:solidFill>
                <a:srgbClr val="31859C"/>
              </a:solidFill>
              <a:latin typeface="DQNCKC+Times New Roman Bold"/>
              <a:cs typeface="DQNCKC+Times New Roman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389"/>
            <a:ext cx="9144000" cy="7963719"/>
          </a:xfrm>
        </p:spPr>
        <p:txBody>
          <a:bodyPr/>
          <a:lstStyle/>
          <a:p>
            <a:pPr algn="just">
              <a:lnSpc>
                <a:spcPct val="115000"/>
              </a:lnSpc>
              <a:spcAft>
                <a:spcPts val="0"/>
              </a:spcAft>
            </a:pPr>
            <a:r>
              <a:rPr lang="kk-KZ" b="1" dirty="0">
                <a:latin typeface="Times New Roman"/>
                <a:ea typeface="Calibri"/>
                <a:cs typeface="Times New Roman"/>
              </a:rPr>
              <a:t>Сапа менеджменті</a:t>
            </a:r>
            <a:r>
              <a:rPr lang="kk-KZ" dirty="0">
                <a:latin typeface="Times New Roman"/>
                <a:ea typeface="Calibri"/>
                <a:cs typeface="Times New Roman"/>
              </a:rPr>
              <a:t> силлабуста тақырыптың мақсаты мен міндеттері дұрыс сипатталмаған, оны түзету қажет. Әдебиеттер тізімі дұрыс жасалмаған, оқулықтардың шығарылған күні көрсетілмеген, түзету және толықтыру қажет. </a:t>
            </a:r>
            <a:r>
              <a:rPr lang="kk-KZ" dirty="0" smtClean="0">
                <a:latin typeface="Times New Roman"/>
                <a:ea typeface="Calibri"/>
                <a:cs typeface="Times New Roman"/>
              </a:rPr>
              <a:t/>
            </a:r>
            <a:br>
              <a:rPr lang="kk-KZ" dirty="0" smtClean="0">
                <a:latin typeface="Times New Roman"/>
                <a:ea typeface="Calibri"/>
                <a:cs typeface="Times New Roman"/>
              </a:rPr>
            </a:br>
            <a:r>
              <a:rPr lang="kk-KZ" b="1" i="1" dirty="0" smtClean="0">
                <a:solidFill>
                  <a:srgbClr val="0070C0"/>
                </a:solidFill>
                <a:latin typeface="Times New Roman"/>
                <a:ea typeface="Calibri"/>
                <a:cs typeface="Times New Roman"/>
              </a:rPr>
              <a:t>Талдау нәтижесі:</a:t>
            </a:r>
            <a:r>
              <a:rPr lang="ru-RU" sz="1600" dirty="0" smtClean="0">
                <a:ea typeface="Calibri"/>
                <a:cs typeface="Times New Roman"/>
              </a:rPr>
              <a:t> </a:t>
            </a:r>
            <a:r>
              <a:rPr lang="kk-KZ" dirty="0" smtClean="0">
                <a:latin typeface="Times New Roman"/>
                <a:ea typeface="Calibri"/>
                <a:cs typeface="Times New Roman"/>
              </a:rPr>
              <a:t>Биылғы  </a:t>
            </a:r>
            <a:r>
              <a:rPr lang="kk-KZ" dirty="0">
                <a:latin typeface="Times New Roman"/>
                <a:ea typeface="Calibri"/>
                <a:cs typeface="Times New Roman"/>
              </a:rPr>
              <a:t>2023-2024 оқу жылында «Сапа менеджменті» ЖК компанентіне кіреді. Пәннің мақсаты мен міндеті қайта қаралып, сипаттамалары дұрысталды. Менеджмент білім беру бағдарламасынның білімгерлеріне қажет пән болып табылады. Әдебиеттер тізімі қайта қаралып жаңа мәліметтермен </a:t>
            </a:r>
            <a:r>
              <a:rPr lang="kk-KZ" dirty="0" smtClean="0">
                <a:latin typeface="Times New Roman"/>
                <a:ea typeface="Calibri"/>
                <a:cs typeface="Times New Roman"/>
              </a:rPr>
              <a:t>ұсынылды.</a:t>
            </a:r>
            <a:br>
              <a:rPr lang="kk-KZ" dirty="0" smtClean="0">
                <a:latin typeface="Times New Roman"/>
                <a:ea typeface="Calibri"/>
                <a:cs typeface="Times New Roman"/>
              </a:rPr>
            </a:br>
            <a:r>
              <a:rPr lang="kk-KZ" dirty="0" smtClean="0">
                <a:latin typeface="Times New Roman"/>
                <a:ea typeface="Calibri"/>
                <a:cs typeface="Times New Roman"/>
              </a:rPr>
              <a:t/>
            </a:r>
            <a:br>
              <a:rPr lang="kk-KZ" dirty="0" smtClean="0">
                <a:latin typeface="Times New Roman"/>
                <a:ea typeface="Calibri"/>
                <a:cs typeface="Times New Roman"/>
              </a:rPr>
            </a:br>
            <a:r>
              <a:rPr lang="kk-KZ" b="1" dirty="0" smtClean="0">
                <a:latin typeface="Times New Roman"/>
                <a:ea typeface="Calibri"/>
                <a:cs typeface="Times New Roman"/>
              </a:rPr>
              <a:t>Процестерді </a:t>
            </a:r>
            <a:r>
              <a:rPr lang="kk-KZ" b="1" dirty="0">
                <a:latin typeface="Times New Roman"/>
                <a:ea typeface="Calibri"/>
                <a:cs typeface="Times New Roman"/>
              </a:rPr>
              <a:t>бағалау және өлшеу</a:t>
            </a:r>
            <a:r>
              <a:rPr lang="kk-KZ" dirty="0">
                <a:latin typeface="Times New Roman"/>
                <a:ea typeface="Calibri"/>
                <a:cs typeface="Times New Roman"/>
              </a:rPr>
              <a:t> Пәннің сипаттамасы мен мазмұнында "Сапа менеджменті"пәнімен қайталану байқалды. Осы пәндерді біріктіру немесе оқу мазмұнын түзету ұсынылады. Бизнес-процестерді оңтайландыру, жақсарту және автоматтандыру (бизнес-процестерді басқару) тақырыптарын зерттеу өзекті болар еді</a:t>
            </a:r>
            <a:r>
              <a:rPr lang="kk-KZ" dirty="0" smtClean="0">
                <a:latin typeface="Times New Roman"/>
                <a:ea typeface="Calibri"/>
                <a:cs typeface="Times New Roman"/>
              </a:rPr>
              <a:t>.</a:t>
            </a:r>
            <a:r>
              <a:rPr lang="kk-KZ" dirty="0">
                <a:latin typeface="Times New Roman"/>
                <a:ea typeface="Calibri"/>
                <a:cs typeface="Times New Roman"/>
              </a:rPr>
              <a:t> </a:t>
            </a:r>
            <a:r>
              <a:rPr lang="ru-RU" dirty="0">
                <a:ea typeface="Calibri"/>
                <a:cs typeface="Times New Roman"/>
              </a:rPr>
              <a:t/>
            </a:r>
            <a:br>
              <a:rPr lang="ru-RU" dirty="0">
                <a:ea typeface="Calibri"/>
                <a:cs typeface="Times New Roman"/>
              </a:rPr>
            </a:br>
            <a:r>
              <a:rPr lang="kk-KZ" b="1" i="1" dirty="0">
                <a:solidFill>
                  <a:srgbClr val="0070C0"/>
                </a:solidFill>
                <a:latin typeface="Times New Roman"/>
                <a:ea typeface="Calibri"/>
                <a:cs typeface="Times New Roman"/>
              </a:rPr>
              <a:t>Талдау нәтижесі:</a:t>
            </a:r>
            <a:r>
              <a:rPr lang="kk-KZ" b="1" dirty="0">
                <a:solidFill>
                  <a:srgbClr val="0070C0"/>
                </a:solidFill>
                <a:latin typeface="Times New Roman"/>
                <a:ea typeface="Calibri"/>
                <a:cs typeface="Times New Roman"/>
              </a:rPr>
              <a:t> «</a:t>
            </a:r>
            <a:r>
              <a:rPr lang="kk-KZ" dirty="0">
                <a:solidFill>
                  <a:srgbClr val="000000"/>
                </a:solidFill>
                <a:latin typeface="Times New Roman"/>
                <a:ea typeface="Calibri"/>
                <a:cs typeface="Times New Roman"/>
              </a:rPr>
              <a:t>Процестерді бағалау және өлшеу пәні» «сапа менеджменті» пәніне жақын келетіндіктен оларды біріктіріп  білім беру бағдарламасынан алып тасталынды</a:t>
            </a:r>
            <a:r>
              <a:rPr lang="kk-KZ" dirty="0" smtClean="0">
                <a:solidFill>
                  <a:srgbClr val="000000"/>
                </a:solidFill>
                <a:latin typeface="Times New Roman"/>
                <a:ea typeface="Calibri"/>
                <a:cs typeface="Times New Roman"/>
              </a:rPr>
              <a:t>.</a:t>
            </a:r>
            <a:br>
              <a:rPr lang="kk-KZ" dirty="0" smtClean="0">
                <a:solidFill>
                  <a:srgbClr val="000000"/>
                </a:solidFill>
                <a:latin typeface="Times New Roman"/>
                <a:ea typeface="Calibri"/>
                <a:cs typeface="Times New Roman"/>
              </a:rPr>
            </a:br>
            <a:r>
              <a:rPr lang="ru-RU" dirty="0">
                <a:ea typeface="Calibri"/>
                <a:cs typeface="Times New Roman"/>
              </a:rPr>
              <a:t/>
            </a:r>
            <a:br>
              <a:rPr lang="ru-RU" dirty="0">
                <a:ea typeface="Calibri"/>
                <a:cs typeface="Times New Roman"/>
              </a:rPr>
            </a:br>
            <a:r>
              <a:rPr lang="kk-KZ" b="1" dirty="0">
                <a:latin typeface="Times New Roman"/>
                <a:ea typeface="Calibri"/>
                <a:cs typeface="Times New Roman"/>
              </a:rPr>
              <a:t>Сапаны жүйелі басқару принциптері</a:t>
            </a:r>
            <a:r>
              <a:rPr lang="kk-KZ" dirty="0">
                <a:latin typeface="Times New Roman"/>
                <a:ea typeface="Calibri"/>
                <a:cs typeface="Times New Roman"/>
              </a:rPr>
              <a:t> пәннің мазмұны қазіргі еңбек нарығының күтулері мен талаптарына аз дәрежеде сәйкес келеді. Оқыту бағдарламасы сол білім беру бағдарламасының сапа менеджменті пәндерін қайталайды. Пән жоғары мамандандырылған сипатқа ие және іс жүзінде қолданылатын құзыреттерді </a:t>
            </a:r>
            <a:r>
              <a:rPr lang="kk-KZ" dirty="0" smtClean="0">
                <a:latin typeface="Times New Roman"/>
                <a:ea typeface="Calibri"/>
                <a:cs typeface="Times New Roman"/>
              </a:rPr>
              <a:t>қалыптастырмайды.</a:t>
            </a:r>
            <a:r>
              <a:rPr lang="ru-RU" sz="1600" dirty="0" smtClean="0">
                <a:ea typeface="Calibri"/>
                <a:cs typeface="Times New Roman"/>
              </a:rPr>
              <a:t> </a:t>
            </a:r>
            <a:r>
              <a:rPr lang="kk-KZ" b="1" i="1" dirty="0" smtClean="0">
                <a:solidFill>
                  <a:srgbClr val="0070C0"/>
                </a:solidFill>
                <a:latin typeface="Times New Roman"/>
                <a:ea typeface="Calibri"/>
                <a:cs typeface="Times New Roman"/>
              </a:rPr>
              <a:t>Талдау </a:t>
            </a:r>
            <a:r>
              <a:rPr lang="kk-KZ" b="1" i="1" dirty="0">
                <a:solidFill>
                  <a:srgbClr val="0070C0"/>
                </a:solidFill>
                <a:latin typeface="Times New Roman"/>
                <a:ea typeface="Calibri"/>
                <a:cs typeface="Times New Roman"/>
              </a:rPr>
              <a:t>нәтижесі:</a:t>
            </a:r>
            <a:r>
              <a:rPr lang="kk-KZ" b="1" dirty="0">
                <a:solidFill>
                  <a:srgbClr val="0070C0"/>
                </a:solidFill>
                <a:latin typeface="Times New Roman"/>
                <a:ea typeface="Calibri"/>
                <a:cs typeface="Times New Roman"/>
              </a:rPr>
              <a:t> «</a:t>
            </a:r>
            <a:r>
              <a:rPr lang="kk-KZ" dirty="0">
                <a:solidFill>
                  <a:srgbClr val="000000"/>
                </a:solidFill>
                <a:latin typeface="Times New Roman"/>
                <a:ea typeface="Calibri"/>
                <a:cs typeface="Times New Roman"/>
              </a:rPr>
              <a:t>Сапаны жүйелі басқару принциптері» пәні «Сапа менеджменті» пәнін қайталайтындықтан бұл пәнді маңызды емес деп алып тасталынды.</a:t>
            </a:r>
            <a:r>
              <a:rPr lang="kk-KZ" b="1" dirty="0">
                <a:solidFill>
                  <a:srgbClr val="000000"/>
                </a:solidFill>
                <a:latin typeface="Times New Roman"/>
                <a:ea typeface="Calibri"/>
                <a:cs typeface="Times New Roman"/>
              </a:rPr>
              <a:t> </a:t>
            </a:r>
            <a:r>
              <a:rPr lang="ru-RU" sz="1600" dirty="0">
                <a:ea typeface="Calibri"/>
                <a:cs typeface="Times New Roman"/>
              </a:rPr>
              <a:t/>
            </a:r>
            <a:br>
              <a:rPr lang="ru-RU" sz="1600" dirty="0">
                <a:ea typeface="Calibri"/>
                <a:cs typeface="Times New Roman"/>
              </a:rPr>
            </a:br>
            <a:r>
              <a:rPr lang="kk-KZ" dirty="0">
                <a:latin typeface="Times New Roman"/>
                <a:ea typeface="Calibri"/>
                <a:cs typeface="Times New Roman"/>
              </a:rPr>
              <a:t> </a:t>
            </a:r>
            <a:r>
              <a:rPr lang="ru-RU" sz="1600" dirty="0">
                <a:ea typeface="Calibri"/>
                <a:cs typeface="Times New Roman"/>
              </a:rPr>
              <a:t/>
            </a:r>
            <a:br>
              <a:rPr lang="ru-RU" sz="1600" dirty="0">
                <a:ea typeface="Calibri"/>
                <a:cs typeface="Times New Roman"/>
              </a:rPr>
            </a:br>
            <a:r>
              <a:rPr lang="ru-RU" dirty="0">
                <a:ea typeface="Calibri"/>
                <a:cs typeface="Times New Roman"/>
              </a:rPr>
              <a:t/>
            </a:r>
            <a:br>
              <a:rPr lang="ru-RU" dirty="0">
                <a:ea typeface="Calibri"/>
                <a:cs typeface="Times New Roman"/>
              </a:rPr>
            </a:br>
            <a:r>
              <a:rPr lang="kk-KZ" dirty="0">
                <a:latin typeface="Times New Roman"/>
                <a:ea typeface="Calibri"/>
                <a:cs typeface="Times New Roman"/>
              </a:rPr>
              <a:t> </a:t>
            </a:r>
            <a:r>
              <a:rPr lang="ru-RU" dirty="0">
                <a:ea typeface="Calibri"/>
                <a:cs typeface="Times New Roman"/>
              </a:rPr>
              <a:t/>
            </a:r>
            <a:br>
              <a:rPr lang="ru-RU" dirty="0">
                <a:ea typeface="Calibri"/>
                <a:cs typeface="Times New Roman"/>
              </a:rPr>
            </a:br>
            <a:endParaRPr lang="ru-RU" dirty="0"/>
          </a:p>
        </p:txBody>
      </p:sp>
    </p:spTree>
    <p:extLst>
      <p:ext uri="{BB962C8B-B14F-4D97-AF65-F5344CB8AC3E}">
        <p14:creationId xmlns:p14="http://schemas.microsoft.com/office/powerpoint/2010/main" val="127470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712968" cy="6052426"/>
          </a:xfrm>
        </p:spPr>
        <p:txBody>
          <a:bodyPr/>
          <a:lstStyle/>
          <a:p>
            <a:pPr algn="just">
              <a:lnSpc>
                <a:spcPct val="115000"/>
              </a:lnSpc>
              <a:spcAft>
                <a:spcPts val="0"/>
              </a:spcAft>
            </a:pPr>
            <a:r>
              <a:rPr lang="kk-KZ" b="1" dirty="0">
                <a:latin typeface="Times New Roman"/>
                <a:ea typeface="Calibri"/>
                <a:cs typeface="Times New Roman"/>
              </a:rPr>
              <a:t>Үлкен деректер мен блокчейн</a:t>
            </a:r>
            <a:r>
              <a:rPr lang="kk-KZ" dirty="0">
                <a:latin typeface="Times New Roman"/>
                <a:ea typeface="Calibri"/>
                <a:cs typeface="Times New Roman"/>
              </a:rPr>
              <a:t> бір жағынан, пәннің мазмұны өте өзекті және жұмыс берушілердің заманауи қажеттіліктерін көрсетеді. Екінші жағынан, деректерді басқару туралы жеткілікті үстірт түсінік қалыптасады, оқытудың практикалық компонентін күшейту және нақты құзыреттерді қалыптастыру қажет. Дұрыс құрастырылмаған әдебиеттер тізімі түзетіліп, кеңейтілуі керек.</a:t>
            </a:r>
            <a:r>
              <a:rPr lang="ru-RU" sz="1600" dirty="0">
                <a:ea typeface="Calibri"/>
                <a:cs typeface="Times New Roman"/>
              </a:rPr>
              <a:t/>
            </a:r>
            <a:br>
              <a:rPr lang="ru-RU" sz="1600" dirty="0">
                <a:ea typeface="Calibri"/>
                <a:cs typeface="Times New Roman"/>
              </a:rPr>
            </a:br>
            <a:r>
              <a:rPr lang="kk-KZ" b="1" i="1" dirty="0">
                <a:solidFill>
                  <a:srgbClr val="0070C0"/>
                </a:solidFill>
                <a:latin typeface="Times New Roman"/>
                <a:ea typeface="Calibri"/>
                <a:cs typeface="Times New Roman"/>
              </a:rPr>
              <a:t> </a:t>
            </a:r>
            <a:r>
              <a:rPr lang="ru-RU" sz="1600" dirty="0">
                <a:ea typeface="Calibri"/>
                <a:cs typeface="Times New Roman"/>
              </a:rPr>
              <a:t/>
            </a:r>
            <a:br>
              <a:rPr lang="ru-RU" sz="1600" dirty="0">
                <a:ea typeface="Calibri"/>
                <a:cs typeface="Times New Roman"/>
              </a:rPr>
            </a:br>
            <a:r>
              <a:rPr lang="kk-KZ" b="1" i="1" dirty="0">
                <a:solidFill>
                  <a:srgbClr val="0070C0"/>
                </a:solidFill>
                <a:latin typeface="Times New Roman"/>
                <a:ea typeface="Calibri"/>
                <a:cs typeface="Times New Roman"/>
              </a:rPr>
              <a:t>Талдау нәтижесі</a:t>
            </a:r>
            <a:r>
              <a:rPr lang="kk-KZ" b="1" i="1" dirty="0" smtClean="0">
                <a:solidFill>
                  <a:srgbClr val="0070C0"/>
                </a:solidFill>
                <a:latin typeface="Times New Roman"/>
                <a:ea typeface="Calibri"/>
                <a:cs typeface="Times New Roman"/>
              </a:rPr>
              <a:t>:</a:t>
            </a:r>
            <a:r>
              <a:rPr lang="kk-KZ" b="1" dirty="0" smtClean="0">
                <a:solidFill>
                  <a:srgbClr val="0070C0"/>
                </a:solidFill>
                <a:latin typeface="Times New Roman"/>
                <a:ea typeface="Calibri"/>
                <a:cs typeface="Times New Roman"/>
              </a:rPr>
              <a:t> </a:t>
            </a:r>
            <a:r>
              <a:rPr lang="kk-KZ" b="1" dirty="0" smtClean="0">
                <a:latin typeface="Times New Roman"/>
                <a:ea typeface="Calibri"/>
                <a:cs typeface="Times New Roman"/>
              </a:rPr>
              <a:t>«</a:t>
            </a:r>
            <a:r>
              <a:rPr lang="kk-KZ" dirty="0">
                <a:latin typeface="Times New Roman"/>
                <a:ea typeface="Calibri"/>
                <a:cs typeface="Times New Roman"/>
              </a:rPr>
              <a:t>Үлкен деректер мен блокчейн» пәні цифрлық дағдылар, бағдарламалау тілдерін, деректерді талдау әдістері мен технологияларын білу – бұл кез-келген дайындық саласының маманы меңгеруі керек құзырет болып табылатындықтан,  бұл пәннің әдебиеттер тізімі түзетіліп, кеңейтілді.</a:t>
            </a:r>
            <a:r>
              <a:rPr lang="ru-RU" sz="1600" dirty="0">
                <a:ea typeface="Calibri"/>
                <a:cs typeface="Times New Roman"/>
              </a:rPr>
              <a:t/>
            </a:r>
            <a:br>
              <a:rPr lang="ru-RU" sz="1600" dirty="0">
                <a:ea typeface="Calibri"/>
                <a:cs typeface="Times New Roman"/>
              </a:rPr>
            </a:br>
            <a:r>
              <a:rPr lang="kk-KZ" dirty="0">
                <a:latin typeface="Times New Roman"/>
                <a:ea typeface="Calibri"/>
                <a:cs typeface="Times New Roman"/>
              </a:rPr>
              <a:t> </a:t>
            </a:r>
            <a:r>
              <a:rPr lang="ru-RU" sz="1600" dirty="0">
                <a:ea typeface="Calibri"/>
                <a:cs typeface="Times New Roman"/>
              </a:rPr>
              <a:t/>
            </a:r>
            <a:br>
              <a:rPr lang="ru-RU" sz="1600" dirty="0">
                <a:ea typeface="Calibri"/>
                <a:cs typeface="Times New Roman"/>
              </a:rPr>
            </a:br>
            <a:r>
              <a:rPr lang="kk-KZ" b="1" dirty="0">
                <a:latin typeface="Times New Roman"/>
                <a:ea typeface="Calibri"/>
                <a:cs typeface="Times New Roman"/>
              </a:rPr>
              <a:t>Уақытты басқару</a:t>
            </a:r>
            <a:r>
              <a:rPr lang="kk-KZ" dirty="0">
                <a:latin typeface="Times New Roman"/>
                <a:ea typeface="Calibri"/>
                <a:cs typeface="Times New Roman"/>
              </a:rPr>
              <a:t> пән ресурс ретінде уақытты басқару бойынша менеджмент құзыреттілігін қалыптастыру бойынша нақты бағытталған практикалық бағытқа ие. Көшбасшы жұмысының қазіргі шындығына қатысты. Әдебиеттер тізімін өзектендіру және кеңейту және практикалық компонентті күшейту қажет.</a:t>
            </a:r>
            <a:r>
              <a:rPr lang="ru-RU" sz="1600" dirty="0">
                <a:ea typeface="Calibri"/>
                <a:cs typeface="Times New Roman"/>
              </a:rPr>
              <a:t/>
            </a:r>
            <a:br>
              <a:rPr lang="ru-RU" sz="1600" dirty="0">
                <a:ea typeface="Calibri"/>
                <a:cs typeface="Times New Roman"/>
              </a:rPr>
            </a:br>
            <a:r>
              <a:rPr lang="kk-KZ" b="1" i="1" dirty="0">
                <a:solidFill>
                  <a:srgbClr val="0070C0"/>
                </a:solidFill>
                <a:latin typeface="Times New Roman"/>
                <a:ea typeface="Calibri"/>
                <a:cs typeface="Times New Roman"/>
              </a:rPr>
              <a:t> </a:t>
            </a:r>
            <a:r>
              <a:rPr lang="ru-RU" sz="1600" dirty="0">
                <a:ea typeface="Calibri"/>
                <a:cs typeface="Times New Roman"/>
              </a:rPr>
              <a:t/>
            </a:r>
            <a:br>
              <a:rPr lang="ru-RU" sz="1600" dirty="0">
                <a:ea typeface="Calibri"/>
                <a:cs typeface="Times New Roman"/>
              </a:rPr>
            </a:br>
            <a:r>
              <a:rPr lang="kk-KZ" b="1" i="1" dirty="0">
                <a:solidFill>
                  <a:srgbClr val="0070C0"/>
                </a:solidFill>
                <a:latin typeface="Times New Roman"/>
                <a:ea typeface="Calibri"/>
                <a:cs typeface="Times New Roman"/>
              </a:rPr>
              <a:t>Талдау нәтижесі:</a:t>
            </a:r>
            <a:r>
              <a:rPr lang="kk-KZ" b="1" dirty="0">
                <a:solidFill>
                  <a:srgbClr val="0070C0"/>
                </a:solidFill>
                <a:latin typeface="Times New Roman"/>
                <a:ea typeface="Calibri"/>
                <a:cs typeface="Times New Roman"/>
              </a:rPr>
              <a:t> </a:t>
            </a:r>
            <a:r>
              <a:rPr lang="kk-KZ" dirty="0" smtClean="0">
                <a:latin typeface="Times New Roman"/>
                <a:ea typeface="Calibri"/>
                <a:cs typeface="Times New Roman"/>
              </a:rPr>
              <a:t>Уақытты </a:t>
            </a:r>
            <a:r>
              <a:rPr lang="kk-KZ" dirty="0">
                <a:latin typeface="Times New Roman"/>
                <a:ea typeface="Calibri"/>
                <a:cs typeface="Times New Roman"/>
              </a:rPr>
              <a:t>басқару пәні бойынша әдебиеттер тізімі жаңартылды.</a:t>
            </a:r>
            <a:r>
              <a:rPr lang="ru-RU" sz="1600" dirty="0">
                <a:ea typeface="Calibri"/>
                <a:cs typeface="Times New Roman"/>
              </a:rPr>
              <a:t/>
            </a:r>
            <a:br>
              <a:rPr lang="ru-RU" sz="1600" dirty="0">
                <a:ea typeface="Calibri"/>
                <a:cs typeface="Times New Roman"/>
              </a:rPr>
            </a:br>
            <a:r>
              <a:rPr lang="kk-KZ" dirty="0">
                <a:latin typeface="Times New Roman"/>
                <a:ea typeface="Calibri"/>
                <a:cs typeface="Times New Roman"/>
              </a:rPr>
              <a:t> </a:t>
            </a:r>
            <a:r>
              <a:rPr lang="ru-RU" sz="1600" dirty="0">
                <a:ea typeface="Calibri"/>
                <a:cs typeface="Times New Roman"/>
              </a:rPr>
              <a:t/>
            </a:r>
            <a:br>
              <a:rPr lang="ru-RU" sz="1600" dirty="0">
                <a:ea typeface="Calibri"/>
                <a:cs typeface="Times New Roman"/>
              </a:rPr>
            </a:br>
            <a:endParaRPr lang="ru-RU" dirty="0"/>
          </a:p>
        </p:txBody>
      </p:sp>
    </p:spTree>
    <p:extLst>
      <p:ext uri="{BB962C8B-B14F-4D97-AF65-F5344CB8AC3E}">
        <p14:creationId xmlns:p14="http://schemas.microsoft.com/office/powerpoint/2010/main" val="282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666" y="427735"/>
            <a:ext cx="8586822" cy="6335581"/>
          </a:xfrm>
        </p:spPr>
        <p:txBody>
          <a:bodyPr/>
          <a:lstStyle/>
          <a:p>
            <a:pPr algn="just">
              <a:lnSpc>
                <a:spcPct val="115000"/>
              </a:lnSpc>
              <a:spcAft>
                <a:spcPts val="0"/>
              </a:spcAft>
            </a:pPr>
            <a:r>
              <a:rPr lang="kk-KZ" b="1" dirty="0">
                <a:latin typeface="Times New Roman"/>
                <a:ea typeface="Calibri"/>
                <a:cs typeface="Times New Roman"/>
              </a:rPr>
              <a:t>Басқару және ұйымдастыру</a:t>
            </a:r>
            <a:r>
              <a:rPr lang="kk-KZ" dirty="0">
                <a:latin typeface="Times New Roman"/>
                <a:ea typeface="Calibri"/>
                <a:cs typeface="Times New Roman"/>
              </a:rPr>
              <a:t> пәннің мазмұны қақтығыстарды басқару тақырыбын қоспағанда, сол білім беру бағдарламасының басқа пәндерінің мазмұнын қайталайды. Әдебиеттер тізімі оқу мазмұнына толық сәйкес келмейді. Пәнді командалық өзара әрекеттесуді басқару және ұйымдастыру, нәтиже мен тиімділікті басқару тақырыптарымен толықтыру ұсынылады, өйткені бұл тақырыптар білім беру бағдарламасының кез-келген пәнінде көрсетілмеген.</a:t>
            </a:r>
            <a:r>
              <a:rPr lang="ru-RU" sz="1600" dirty="0">
                <a:ea typeface="Calibri"/>
                <a:cs typeface="Times New Roman"/>
              </a:rPr>
              <a:t/>
            </a:r>
            <a:br>
              <a:rPr lang="ru-RU" sz="1600" dirty="0">
                <a:ea typeface="Calibri"/>
                <a:cs typeface="Times New Roman"/>
              </a:rPr>
            </a:br>
            <a:r>
              <a:rPr lang="kk-KZ" dirty="0">
                <a:latin typeface="Times New Roman"/>
                <a:ea typeface="Calibri"/>
                <a:cs typeface="Times New Roman"/>
              </a:rPr>
              <a:t> </a:t>
            </a:r>
            <a:r>
              <a:rPr lang="ru-RU" sz="1600" dirty="0">
                <a:ea typeface="Calibri"/>
                <a:cs typeface="Times New Roman"/>
              </a:rPr>
              <a:t/>
            </a:r>
            <a:br>
              <a:rPr lang="ru-RU" sz="1600" dirty="0">
                <a:ea typeface="Calibri"/>
                <a:cs typeface="Times New Roman"/>
              </a:rPr>
            </a:br>
            <a:r>
              <a:rPr lang="kk-KZ" b="1" i="1" dirty="0">
                <a:solidFill>
                  <a:srgbClr val="0070C0"/>
                </a:solidFill>
                <a:latin typeface="Times New Roman"/>
                <a:ea typeface="Calibri"/>
                <a:cs typeface="Times New Roman"/>
              </a:rPr>
              <a:t>Талдау нәтижесі:</a:t>
            </a:r>
            <a:r>
              <a:rPr lang="kk-KZ" sz="1050" dirty="0">
                <a:solidFill>
                  <a:srgbClr val="000000"/>
                </a:solidFill>
                <a:latin typeface="Times New Roman"/>
                <a:ea typeface="Calibri"/>
                <a:cs typeface="Times New Roman"/>
              </a:rPr>
              <a:t> </a:t>
            </a:r>
            <a:r>
              <a:rPr lang="kk-KZ" sz="1050" dirty="0" smtClean="0">
                <a:solidFill>
                  <a:srgbClr val="000000"/>
                </a:solidFill>
                <a:latin typeface="Times New Roman"/>
                <a:ea typeface="Calibri"/>
                <a:cs typeface="Times New Roman"/>
              </a:rPr>
              <a:t>«</a:t>
            </a:r>
            <a:r>
              <a:rPr lang="kk-KZ" dirty="0">
                <a:solidFill>
                  <a:srgbClr val="000000"/>
                </a:solidFill>
                <a:latin typeface="Times New Roman"/>
                <a:ea typeface="Calibri"/>
                <a:cs typeface="Times New Roman"/>
              </a:rPr>
              <a:t>Басқару және ұйымдастыру» пәні сол білім беру бағдарламасының басқа пәндерінің мазмұнын қайталайтындықтан  «Бизнесті жоспарлау және ұйымдастыру» пәні болып өзгертілді.</a:t>
            </a:r>
            <a:r>
              <a:rPr lang="kk-KZ" dirty="0">
                <a:latin typeface="Times New Roman"/>
                <a:ea typeface="Calibri"/>
                <a:cs typeface="Times New Roman"/>
              </a:rPr>
              <a:t> </a:t>
            </a:r>
            <a:r>
              <a:rPr lang="kk-KZ" dirty="0">
                <a:solidFill>
                  <a:srgbClr val="000000"/>
                </a:solidFill>
                <a:latin typeface="Times New Roman"/>
                <a:ea typeface="Calibri"/>
                <a:cs typeface="Times New Roman"/>
              </a:rPr>
              <a:t>Әдебиеттер тізімі қайта қаралып ұсынылды. Пәнді командалық өзара әрекеттесуді басқару және ұйымдастыру </a:t>
            </a:r>
            <a:r>
              <a:rPr lang="kk-KZ" dirty="0" smtClean="0">
                <a:solidFill>
                  <a:srgbClr val="000000"/>
                </a:solidFill>
                <a:latin typeface="Times New Roman"/>
                <a:ea typeface="Calibri"/>
                <a:cs typeface="Times New Roman"/>
              </a:rPr>
              <a:t>бойынша</a:t>
            </a:r>
            <a:r>
              <a:rPr lang="ru-RU" sz="1600" dirty="0" smtClean="0">
                <a:ea typeface="Calibri"/>
                <a:cs typeface="Times New Roman"/>
              </a:rPr>
              <a:t> </a:t>
            </a:r>
            <a:r>
              <a:rPr lang="kk-KZ" dirty="0" smtClean="0">
                <a:solidFill>
                  <a:srgbClr val="000000"/>
                </a:solidFill>
                <a:latin typeface="Times New Roman"/>
                <a:ea typeface="Calibri"/>
                <a:cs typeface="Times New Roman"/>
              </a:rPr>
              <a:t>нәтиже </a:t>
            </a:r>
            <a:r>
              <a:rPr lang="kk-KZ" dirty="0">
                <a:solidFill>
                  <a:srgbClr val="000000"/>
                </a:solidFill>
                <a:latin typeface="Times New Roman"/>
                <a:ea typeface="Calibri"/>
                <a:cs typeface="Times New Roman"/>
              </a:rPr>
              <a:t>мен тиімділікті басқару тақырыптарымен толықтыру </a:t>
            </a:r>
            <a:r>
              <a:rPr lang="kk-KZ" dirty="0" smtClean="0">
                <a:solidFill>
                  <a:srgbClr val="000000"/>
                </a:solidFill>
                <a:latin typeface="Times New Roman"/>
                <a:ea typeface="Calibri"/>
                <a:cs typeface="Times New Roman"/>
              </a:rPr>
              <a:t>ұсынылды</a:t>
            </a:r>
            <a:br>
              <a:rPr lang="kk-KZ" dirty="0" smtClean="0">
                <a:solidFill>
                  <a:srgbClr val="000000"/>
                </a:solidFill>
                <a:latin typeface="Times New Roman"/>
                <a:ea typeface="Calibri"/>
                <a:cs typeface="Times New Roman"/>
              </a:rPr>
            </a:br>
            <a:r>
              <a:rPr lang="kk-KZ" dirty="0" smtClean="0">
                <a:solidFill>
                  <a:srgbClr val="000000"/>
                </a:solidFill>
                <a:latin typeface="Times New Roman"/>
                <a:ea typeface="Calibri"/>
                <a:cs typeface="Times New Roman"/>
              </a:rPr>
              <a:t/>
            </a:r>
            <a:br>
              <a:rPr lang="kk-KZ" dirty="0" smtClean="0">
                <a:solidFill>
                  <a:srgbClr val="000000"/>
                </a:solidFill>
                <a:latin typeface="Times New Roman"/>
                <a:ea typeface="Calibri"/>
                <a:cs typeface="Times New Roman"/>
              </a:rPr>
            </a:br>
            <a:r>
              <a:rPr lang="kk-KZ" b="1" dirty="0" smtClean="0">
                <a:solidFill>
                  <a:srgbClr val="000000"/>
                </a:solidFill>
                <a:latin typeface="Times New Roman"/>
                <a:ea typeface="Calibri"/>
                <a:cs typeface="Times New Roman"/>
              </a:rPr>
              <a:t>Жұмыс берушілердің ұсынысы негізінде қосылған пәндер</a:t>
            </a:r>
            <a:r>
              <a:rPr lang="kk-KZ" dirty="0" smtClean="0">
                <a:solidFill>
                  <a:srgbClr val="000000"/>
                </a:solidFill>
                <a:latin typeface="Times New Roman"/>
                <a:ea typeface="Calibri"/>
                <a:cs typeface="Times New Roman"/>
              </a:rPr>
              <a:t>:</a:t>
            </a:r>
            <a:br>
              <a:rPr lang="kk-KZ" dirty="0" smtClean="0">
                <a:solidFill>
                  <a:srgbClr val="000000"/>
                </a:solidFill>
                <a:latin typeface="Times New Roman"/>
                <a:ea typeface="Calibri"/>
                <a:cs typeface="Times New Roman"/>
              </a:rPr>
            </a:br>
            <a:r>
              <a:rPr lang="kk-KZ" dirty="0" smtClean="0">
                <a:solidFill>
                  <a:srgbClr val="000000"/>
                </a:solidFill>
                <a:latin typeface="Times New Roman"/>
                <a:ea typeface="Calibri"/>
                <a:cs typeface="Times New Roman"/>
              </a:rPr>
              <a:t>1. Шағын бизнестегі менеджмент, 2.Бренд  менеджмент, 3. Заманауи стратегиялық талдау, 4.Бизнестегі коммуникация </a:t>
            </a:r>
            <a:br>
              <a:rPr lang="kk-KZ" dirty="0" smtClean="0">
                <a:solidFill>
                  <a:srgbClr val="000000"/>
                </a:solidFill>
                <a:latin typeface="Times New Roman"/>
                <a:ea typeface="Calibri"/>
                <a:cs typeface="Times New Roman"/>
              </a:rPr>
            </a:br>
            <a:r>
              <a:rPr lang="kk-KZ" dirty="0" smtClean="0">
                <a:solidFill>
                  <a:srgbClr val="000000"/>
                </a:solidFill>
                <a:latin typeface="Times New Roman"/>
                <a:ea typeface="Calibri"/>
                <a:cs typeface="Times New Roman"/>
              </a:rPr>
              <a:t/>
            </a:r>
            <a:br>
              <a:rPr lang="kk-KZ" dirty="0" smtClean="0">
                <a:solidFill>
                  <a:srgbClr val="000000"/>
                </a:solidFill>
                <a:latin typeface="Times New Roman"/>
                <a:ea typeface="Calibri"/>
                <a:cs typeface="Times New Roman"/>
              </a:rPr>
            </a:br>
            <a:r>
              <a:rPr lang="ru-RU" sz="1600" dirty="0">
                <a:ea typeface="Calibri"/>
                <a:cs typeface="Times New Roman"/>
              </a:rPr>
              <a:t/>
            </a:r>
            <a:br>
              <a:rPr lang="ru-RU" sz="1600" dirty="0">
                <a:ea typeface="Calibri"/>
                <a:cs typeface="Times New Roman"/>
              </a:rPr>
            </a:br>
            <a:r>
              <a:rPr lang="kk-KZ" dirty="0">
                <a:solidFill>
                  <a:srgbClr val="000000"/>
                </a:solidFill>
                <a:latin typeface="Times New Roman"/>
                <a:ea typeface="Calibri"/>
                <a:cs typeface="Times New Roman"/>
              </a:rPr>
              <a:t> </a:t>
            </a:r>
            <a:r>
              <a:rPr lang="ru-RU" sz="1600" dirty="0">
                <a:ea typeface="Calibri"/>
                <a:cs typeface="Times New Roman"/>
              </a:rPr>
              <a:t/>
            </a:r>
            <a:br>
              <a:rPr lang="ru-RU" sz="1600" dirty="0">
                <a:ea typeface="Calibri"/>
                <a:cs typeface="Times New Roman"/>
              </a:rPr>
            </a:br>
            <a:endParaRPr lang="ru-RU" dirty="0"/>
          </a:p>
        </p:txBody>
      </p:sp>
    </p:spTree>
    <p:extLst>
      <p:ext uri="{BB962C8B-B14F-4D97-AF65-F5344CB8AC3E}">
        <p14:creationId xmlns:p14="http://schemas.microsoft.com/office/powerpoint/2010/main" val="318183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082766" cy="955646"/>
          </a:xfrm>
        </p:spPr>
        <p:txBody>
          <a:bodyPr/>
          <a:lstStyle/>
          <a:p>
            <a:pPr marL="457200" indent="270510" algn="ctr">
              <a:lnSpc>
                <a:spcPct val="115000"/>
              </a:lnSpc>
              <a:spcAft>
                <a:spcPts val="0"/>
              </a:spcAft>
            </a:pPr>
            <a:r>
              <a:rPr lang="kk-KZ" b="1" dirty="0" smtClean="0">
                <a:latin typeface="Times New Roman"/>
                <a:ea typeface="Calibri"/>
                <a:cs typeface="Times New Roman"/>
              </a:rPr>
              <a:t>Мемлекеттік және жергілікті басқару БББ Атамекен ҰКП эксперттерінің ұсыныстары</a:t>
            </a:r>
            <a:r>
              <a:rPr lang="kk-KZ" b="1" dirty="0">
                <a:latin typeface="Times New Roman"/>
                <a:ea typeface="Calibri"/>
                <a:cs typeface="Times New Roman"/>
              </a:rPr>
              <a:t>: </a:t>
            </a:r>
            <a:r>
              <a:rPr lang="ru-RU" sz="1400" dirty="0">
                <a:ea typeface="Calibri"/>
                <a:cs typeface="Times New Roman"/>
              </a:rPr>
              <a:t/>
            </a:r>
            <a:br>
              <a:rPr lang="ru-RU" sz="1400" dirty="0">
                <a:ea typeface="Calibri"/>
                <a:cs typeface="Times New Roman"/>
              </a:rPr>
            </a:br>
            <a:endParaRPr lang="ru-RU" dirty="0"/>
          </a:p>
        </p:txBody>
      </p:sp>
      <p:sp>
        <p:nvSpPr>
          <p:cNvPr id="3" name="Текст 2"/>
          <p:cNvSpPr>
            <a:spLocks noGrp="1"/>
          </p:cNvSpPr>
          <p:nvPr>
            <p:ph type="body" idx="1"/>
          </p:nvPr>
        </p:nvSpPr>
        <p:spPr>
          <a:xfrm>
            <a:off x="107504" y="908720"/>
            <a:ext cx="8856984" cy="4154984"/>
          </a:xfrm>
        </p:spPr>
        <p:txBody>
          <a:bodyPr/>
          <a:lstStyle/>
          <a:p>
            <a:pPr algn="just"/>
            <a:r>
              <a:rPr lang="kk-KZ" dirty="0">
                <a:latin typeface="Times New Roman" pitchFamily="18" charset="0"/>
                <a:cs typeface="Times New Roman" pitchFamily="18" charset="0"/>
              </a:rPr>
              <a:t>БББ мазмұны бойынша "Аймақтық экономика және жергілікті өзін-өзі басқару" және "Жергілікті өзін-өзі басқару" пәндерін біріктіруге болады, пәндер бойынша оқыту нәтижелері бойынша дағдылар </a:t>
            </a:r>
            <a:r>
              <a:rPr lang="kk-KZ" dirty="0" smtClean="0">
                <a:latin typeface="Times New Roman" pitchFamily="18" charset="0"/>
                <a:cs typeface="Times New Roman" pitchFamily="18" charset="0"/>
              </a:rPr>
              <a:t>қалыптастырылады.</a:t>
            </a:r>
          </a:p>
          <a:p>
            <a:pPr algn="just"/>
            <a:r>
              <a:rPr lang="kk-KZ" dirty="0" smtClean="0">
                <a:latin typeface="Times New Roman" pitchFamily="18" charset="0"/>
                <a:cs typeface="Times New Roman" pitchFamily="18" charset="0"/>
              </a:rPr>
              <a:t>БББ </a:t>
            </a:r>
            <a:r>
              <a:rPr lang="kk-KZ" dirty="0">
                <a:latin typeface="Times New Roman" pitchFamily="18" charset="0"/>
                <a:cs typeface="Times New Roman" pitchFamily="18" charset="0"/>
              </a:rPr>
              <a:t>силлабустары қысылған түрде ұсынылған, дәріс, практикалық сабақтар және БӨЖ бөлігінде толықтыру қажет, мысалы, "Мемлекеттік қаржы және бюджет" пәні бойынша практикалық, дәріс сабақтарына мынадай тақырыптармен толықтыруды ұсынамыз: кірістерді қайта бөлу; экономиканы ынталандыру және өсіру; халықты әлеуметтік қолдау; </a:t>
            </a:r>
            <a:r>
              <a:rPr lang="kk-KZ" dirty="0" smtClean="0">
                <a:latin typeface="Times New Roman" pitchFamily="18" charset="0"/>
                <a:cs typeface="Times New Roman" pitchFamily="18" charset="0"/>
              </a:rPr>
              <a:t>арнайы </a:t>
            </a:r>
            <a:r>
              <a:rPr lang="kk-KZ" dirty="0">
                <a:latin typeface="Times New Roman" pitchFamily="18" charset="0"/>
                <a:cs typeface="Times New Roman" pitchFamily="18" charset="0"/>
              </a:rPr>
              <a:t>қызметтерді және басқаларды қаржыландыру арқылы ұлттық қауіпсіздікті қамтамасыз ету </a:t>
            </a:r>
            <a:r>
              <a:rPr lang="kk-KZ" dirty="0" smtClean="0">
                <a:latin typeface="Times New Roman" pitchFamily="18" charset="0"/>
                <a:cs typeface="Times New Roman" pitchFamily="18" charset="0"/>
              </a:rPr>
              <a:t>және </a:t>
            </a:r>
            <a:r>
              <a:rPr lang="kk-KZ" dirty="0">
                <a:latin typeface="Times New Roman" pitchFamily="18" charset="0"/>
                <a:cs typeface="Times New Roman" pitchFamily="18" charset="0"/>
              </a:rPr>
              <a:t>т. б.</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Жалпы, БББ мазмұны студенттерді "Энерджи менеджмент саясаты", "Стратегиялық форсайт, " </a:t>
            </a:r>
            <a:r>
              <a:rPr lang="kk-KZ" dirty="0" smtClean="0">
                <a:latin typeface="Times New Roman" pitchFamily="18" charset="0"/>
                <a:cs typeface="Times New Roman" pitchFamily="18" charset="0"/>
              </a:rPr>
              <a:t>Заманауи </a:t>
            </a:r>
            <a:r>
              <a:rPr lang="kk-KZ" dirty="0">
                <a:latin typeface="Times New Roman" pitchFamily="18" charset="0"/>
                <a:cs typeface="Times New Roman" pitchFamily="18" charset="0"/>
              </a:rPr>
              <a:t>технологиялар және үлкен деректер </a:t>
            </a:r>
            <a:r>
              <a:rPr lang="kk-KZ" dirty="0" smtClean="0">
                <a:latin typeface="Times New Roman" pitchFamily="18" charset="0"/>
                <a:cs typeface="Times New Roman" pitchFamily="18" charset="0"/>
              </a:rPr>
              <a:t>теориясы«, </a:t>
            </a:r>
            <a:r>
              <a:rPr lang="kk-KZ" dirty="0">
                <a:latin typeface="Times New Roman" pitchFamily="18" charset="0"/>
                <a:cs typeface="Times New Roman" pitchFamily="18" charset="0"/>
              </a:rPr>
              <a:t>"Стратегиялық консалтинг, " </a:t>
            </a:r>
            <a:r>
              <a:rPr lang="kk-KZ" dirty="0" smtClean="0">
                <a:latin typeface="Times New Roman" pitchFamily="18" charset="0"/>
                <a:cs typeface="Times New Roman" pitchFamily="18" charset="0"/>
              </a:rPr>
              <a:t>Халықаралық </a:t>
            </a:r>
            <a:r>
              <a:rPr lang="kk-KZ" dirty="0">
                <a:latin typeface="Times New Roman" pitchFamily="18" charset="0"/>
                <a:cs typeface="Times New Roman" pitchFamily="18" charset="0"/>
              </a:rPr>
              <a:t>институттар және БҰҰ тұрақты даму мақсаттары"сияқты пәндермен зерттеу үшін қызықты.</a:t>
            </a:r>
            <a:endParaRPr lang="ru-RU" dirty="0">
              <a:latin typeface="Times New Roman" pitchFamily="18" charset="0"/>
              <a:cs typeface="Times New Roman" pitchFamily="18" charset="0"/>
            </a:endParaRPr>
          </a:p>
          <a:p>
            <a:pPr algn="just"/>
            <a:r>
              <a:rPr lang="kk-KZ" dirty="0">
                <a:latin typeface="Times New Roman" pitchFamily="18" charset="0"/>
                <a:cs typeface="Times New Roman" pitchFamily="18" charset="0"/>
              </a:rPr>
              <a:t>Сондай-ақ, силлабустар қысылған түрде ұсынылған, қосымша, дәріс, практикалық сабақтардың тақырыптарын ашу қажет</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542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27735"/>
            <a:ext cx="8784976" cy="5415329"/>
          </a:xfrm>
        </p:spPr>
        <p:txBody>
          <a:bodyPr/>
          <a:lstStyle/>
          <a:p>
            <a:pPr marL="457200" indent="270510" algn="just">
              <a:lnSpc>
                <a:spcPct val="115000"/>
              </a:lnSpc>
              <a:spcAft>
                <a:spcPts val="0"/>
              </a:spcAft>
            </a:pPr>
            <a:r>
              <a:rPr lang="kk-KZ" b="1" i="1" dirty="0">
                <a:solidFill>
                  <a:srgbClr val="0070C0"/>
                </a:solidFill>
                <a:latin typeface="Times New Roman"/>
                <a:ea typeface="Calibri"/>
                <a:cs typeface="Times New Roman"/>
              </a:rPr>
              <a:t>Талдау нәтижесі:</a:t>
            </a:r>
            <a:r>
              <a:rPr lang="kk-KZ" sz="1050" dirty="0">
                <a:solidFill>
                  <a:srgbClr val="000000"/>
                </a:solidFill>
                <a:latin typeface="Times New Roman"/>
                <a:ea typeface="Calibri"/>
                <a:cs typeface="Times New Roman"/>
              </a:rPr>
              <a:t> </a:t>
            </a:r>
            <a:r>
              <a:rPr lang="kk-KZ" dirty="0" smtClean="0">
                <a:solidFill>
                  <a:schemeClr val="tx1"/>
                </a:solidFill>
                <a:latin typeface="Times New Roman"/>
                <a:ea typeface="Calibri"/>
                <a:cs typeface="Times New Roman"/>
              </a:rPr>
              <a:t>БББ </a:t>
            </a:r>
            <a:r>
              <a:rPr lang="kk-KZ" dirty="0">
                <a:solidFill>
                  <a:schemeClr val="tx1"/>
                </a:solidFill>
                <a:latin typeface="Times New Roman"/>
                <a:ea typeface="Calibri"/>
                <a:cs typeface="Times New Roman"/>
              </a:rPr>
              <a:t>мазмұны бойынша "Аймақтық экономика және жергілікті өзін-өзі басқару" пәні мемлекеттің </a:t>
            </a:r>
            <a:r>
              <a:rPr lang="kk-KZ" dirty="0" smtClean="0">
                <a:solidFill>
                  <a:schemeClr val="tx1"/>
                </a:solidFill>
                <a:latin typeface="Times New Roman"/>
                <a:ea typeface="Calibri"/>
                <a:cs typeface="Times New Roman"/>
              </a:rPr>
              <a:t>ерекше </a:t>
            </a:r>
            <a:r>
              <a:rPr lang="kk-KZ" dirty="0">
                <a:solidFill>
                  <a:schemeClr val="tx1"/>
                </a:solidFill>
                <a:latin typeface="Times New Roman"/>
                <a:ea typeface="Calibri"/>
                <a:cs typeface="Times New Roman"/>
              </a:rPr>
              <a:t>құрылымын, аймақтардың табиғи-климаттық, географиялық, демографиялық жағдайларының әр алуандығын, олардың әлеуметтік-экономикалық даму теңсіздігінің күшеюін ҚР әр аймағының ерекшелігін зерттейді, олардың дамуы мен қызмет етуінде рациональды тәсілді анықтайды. Курс барысында білімгер мемлекеттің экономикалық саясатында аймақтардың дамуын басқарудың тиімді механизмдерін жасау мен жүзеге асыру жолдарын меңгереді</a:t>
            </a:r>
            <a:r>
              <a:rPr lang="kk-KZ" dirty="0" smtClean="0">
                <a:solidFill>
                  <a:schemeClr val="tx1"/>
                </a:solidFill>
                <a:latin typeface="Times New Roman"/>
                <a:ea typeface="Calibri"/>
                <a:cs typeface="Times New Roman"/>
              </a:rPr>
              <a:t>.</a:t>
            </a:r>
            <a:r>
              <a:rPr lang="ru-RU" sz="1400" dirty="0" smtClean="0">
                <a:solidFill>
                  <a:schemeClr val="tx1"/>
                </a:solidFill>
                <a:ea typeface="Calibri"/>
                <a:cs typeface="Times New Roman"/>
              </a:rPr>
              <a:t> </a:t>
            </a:r>
            <a:r>
              <a:rPr lang="kk-KZ" dirty="0" smtClean="0">
                <a:solidFill>
                  <a:schemeClr val="tx1"/>
                </a:solidFill>
                <a:latin typeface="Times New Roman"/>
                <a:ea typeface="Calibri"/>
                <a:cs typeface="Times New Roman"/>
              </a:rPr>
              <a:t>"</a:t>
            </a:r>
            <a:r>
              <a:rPr lang="kk-KZ" dirty="0">
                <a:solidFill>
                  <a:schemeClr val="tx1"/>
                </a:solidFill>
                <a:latin typeface="Times New Roman"/>
                <a:ea typeface="Calibri"/>
                <a:cs typeface="Times New Roman"/>
              </a:rPr>
              <a:t>Жергілікті өзін-өзі басқару" пәні</a:t>
            </a:r>
            <a:r>
              <a:rPr lang="kk-KZ" sz="1100" dirty="0">
                <a:solidFill>
                  <a:schemeClr val="tx1"/>
                </a:solidFill>
                <a:latin typeface="Times New Roman"/>
                <a:ea typeface="Calibri"/>
                <a:cs typeface="Times New Roman"/>
              </a:rPr>
              <a:t> </a:t>
            </a:r>
            <a:r>
              <a:rPr lang="kk-KZ" dirty="0">
                <a:solidFill>
                  <a:schemeClr val="tx1"/>
                </a:solidFill>
                <a:latin typeface="Times New Roman"/>
                <a:ea typeface="Calibri"/>
                <a:cs typeface="Times New Roman"/>
              </a:rPr>
              <a:t>аясында білімгер жергілікті өзін-өзі басқарудың принциптерін, әдістері мен механизмдерін игереді, Қазақстан Республикасындағы жергілікті өзін-өзі басқару теориясы мен практикасын зерттейді. Сонымен қатар ұйымдастырушылық құрылымы мен функционалдық бағыттарын; демократия теориясының, тікелей демократия институтының, муниципалдық меншікті, жергілікті өзін-өзі басқарудың қаржылық ресурстарын басқаруды зерттейді; өзін-өзі басқарудың негізгі түйінді ұғымдарын біледі; Қазақстан Республикасындағы жергілікті мемлекеттік басқару және өзін-өзі басқарудың нормативтік-құқықтық базасын түсінеді.</a:t>
            </a:r>
            <a:r>
              <a:rPr lang="ru-RU" sz="1400" dirty="0">
                <a:solidFill>
                  <a:schemeClr val="tx1"/>
                </a:solidFill>
                <a:ea typeface="Calibri"/>
                <a:cs typeface="Times New Roman"/>
              </a:rPr>
              <a:t/>
            </a:r>
            <a:br>
              <a:rPr lang="ru-RU" sz="1400" dirty="0">
                <a:solidFill>
                  <a:schemeClr val="tx1"/>
                </a:solidFill>
                <a:ea typeface="Calibri"/>
                <a:cs typeface="Times New Roman"/>
              </a:rPr>
            </a:br>
            <a:endParaRPr lang="ru-RU" dirty="0">
              <a:solidFill>
                <a:schemeClr val="tx1"/>
              </a:solidFill>
            </a:endParaRPr>
          </a:p>
        </p:txBody>
      </p:sp>
    </p:spTree>
    <p:extLst>
      <p:ext uri="{BB962C8B-B14F-4D97-AF65-F5344CB8AC3E}">
        <p14:creationId xmlns:p14="http://schemas.microsoft.com/office/powerpoint/2010/main" val="223499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052426"/>
          </a:xfrm>
        </p:spPr>
        <p:txBody>
          <a:bodyPr/>
          <a:lstStyle/>
          <a:p>
            <a:pPr indent="449580" algn="just">
              <a:lnSpc>
                <a:spcPct val="115000"/>
              </a:lnSpc>
              <a:spcAft>
                <a:spcPts val="0"/>
              </a:spcAft>
            </a:pPr>
            <a:r>
              <a:rPr lang="kk-KZ" b="1" dirty="0" smtClean="0">
                <a:latin typeface="Times New Roman"/>
                <a:ea typeface="Calibri"/>
                <a:cs typeface="Times New Roman"/>
              </a:rPr>
              <a:t>Мемлекеттік басқару теориясы:</a:t>
            </a:r>
            <a:r>
              <a:rPr lang="kk-KZ" dirty="0" smtClean="0">
                <a:latin typeface="Times New Roman"/>
                <a:ea typeface="Calibri"/>
                <a:cs typeface="Times New Roman"/>
              </a:rPr>
              <a:t> осы пәнді зерделеу кезінде біз тақырыптарды ашуды ұсынамыз: мемлекеттің басқару қызметінің теориялық аспектісі, мемлекеттік басқару теориясының әдіснамалық негізі, Мемлекеттік басқару объектілері мен субъектілері және олардың жүйелері, сонымен қатар мемлекеттік басқару теориясы макроэкономика, мемлекет және құқық теориясы, әкімшілік құқық, саясаттану сияқты көптеген ғылыми пәндермен зерттелетінін атап өтеміз, әлеуметтану, әлеуметтік басқару ғылымы, конфликтология және т.б. Осы </a:t>
            </a:r>
            <a:r>
              <a:rPr lang="kk-KZ" dirty="0">
                <a:latin typeface="Times New Roman"/>
                <a:ea typeface="Calibri"/>
                <a:cs typeface="Times New Roman"/>
              </a:rPr>
              <a:t>ғылымдардың әрқайсысы мемлекеттің көп қырлы қызметінің өзіндік аспектісін зерттейді. </a:t>
            </a:r>
            <a:r>
              <a:rPr lang="ru-RU" dirty="0" err="1">
                <a:latin typeface="Times New Roman"/>
                <a:ea typeface="Calibri"/>
                <a:cs typeface="Times New Roman"/>
              </a:rPr>
              <a:t>Қазіргі</a:t>
            </a:r>
            <a:r>
              <a:rPr lang="ru-RU" dirty="0">
                <a:latin typeface="Times New Roman"/>
                <a:ea typeface="Calibri"/>
                <a:cs typeface="Times New Roman"/>
              </a:rPr>
              <a:t> </a:t>
            </a:r>
            <a:r>
              <a:rPr lang="ru-RU" dirty="0" err="1">
                <a:latin typeface="Times New Roman"/>
                <a:ea typeface="Calibri"/>
                <a:cs typeface="Times New Roman"/>
              </a:rPr>
              <a:t>кезеңдегі</a:t>
            </a:r>
            <a:r>
              <a:rPr lang="ru-RU" dirty="0">
                <a:latin typeface="Times New Roman"/>
                <a:ea typeface="Calibri"/>
                <a:cs typeface="Times New Roman"/>
              </a:rPr>
              <a:t> </a:t>
            </a:r>
            <a:r>
              <a:rPr lang="ru-RU" dirty="0" err="1">
                <a:latin typeface="Times New Roman"/>
                <a:ea typeface="Calibri"/>
                <a:cs typeface="Times New Roman"/>
              </a:rPr>
              <a:t>жаһандану</a:t>
            </a:r>
            <a:r>
              <a:rPr lang="ru-RU" dirty="0">
                <a:latin typeface="Times New Roman"/>
                <a:ea typeface="Calibri"/>
                <a:cs typeface="Times New Roman"/>
              </a:rPr>
              <a:t> </a:t>
            </a:r>
            <a:r>
              <a:rPr lang="ru-RU" dirty="0" err="1">
                <a:latin typeface="Times New Roman"/>
                <a:ea typeface="Calibri"/>
                <a:cs typeface="Times New Roman"/>
              </a:rPr>
              <a:t>және</a:t>
            </a:r>
            <a:r>
              <a:rPr lang="ru-RU" dirty="0">
                <a:latin typeface="Times New Roman"/>
                <a:ea typeface="Calibri"/>
                <a:cs typeface="Times New Roman"/>
              </a:rPr>
              <a:t> </a:t>
            </a:r>
            <a:r>
              <a:rPr lang="ru-RU" dirty="0" err="1">
                <a:latin typeface="Times New Roman"/>
                <a:ea typeface="Calibri"/>
                <a:cs typeface="Times New Roman"/>
              </a:rPr>
              <a:t>қауіпсіздік</a:t>
            </a:r>
            <a:r>
              <a:rPr lang="ru-RU" dirty="0">
                <a:latin typeface="Times New Roman"/>
                <a:ea typeface="Calibri"/>
                <a:cs typeface="Times New Roman"/>
              </a:rPr>
              <a:t> </a:t>
            </a:r>
            <a:r>
              <a:rPr lang="ru-RU" dirty="0" err="1">
                <a:latin typeface="Times New Roman"/>
                <a:ea typeface="Calibri"/>
                <a:cs typeface="Times New Roman"/>
              </a:rPr>
              <a:t>принциптері</a:t>
            </a:r>
            <a:r>
              <a:rPr lang="ru-RU" dirty="0">
                <a:latin typeface="Times New Roman"/>
                <a:ea typeface="Calibri"/>
                <a:cs typeface="Times New Roman"/>
              </a:rPr>
              <a:t>: </a:t>
            </a:r>
            <a:r>
              <a:rPr lang="ru-RU" dirty="0" err="1">
                <a:latin typeface="Times New Roman"/>
                <a:ea typeface="Calibri"/>
                <a:cs typeface="Times New Roman"/>
              </a:rPr>
              <a:t>зерттелетін</a:t>
            </a:r>
            <a:r>
              <a:rPr lang="ru-RU" dirty="0">
                <a:latin typeface="Times New Roman"/>
                <a:ea typeface="Calibri"/>
                <a:cs typeface="Times New Roman"/>
              </a:rPr>
              <a:t> </a:t>
            </a:r>
            <a:r>
              <a:rPr lang="ru-RU" dirty="0" err="1">
                <a:latin typeface="Times New Roman"/>
                <a:ea typeface="Calibri"/>
                <a:cs typeface="Times New Roman"/>
              </a:rPr>
              <a:t>әдебиеттер</a:t>
            </a:r>
            <a:r>
              <a:rPr lang="ru-RU" dirty="0">
                <a:latin typeface="Times New Roman"/>
                <a:ea typeface="Calibri"/>
                <a:cs typeface="Times New Roman"/>
              </a:rPr>
              <a:t> </a:t>
            </a:r>
            <a:r>
              <a:rPr lang="ru-RU" dirty="0" err="1">
                <a:latin typeface="Times New Roman"/>
                <a:ea typeface="Calibri"/>
                <a:cs typeface="Times New Roman"/>
              </a:rPr>
              <a:t>тізімін</a:t>
            </a:r>
            <a:r>
              <a:rPr lang="ru-RU" dirty="0">
                <a:latin typeface="Times New Roman"/>
                <a:ea typeface="Calibri"/>
                <a:cs typeface="Times New Roman"/>
              </a:rPr>
              <a:t> </a:t>
            </a:r>
            <a:r>
              <a:rPr lang="ru-RU" dirty="0" err="1">
                <a:latin typeface="Times New Roman"/>
                <a:ea typeface="Calibri"/>
                <a:cs typeface="Times New Roman"/>
              </a:rPr>
              <a:t>толықтыруды</a:t>
            </a:r>
            <a:r>
              <a:rPr lang="ru-RU" dirty="0">
                <a:latin typeface="Times New Roman"/>
                <a:ea typeface="Calibri"/>
                <a:cs typeface="Times New Roman"/>
              </a:rPr>
              <a:t> </a:t>
            </a:r>
            <a:r>
              <a:rPr lang="ru-RU" dirty="0" err="1" smtClean="0">
                <a:latin typeface="Times New Roman"/>
                <a:ea typeface="Calibri"/>
                <a:cs typeface="Times New Roman"/>
              </a:rPr>
              <a:t>ұсынамыз</a:t>
            </a:r>
            <a:r>
              <a:rPr lang="ru-RU" dirty="0" smtClean="0">
                <a:latin typeface="Times New Roman"/>
                <a:ea typeface="Calibri"/>
                <a:cs typeface="Times New Roman"/>
              </a:rPr>
              <a:t> </a:t>
            </a:r>
            <a:r>
              <a:rPr lang="kk-KZ" b="1" dirty="0" smtClean="0">
                <a:solidFill>
                  <a:srgbClr val="0070C0"/>
                </a:solidFill>
                <a:latin typeface="Times New Roman"/>
                <a:ea typeface="Calibri"/>
                <a:cs typeface="Times New Roman"/>
              </a:rPr>
              <a:t>Мемлекеттік </a:t>
            </a:r>
            <a:r>
              <a:rPr lang="kk-KZ" b="1" dirty="0">
                <a:solidFill>
                  <a:srgbClr val="0070C0"/>
                </a:solidFill>
                <a:latin typeface="Times New Roman"/>
                <a:ea typeface="Calibri"/>
                <a:cs typeface="Times New Roman"/>
              </a:rPr>
              <a:t>басқару теориясы:</a:t>
            </a:r>
            <a:r>
              <a:rPr lang="kk-KZ" dirty="0">
                <a:solidFill>
                  <a:srgbClr val="0070C0"/>
                </a:solidFill>
                <a:latin typeface="Times New Roman"/>
                <a:ea typeface="Calibri"/>
                <a:cs typeface="Times New Roman"/>
              </a:rPr>
              <a:t> </a:t>
            </a:r>
            <a:r>
              <a:rPr lang="kk-KZ" dirty="0">
                <a:solidFill>
                  <a:schemeClr val="tx1"/>
                </a:solidFill>
                <a:latin typeface="Times New Roman"/>
                <a:ea typeface="Calibri"/>
                <a:cs typeface="Times New Roman"/>
              </a:rPr>
              <a:t>мемлекеттің басқару қызметінің теориялық аспектісі, мемлекеттік басқару теориясының әдіснамалық негізі, Мемлекеттік басқару объектілері мен субъектілері және олардың жүйелері тақырыптары ашылды.</a:t>
            </a:r>
            <a:r>
              <a:rPr lang="ru-RU" sz="1400" dirty="0">
                <a:solidFill>
                  <a:schemeClr val="tx1"/>
                </a:solidFill>
                <a:ea typeface="Calibri"/>
                <a:cs typeface="Times New Roman"/>
              </a:rPr>
              <a:t/>
            </a:r>
            <a:br>
              <a:rPr lang="ru-RU" sz="1400" dirty="0">
                <a:solidFill>
                  <a:schemeClr val="tx1"/>
                </a:solidFill>
                <a:ea typeface="Calibri"/>
                <a:cs typeface="Times New Roman"/>
              </a:rPr>
            </a:br>
            <a:r>
              <a:rPr lang="kk-KZ" dirty="0">
                <a:solidFill>
                  <a:schemeClr val="tx1"/>
                </a:solidFill>
                <a:latin typeface="Times New Roman"/>
                <a:ea typeface="Calibri"/>
                <a:cs typeface="Times New Roman"/>
              </a:rPr>
              <a:t>З</a:t>
            </a:r>
            <a:r>
              <a:rPr lang="ru-RU" dirty="0" err="1">
                <a:solidFill>
                  <a:schemeClr val="tx1"/>
                </a:solidFill>
                <a:latin typeface="Times New Roman"/>
                <a:ea typeface="Calibri"/>
                <a:cs typeface="Times New Roman"/>
              </a:rPr>
              <a:t>ерттелетін</a:t>
            </a:r>
            <a:r>
              <a:rPr lang="ru-RU" dirty="0">
                <a:solidFill>
                  <a:schemeClr val="tx1"/>
                </a:solidFill>
                <a:latin typeface="Times New Roman"/>
                <a:ea typeface="Calibri"/>
                <a:cs typeface="Times New Roman"/>
              </a:rPr>
              <a:t> </a:t>
            </a:r>
            <a:r>
              <a:rPr lang="ru-RU" dirty="0" err="1">
                <a:solidFill>
                  <a:schemeClr val="tx1"/>
                </a:solidFill>
                <a:latin typeface="Times New Roman"/>
                <a:ea typeface="Calibri"/>
                <a:cs typeface="Times New Roman"/>
              </a:rPr>
              <a:t>әдебиеттер</a:t>
            </a:r>
            <a:r>
              <a:rPr lang="ru-RU" dirty="0">
                <a:solidFill>
                  <a:schemeClr val="tx1"/>
                </a:solidFill>
                <a:latin typeface="Times New Roman"/>
                <a:ea typeface="Calibri"/>
                <a:cs typeface="Times New Roman"/>
              </a:rPr>
              <a:t> </a:t>
            </a:r>
            <a:r>
              <a:rPr lang="ru-RU" dirty="0" err="1">
                <a:solidFill>
                  <a:schemeClr val="tx1"/>
                </a:solidFill>
                <a:latin typeface="Times New Roman"/>
                <a:ea typeface="Calibri"/>
                <a:cs typeface="Times New Roman"/>
              </a:rPr>
              <a:t>тізімі</a:t>
            </a:r>
            <a:r>
              <a:rPr lang="ru-RU" dirty="0">
                <a:solidFill>
                  <a:schemeClr val="tx1"/>
                </a:solidFill>
                <a:latin typeface="Times New Roman"/>
                <a:ea typeface="Calibri"/>
                <a:cs typeface="Times New Roman"/>
              </a:rPr>
              <a:t> </a:t>
            </a:r>
            <a:r>
              <a:rPr lang="ru-RU" dirty="0" err="1">
                <a:solidFill>
                  <a:schemeClr val="tx1"/>
                </a:solidFill>
                <a:latin typeface="Times New Roman"/>
                <a:ea typeface="Calibri"/>
                <a:cs typeface="Times New Roman"/>
              </a:rPr>
              <a:t>толықтыр</a:t>
            </a:r>
            <a:r>
              <a:rPr lang="kk-KZ" dirty="0">
                <a:solidFill>
                  <a:schemeClr val="tx1"/>
                </a:solidFill>
                <a:latin typeface="Times New Roman"/>
                <a:ea typeface="Calibri"/>
                <a:cs typeface="Times New Roman"/>
              </a:rPr>
              <a:t>ылды</a:t>
            </a:r>
            <a:r>
              <a:rPr lang="ru-RU" dirty="0">
                <a:solidFill>
                  <a:schemeClr val="tx1"/>
                </a:solidFill>
                <a:latin typeface="Times New Roman"/>
                <a:ea typeface="Calibri"/>
                <a:cs typeface="Times New Roman"/>
              </a:rPr>
              <a:t>: Региональные аспекты экономической безопасности страны в условиях глобализации / О.Н. </a:t>
            </a:r>
            <a:r>
              <a:rPr lang="ru-RU" dirty="0" err="1">
                <a:solidFill>
                  <a:schemeClr val="tx1"/>
                </a:solidFill>
                <a:latin typeface="Times New Roman"/>
                <a:ea typeface="Calibri"/>
                <a:cs typeface="Times New Roman"/>
              </a:rPr>
              <a:t>Чувилова</a:t>
            </a:r>
            <a:r>
              <a:rPr lang="ru-RU" dirty="0">
                <a:solidFill>
                  <a:schemeClr val="tx1"/>
                </a:solidFill>
                <a:latin typeface="Times New Roman"/>
                <a:ea typeface="Calibri"/>
                <a:cs typeface="Times New Roman"/>
              </a:rPr>
              <a:t> и др. - М.: Проспект, 2016. - 815 c., Социокультурное пограничье как феномен мировых х трансформаций. Междисциплинарное исследование: </a:t>
            </a:r>
            <a:r>
              <a:rPr lang="ru-RU" dirty="0" err="1">
                <a:solidFill>
                  <a:schemeClr val="tx1"/>
                </a:solidFill>
                <a:latin typeface="Times New Roman"/>
                <a:ea typeface="Calibri"/>
                <a:cs typeface="Times New Roman"/>
              </a:rPr>
              <a:t>моногр</a:t>
            </a:r>
            <a:r>
              <a:rPr lang="ru-RU" dirty="0">
                <a:solidFill>
                  <a:schemeClr val="tx1"/>
                </a:solidFill>
                <a:latin typeface="Times New Roman"/>
                <a:ea typeface="Calibri"/>
                <a:cs typeface="Times New Roman"/>
              </a:rPr>
              <a:t>. - М.: </a:t>
            </a:r>
            <a:r>
              <a:rPr lang="ru-RU" dirty="0" err="1">
                <a:solidFill>
                  <a:schemeClr val="tx1"/>
                </a:solidFill>
                <a:latin typeface="Times New Roman"/>
                <a:ea typeface="Calibri"/>
                <a:cs typeface="Times New Roman"/>
              </a:rPr>
              <a:t>Либроком</a:t>
            </a:r>
            <a:r>
              <a:rPr lang="ru-RU" dirty="0">
                <a:solidFill>
                  <a:schemeClr val="tx1"/>
                </a:solidFill>
                <a:latin typeface="Times New Roman"/>
                <a:ea typeface="Calibri"/>
                <a:cs typeface="Times New Roman"/>
              </a:rPr>
              <a:t>, 2018. - 504 c., Шишков, Ю.В. Догоняющее развитие в эпоху глобализации / Ю.В. Шишков. - Москва: СПб. [и др.]: Питер, 2016. - 448 c. </a:t>
            </a:r>
            <a:r>
              <a:rPr lang="ru-RU" sz="1400" dirty="0">
                <a:solidFill>
                  <a:schemeClr val="tx1"/>
                </a:solidFill>
                <a:ea typeface="Calibri"/>
                <a:cs typeface="Times New Roman"/>
              </a:rPr>
              <a:t/>
            </a:r>
            <a:br>
              <a:rPr lang="ru-RU" sz="1400" dirty="0">
                <a:solidFill>
                  <a:schemeClr val="tx1"/>
                </a:solidFill>
                <a:ea typeface="Calibri"/>
                <a:cs typeface="Times New Roman"/>
              </a:rPr>
            </a:br>
            <a:endParaRPr lang="ru-RU" dirty="0">
              <a:solidFill>
                <a:schemeClr val="tx1"/>
              </a:solidFill>
            </a:endParaRPr>
          </a:p>
        </p:txBody>
      </p:sp>
    </p:spTree>
    <p:extLst>
      <p:ext uri="{BB962C8B-B14F-4D97-AF65-F5344CB8AC3E}">
        <p14:creationId xmlns:p14="http://schemas.microsoft.com/office/powerpoint/2010/main" val="141533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666" y="427735"/>
            <a:ext cx="8658830" cy="4707443"/>
          </a:xfrm>
        </p:spPr>
        <p:txBody>
          <a:bodyPr/>
          <a:lstStyle/>
          <a:p>
            <a:pPr indent="449580" algn="just">
              <a:lnSpc>
                <a:spcPct val="115000"/>
              </a:lnSpc>
              <a:spcAft>
                <a:spcPts val="0"/>
              </a:spcAft>
            </a:pPr>
            <a:r>
              <a:rPr lang="kk-KZ" b="1" dirty="0">
                <a:latin typeface="Times New Roman"/>
                <a:ea typeface="Calibri"/>
                <a:cs typeface="Times New Roman"/>
              </a:rPr>
              <a:t>Қаланы басқару</a:t>
            </a:r>
            <a:r>
              <a:rPr lang="kk-KZ" dirty="0">
                <a:latin typeface="Times New Roman"/>
                <a:ea typeface="Calibri"/>
                <a:cs typeface="Times New Roman"/>
              </a:rPr>
              <a:t> (Smart cities): оқылатын әдебиеттер тізімін толықтыруды </a:t>
            </a:r>
            <a:r>
              <a:rPr lang="kk-KZ" dirty="0" smtClean="0">
                <a:latin typeface="Times New Roman"/>
                <a:ea typeface="Calibri"/>
                <a:cs typeface="Times New Roman"/>
              </a:rPr>
              <a:t>ұсынамыз.</a:t>
            </a:r>
            <a:br>
              <a:rPr lang="kk-KZ" dirty="0" smtClean="0">
                <a:latin typeface="Times New Roman"/>
                <a:ea typeface="Calibri"/>
                <a:cs typeface="Times New Roman"/>
              </a:rPr>
            </a:br>
            <a:r>
              <a:rPr lang="kk-KZ" b="1" i="1" dirty="0">
                <a:solidFill>
                  <a:srgbClr val="0070C0"/>
                </a:solidFill>
                <a:latin typeface="Times New Roman"/>
                <a:ea typeface="Calibri"/>
                <a:cs typeface="Times New Roman"/>
              </a:rPr>
              <a:t>Талдау нәтижесі:</a:t>
            </a:r>
            <a:r>
              <a:rPr lang="kk-KZ" sz="1050" dirty="0">
                <a:solidFill>
                  <a:srgbClr val="000000"/>
                </a:solidFill>
                <a:latin typeface="Times New Roman"/>
                <a:ea typeface="Calibri"/>
                <a:cs typeface="Times New Roman"/>
              </a:rPr>
              <a:t> </a:t>
            </a:r>
            <a:r>
              <a:rPr lang="kk-KZ" dirty="0" smtClean="0">
                <a:solidFill>
                  <a:schemeClr val="tx1"/>
                </a:solidFill>
                <a:latin typeface="Times New Roman"/>
                <a:ea typeface="Calibri"/>
                <a:cs typeface="Times New Roman"/>
              </a:rPr>
              <a:t>Қаланы </a:t>
            </a:r>
            <a:r>
              <a:rPr lang="kk-KZ" dirty="0">
                <a:solidFill>
                  <a:schemeClr val="tx1"/>
                </a:solidFill>
                <a:latin typeface="Times New Roman"/>
                <a:ea typeface="Calibri"/>
                <a:cs typeface="Times New Roman"/>
              </a:rPr>
              <a:t>басқару (Smart cities): оқылатын әдебиеттер тізімі толықтырылды: </a:t>
            </a:r>
            <a:r>
              <a:rPr lang="ru-RU" dirty="0">
                <a:solidFill>
                  <a:schemeClr val="tx1"/>
                </a:solidFill>
                <a:latin typeface="Times New Roman"/>
                <a:ea typeface="Calibri"/>
                <a:cs typeface="Times New Roman"/>
              </a:rPr>
              <a:t>Преобразования и повышения эффективности системы городского управления. - М.: Олимп-Бизнес, 2020. - 304 c. Рассел, Джесси Главное архивное управление города Москвы / Джесси Рассел. - М.: VSD, 2019. - 679 c. 66 8. Ресин, В.И. Вероятностные технологии в управлении развитием города / В.И. Ресин., 2016. - 863 c. Тихоненко, Александр Гражданское управление городом. Заставьте чиновников работать на людей / Александр Тихоненко. - М.: Издательские решения, 2019. - 711 c</a:t>
            </a:r>
            <a:r>
              <a:rPr lang="ru-RU" dirty="0" smtClean="0">
                <a:solidFill>
                  <a:schemeClr val="tx1"/>
                </a:solidFill>
                <a:latin typeface="Times New Roman"/>
                <a:ea typeface="Calibri"/>
                <a:cs typeface="Times New Roman"/>
              </a:rPr>
              <a:t>.</a:t>
            </a:r>
            <a:br>
              <a:rPr lang="ru-RU" dirty="0" smtClean="0">
                <a:solidFill>
                  <a:schemeClr val="tx1"/>
                </a:solidFill>
                <a:latin typeface="Times New Roman"/>
                <a:ea typeface="Calibri"/>
                <a:cs typeface="Times New Roman"/>
              </a:rPr>
            </a:br>
            <a:r>
              <a:rPr lang="ru-RU" dirty="0" smtClean="0">
                <a:solidFill>
                  <a:schemeClr val="tx1"/>
                </a:solidFill>
                <a:latin typeface="Times New Roman"/>
                <a:ea typeface="Calibri"/>
                <a:cs typeface="Times New Roman"/>
              </a:rPr>
              <a:t/>
            </a:r>
            <a:br>
              <a:rPr lang="ru-RU" dirty="0" smtClean="0">
                <a:solidFill>
                  <a:schemeClr val="tx1"/>
                </a:solidFill>
                <a:latin typeface="Times New Roman"/>
                <a:ea typeface="Calibri"/>
                <a:cs typeface="Times New Roman"/>
              </a:rPr>
            </a:br>
            <a:r>
              <a:rPr lang="kk-KZ" b="1" dirty="0" smtClean="0">
                <a:solidFill>
                  <a:srgbClr val="000000"/>
                </a:solidFill>
                <a:latin typeface="Times New Roman"/>
                <a:ea typeface="Calibri"/>
                <a:cs typeface="Times New Roman"/>
              </a:rPr>
              <a:t>Жұмыс </a:t>
            </a:r>
            <a:r>
              <a:rPr lang="kk-KZ" b="1" dirty="0">
                <a:solidFill>
                  <a:srgbClr val="000000"/>
                </a:solidFill>
                <a:latin typeface="Times New Roman"/>
                <a:ea typeface="Calibri"/>
                <a:cs typeface="Times New Roman"/>
              </a:rPr>
              <a:t>берушілердің ұсынысы негізінде қосылған пәндер</a:t>
            </a:r>
            <a:r>
              <a:rPr lang="kk-KZ" dirty="0">
                <a:solidFill>
                  <a:srgbClr val="000000"/>
                </a:solidFill>
                <a:latin typeface="Times New Roman"/>
                <a:ea typeface="Calibri"/>
                <a:cs typeface="Times New Roman"/>
              </a:rPr>
              <a:t>:</a:t>
            </a:r>
            <a:br>
              <a:rPr lang="kk-KZ" dirty="0">
                <a:solidFill>
                  <a:srgbClr val="000000"/>
                </a:solidFill>
                <a:latin typeface="Times New Roman"/>
                <a:ea typeface="Calibri"/>
                <a:cs typeface="Times New Roman"/>
              </a:rPr>
            </a:br>
            <a:r>
              <a:rPr lang="kk-KZ" dirty="0" smtClean="0">
                <a:solidFill>
                  <a:srgbClr val="000000"/>
                </a:solidFill>
                <a:latin typeface="Times New Roman"/>
                <a:ea typeface="Calibri"/>
                <a:cs typeface="Times New Roman"/>
              </a:rPr>
              <a:t>1.Мемлекеттік-жеке меншік әріптестік және тб. </a:t>
            </a:r>
            <a:r>
              <a:rPr lang="ru-RU" dirty="0" smtClean="0">
                <a:solidFill>
                  <a:schemeClr val="tx1"/>
                </a:solidFill>
                <a:latin typeface="Times New Roman"/>
                <a:ea typeface="Calibri"/>
                <a:cs typeface="Times New Roman"/>
              </a:rPr>
              <a:t/>
            </a:r>
            <a:br>
              <a:rPr lang="ru-RU" dirty="0" smtClean="0">
                <a:solidFill>
                  <a:schemeClr val="tx1"/>
                </a:solidFill>
                <a:latin typeface="Times New Roman"/>
                <a:ea typeface="Calibri"/>
                <a:cs typeface="Times New Roman"/>
              </a:rPr>
            </a:br>
            <a:r>
              <a:rPr lang="ru-RU" sz="1400" dirty="0">
                <a:solidFill>
                  <a:schemeClr val="tx1"/>
                </a:solidFill>
                <a:ea typeface="Calibri"/>
                <a:cs typeface="Times New Roman"/>
              </a:rPr>
              <a:t/>
            </a:r>
            <a:br>
              <a:rPr lang="ru-RU" sz="1400" dirty="0">
                <a:solidFill>
                  <a:schemeClr val="tx1"/>
                </a:solidFill>
                <a:ea typeface="Calibri"/>
                <a:cs typeface="Times New Roman"/>
              </a:rPr>
            </a:br>
            <a:r>
              <a:rPr lang="kk-KZ" dirty="0">
                <a:solidFill>
                  <a:schemeClr val="tx1"/>
                </a:solidFill>
                <a:latin typeface="Times New Roman"/>
                <a:ea typeface="Calibri"/>
                <a:cs typeface="Times New Roman"/>
              </a:rPr>
              <a:t> </a:t>
            </a:r>
            <a:r>
              <a:rPr lang="ru-RU" sz="1400" dirty="0">
                <a:solidFill>
                  <a:schemeClr val="tx1"/>
                </a:solidFill>
                <a:ea typeface="Calibri"/>
                <a:cs typeface="Times New Roman"/>
              </a:rPr>
              <a:t/>
            </a:r>
            <a:br>
              <a:rPr lang="ru-RU" sz="1400" dirty="0">
                <a:solidFill>
                  <a:schemeClr val="tx1"/>
                </a:solidFill>
                <a:ea typeface="Calibri"/>
                <a:cs typeface="Times New Roman"/>
              </a:rPr>
            </a:br>
            <a:endParaRPr lang="ru-RU" dirty="0">
              <a:solidFill>
                <a:schemeClr val="tx1"/>
              </a:solidFill>
            </a:endParaRPr>
          </a:p>
        </p:txBody>
      </p:sp>
    </p:spTree>
    <p:extLst>
      <p:ext uri="{BB962C8B-B14F-4D97-AF65-F5344CB8AC3E}">
        <p14:creationId xmlns:p14="http://schemas.microsoft.com/office/powerpoint/2010/main" val="4174094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119835" y="2099"/>
            <a:ext cx="7562072" cy="846386"/>
          </a:xfrm>
          <a:prstGeom prst="rect">
            <a:avLst/>
          </a:prstGeom>
        </p:spPr>
        <p:txBody>
          <a:bodyPr vert="horz" wrap="square" lIns="0" tIns="0" rIns="0" bIns="0" rtlCol="0">
            <a:spAutoFit/>
          </a:bodyPr>
          <a:lstStyle/>
          <a:p>
            <a:pPr algn="ctr">
              <a:lnSpc>
                <a:spcPts val="2208"/>
              </a:lnSpc>
            </a:pPr>
            <a:r>
              <a:rPr lang="kk-KZ" sz="2000" b="1" dirty="0" smtClean="0">
                <a:latin typeface="DQNCKC+Times New Roman Bold"/>
                <a:cs typeface="DQNCKC+Times New Roman Bold"/>
              </a:rPr>
              <a:t> </a:t>
            </a:r>
            <a:r>
              <a:rPr lang="ru-RU" sz="2000" b="1" kern="0" dirty="0">
                <a:latin typeface="Times New Roman"/>
                <a:ea typeface="+mj-ea"/>
                <a:cs typeface="Times New Roman"/>
              </a:rPr>
              <a:t>«</a:t>
            </a:r>
            <a:r>
              <a:rPr lang="ru-RU" sz="2000" b="1" kern="0" dirty="0" smtClean="0">
                <a:latin typeface="Times New Roman"/>
                <a:ea typeface="+mj-ea"/>
                <a:cs typeface="Times New Roman"/>
              </a:rPr>
              <a:t>6В04140– МЕНЕДЖМЕНТ» </a:t>
            </a:r>
            <a:r>
              <a:rPr lang="ru-RU" sz="2000" b="1" kern="0" dirty="0">
                <a:latin typeface="Times New Roman"/>
                <a:ea typeface="+mj-ea"/>
                <a:cs typeface="Times New Roman"/>
              </a:rPr>
              <a:t>БІЛІМ БЕРУ БАҒДАРЛАМАСЫ </a:t>
            </a:r>
            <a:endParaRPr lang="ru-RU" sz="2000" b="1" kern="0" dirty="0" smtClean="0">
              <a:latin typeface="Times New Roman"/>
              <a:ea typeface="+mj-ea"/>
              <a:cs typeface="Times New Roman"/>
            </a:endParaRPr>
          </a:p>
          <a:p>
            <a:pPr algn="ctr">
              <a:lnSpc>
                <a:spcPts val="2208"/>
              </a:lnSpc>
            </a:pPr>
            <a:r>
              <a:rPr sz="2000" b="1" dirty="0" err="1" smtClean="0">
                <a:latin typeface="DQNCKC+Times New Roman Bold"/>
                <a:cs typeface="DQNCKC+Times New Roman Bold"/>
              </a:rPr>
              <a:t>Жұмыс</a:t>
            </a:r>
            <a:r>
              <a:rPr sz="2000" b="1" spc="35" dirty="0" smtClean="0">
                <a:latin typeface="DQNCKC+Times New Roman Bold"/>
                <a:cs typeface="DQNCKC+Times New Roman Bold"/>
              </a:rPr>
              <a:t> </a:t>
            </a:r>
            <a:r>
              <a:rPr sz="2000" b="1" dirty="0">
                <a:latin typeface="DQNCKC+Times New Roman Bold"/>
                <a:cs typeface="DQNCKC+Times New Roman Bold"/>
              </a:rPr>
              <a:t>берушілермен,</a:t>
            </a:r>
            <a:r>
              <a:rPr sz="2000" b="1" spc="-29" dirty="0">
                <a:latin typeface="DQNCKC+Times New Roman Bold"/>
                <a:cs typeface="DQNCKC+Times New Roman Bold"/>
              </a:rPr>
              <a:t> </a:t>
            </a:r>
            <a:r>
              <a:rPr sz="2000" b="1" dirty="0">
                <a:latin typeface="DQNCKC+Times New Roman Bold"/>
                <a:cs typeface="DQNCKC+Times New Roman Bold"/>
              </a:rPr>
              <a:t>мемлекеттік</a:t>
            </a:r>
            <a:r>
              <a:rPr sz="2000" b="1" spc="-72" dirty="0">
                <a:latin typeface="DQNCKC+Times New Roman Bold"/>
                <a:cs typeface="DQNCKC+Times New Roman Bold"/>
              </a:rPr>
              <a:t> </a:t>
            </a:r>
            <a:r>
              <a:rPr sz="2000" b="1" dirty="0">
                <a:latin typeface="DQNCKC+Times New Roman Bold"/>
                <a:cs typeface="DQNCKC+Times New Roman Bold"/>
              </a:rPr>
              <a:t>билік</a:t>
            </a:r>
            <a:r>
              <a:rPr sz="2000" b="1" spc="-25" dirty="0">
                <a:latin typeface="DQNCKC+Times New Roman Bold"/>
                <a:cs typeface="DQNCKC+Times New Roman Bold"/>
              </a:rPr>
              <a:t> </a:t>
            </a:r>
            <a:r>
              <a:rPr sz="2000" b="1" dirty="0">
                <a:latin typeface="DQNCKC+Times New Roman Bold"/>
                <a:cs typeface="DQNCKC+Times New Roman Bold"/>
              </a:rPr>
              <a:t>органдарымен,</a:t>
            </a:r>
            <a:r>
              <a:rPr sz="2000" b="1" spc="-10" dirty="0">
                <a:latin typeface="DQNCKC+Times New Roman Bold"/>
                <a:cs typeface="DQNCKC+Times New Roman Bold"/>
              </a:rPr>
              <a:t> </a:t>
            </a:r>
            <a:r>
              <a:rPr sz="2000" b="1" dirty="0" err="1" smtClean="0">
                <a:latin typeface="DQNCKC+Times New Roman Bold"/>
                <a:cs typeface="DQNCKC+Times New Roman Bold"/>
              </a:rPr>
              <a:t>бизнес</a:t>
            </a:r>
            <a:r>
              <a:rPr lang="kk-KZ" sz="2000" b="1" dirty="0" smtClean="0">
                <a:latin typeface="DQNCKC+Times New Roman Bold"/>
                <a:cs typeface="DQNCKC+Times New Roman Bold"/>
              </a:rPr>
              <a:t> </a:t>
            </a:r>
            <a:r>
              <a:rPr sz="2000" b="1" dirty="0" err="1" smtClean="0">
                <a:latin typeface="DQNCKC+Times New Roman Bold"/>
                <a:cs typeface="DQNCKC+Times New Roman Bold"/>
              </a:rPr>
              <a:t>өкілдерімен</a:t>
            </a:r>
            <a:r>
              <a:rPr sz="2000" b="1" spc="-18" dirty="0" smtClean="0">
                <a:latin typeface="DQNCKC+Times New Roman Bold"/>
                <a:cs typeface="DQNCKC+Times New Roman Bold"/>
              </a:rPr>
              <a:t> </a:t>
            </a:r>
            <a:r>
              <a:rPr sz="2000" b="1" dirty="0">
                <a:latin typeface="DQNCKC+Times New Roman Bold"/>
                <a:cs typeface="DQNCKC+Times New Roman Bold"/>
              </a:rPr>
              <a:t>байланыс</a:t>
            </a:r>
            <a:r>
              <a:rPr sz="2000" b="1" spc="-22" dirty="0">
                <a:latin typeface="DQNCKC+Times New Roman Bold"/>
                <a:cs typeface="DQNCKC+Times New Roman Bold"/>
              </a:rPr>
              <a:t> </a:t>
            </a:r>
            <a:r>
              <a:rPr sz="2000" b="1" dirty="0">
                <a:latin typeface="DQNCKC+Times New Roman Bold"/>
                <a:cs typeface="DQNCKC+Times New Roman Bold"/>
              </a:rPr>
              <a:t>нәтижелері</a:t>
            </a:r>
          </a:p>
        </p:txBody>
      </p:sp>
      <p:sp>
        <p:nvSpPr>
          <p:cNvPr id="4" name="object 4"/>
          <p:cNvSpPr txBox="1"/>
          <p:nvPr/>
        </p:nvSpPr>
        <p:spPr>
          <a:xfrm>
            <a:off x="1086916" y="931036"/>
            <a:ext cx="1687639"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FFFFFF"/>
                </a:solidFill>
                <a:latin typeface="DQNCKC+Times New Roman Bold"/>
                <a:cs typeface="DQNCKC+Times New Roman Bold"/>
              </a:rPr>
              <a:t>Жұмыс </a:t>
            </a:r>
            <a:r>
              <a:rPr sz="1800" b="1" spc="-16" dirty="0">
                <a:solidFill>
                  <a:srgbClr val="FFFFFF"/>
                </a:solidFill>
                <a:latin typeface="DQNCKC+Times New Roman Bold"/>
                <a:cs typeface="DQNCKC+Times New Roman Bold"/>
              </a:rPr>
              <a:t>беруші</a:t>
            </a:r>
          </a:p>
        </p:txBody>
      </p:sp>
      <p:sp>
        <p:nvSpPr>
          <p:cNvPr id="6" name="object 6"/>
          <p:cNvSpPr txBox="1"/>
          <p:nvPr/>
        </p:nvSpPr>
        <p:spPr>
          <a:xfrm>
            <a:off x="6943598" y="931036"/>
            <a:ext cx="1984677"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FFFFFF"/>
                </a:solidFill>
                <a:latin typeface="DQNCKC+Times New Roman Bold"/>
                <a:cs typeface="DQNCKC+Times New Roman Bold"/>
              </a:rPr>
              <a:t>Растайтын</a:t>
            </a:r>
            <a:r>
              <a:rPr sz="1800" b="1" spc="105" dirty="0">
                <a:solidFill>
                  <a:srgbClr val="FFFFFF"/>
                </a:solidFill>
                <a:latin typeface="DQNCKC+Times New Roman Bold"/>
                <a:cs typeface="DQNCKC+Times New Roman Bold"/>
              </a:rPr>
              <a:t> </a:t>
            </a:r>
            <a:r>
              <a:rPr sz="1800" b="1" spc="-14" dirty="0">
                <a:solidFill>
                  <a:srgbClr val="FFFFFF"/>
                </a:solidFill>
                <a:latin typeface="DQNCKC+Times New Roman Bold"/>
                <a:cs typeface="DQNCKC+Times New Roman Bold"/>
              </a:rPr>
              <a:t>құжат</a:t>
            </a:r>
          </a:p>
        </p:txBody>
      </p:sp>
      <p:sp>
        <p:nvSpPr>
          <p:cNvPr id="7" name="object 7"/>
          <p:cNvSpPr txBox="1"/>
          <p:nvPr/>
        </p:nvSpPr>
        <p:spPr>
          <a:xfrm>
            <a:off x="284988" y="1301731"/>
            <a:ext cx="2548640" cy="291594"/>
          </a:xfrm>
          <a:prstGeom prst="rect">
            <a:avLst/>
          </a:prstGeom>
        </p:spPr>
        <p:txBody>
          <a:bodyPr vert="horz" wrap="square" lIns="0" tIns="0" rIns="0" bIns="0" rtlCol="0">
            <a:spAutoFit/>
          </a:bodyPr>
          <a:lstStyle/>
          <a:p>
            <a:pPr marL="0" marR="0">
              <a:lnSpc>
                <a:spcPts val="1996"/>
              </a:lnSpc>
              <a:spcBef>
                <a:spcPts val="0"/>
              </a:spcBef>
              <a:spcAft>
                <a:spcPts val="0"/>
              </a:spcAft>
            </a:pPr>
            <a:r>
              <a:rPr sz="1800" spc="10" dirty="0">
                <a:solidFill>
                  <a:srgbClr val="000000"/>
                </a:solidFill>
                <a:latin typeface="LROVIO+Times New Roman"/>
                <a:cs typeface="LROVIO+Times New Roman"/>
              </a:rPr>
              <a:t>1.</a:t>
            </a:r>
            <a:r>
              <a:rPr sz="1800" spc="-20" dirty="0">
                <a:solidFill>
                  <a:srgbClr val="000000"/>
                </a:solidFill>
                <a:latin typeface="LROVIO+Times New Roman"/>
                <a:cs typeface="LROVIO+Times New Roman"/>
              </a:rPr>
              <a:t> </a:t>
            </a:r>
            <a:r>
              <a:rPr sz="1800" dirty="0">
                <a:solidFill>
                  <a:srgbClr val="000000"/>
                </a:solidFill>
                <a:latin typeface="TFUKGI+Times New Roman"/>
                <a:cs typeface="TFUKGI+Times New Roman"/>
              </a:rPr>
              <a:t>Түркістан</a:t>
            </a:r>
            <a:r>
              <a:rPr sz="1800" spc="11" dirty="0">
                <a:solidFill>
                  <a:srgbClr val="000000"/>
                </a:solidFill>
                <a:latin typeface="TFUKGI+Times New Roman"/>
                <a:cs typeface="TFUKGI+Times New Roman"/>
              </a:rPr>
              <a:t> </a:t>
            </a:r>
            <a:r>
              <a:rPr sz="1800" spc="-11" dirty="0">
                <a:solidFill>
                  <a:srgbClr val="000000"/>
                </a:solidFill>
                <a:latin typeface="TFUKGI+Times New Roman"/>
                <a:cs typeface="TFUKGI+Times New Roman"/>
              </a:rPr>
              <a:t>облысының</a:t>
            </a:r>
          </a:p>
        </p:txBody>
      </p:sp>
      <p:sp>
        <p:nvSpPr>
          <p:cNvPr id="8" name="object 8"/>
          <p:cNvSpPr txBox="1"/>
          <p:nvPr/>
        </p:nvSpPr>
        <p:spPr>
          <a:xfrm>
            <a:off x="3612515" y="1301731"/>
            <a:ext cx="4874026" cy="309882"/>
          </a:xfrm>
          <a:prstGeom prst="rect">
            <a:avLst/>
          </a:prstGeom>
        </p:spPr>
        <p:txBody>
          <a:bodyPr vert="horz" wrap="square" lIns="0" tIns="0" rIns="0" bIns="0" rtlCol="0">
            <a:spAutoFit/>
          </a:bodyPr>
          <a:lstStyle/>
          <a:p>
            <a:pPr marL="0" marR="0">
              <a:lnSpc>
                <a:spcPts val="1996"/>
              </a:lnSpc>
              <a:spcBef>
                <a:spcPts val="0"/>
              </a:spcBef>
              <a:spcAft>
                <a:spcPts val="0"/>
              </a:spcAft>
            </a:pPr>
            <a:r>
              <a:rPr sz="1800" spc="10" dirty="0">
                <a:solidFill>
                  <a:srgbClr val="000000"/>
                </a:solidFill>
                <a:latin typeface="TFUKGI+Times New Roman"/>
                <a:cs typeface="TFUKGI+Times New Roman"/>
              </a:rPr>
              <a:t>1.</a:t>
            </a:r>
            <a:r>
              <a:rPr sz="1800" spc="-22" dirty="0">
                <a:solidFill>
                  <a:srgbClr val="000000"/>
                </a:solidFill>
                <a:latin typeface="TFUKGI+Times New Roman"/>
                <a:cs typeface="TFUKGI+Times New Roman"/>
              </a:rPr>
              <a:t> </a:t>
            </a:r>
            <a:r>
              <a:rPr sz="1800" dirty="0">
                <a:solidFill>
                  <a:srgbClr val="000000"/>
                </a:solidFill>
                <a:latin typeface="TFUKGI+Times New Roman"/>
                <a:cs typeface="TFUKGI+Times New Roman"/>
              </a:rPr>
              <a:t>Іс</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тәжірибеден</a:t>
            </a:r>
            <a:r>
              <a:rPr sz="1800" spc="14" dirty="0">
                <a:solidFill>
                  <a:srgbClr val="000000"/>
                </a:solidFill>
                <a:latin typeface="TFUKGI+Times New Roman"/>
                <a:cs typeface="TFUKGI+Times New Roman"/>
              </a:rPr>
              <a:t> </a:t>
            </a:r>
            <a:r>
              <a:rPr sz="1800" dirty="0">
                <a:solidFill>
                  <a:srgbClr val="000000"/>
                </a:solidFill>
                <a:latin typeface="TFUKGI+Times New Roman"/>
                <a:cs typeface="TFUKGI+Times New Roman"/>
              </a:rPr>
              <a:t>өту бойынша</a:t>
            </a:r>
            <a:r>
              <a:rPr sz="1800" spc="1000" dirty="0">
                <a:solidFill>
                  <a:srgbClr val="000000"/>
                </a:solidFill>
                <a:latin typeface="TFUKGI+Times New Roman"/>
                <a:cs typeface="TFUKGI+Times New Roman"/>
              </a:rPr>
              <a:t> </a:t>
            </a:r>
            <a:r>
              <a:rPr sz="1800" dirty="0">
                <a:solidFill>
                  <a:srgbClr val="000000"/>
                </a:solidFill>
                <a:latin typeface="TFUKGI+Times New Roman"/>
                <a:cs typeface="TFUKGI+Times New Roman"/>
              </a:rPr>
              <a:t>21/3050</a:t>
            </a:r>
            <a:r>
              <a:rPr sz="1800" spc="-65" dirty="0">
                <a:solidFill>
                  <a:srgbClr val="000000"/>
                </a:solidFill>
                <a:latin typeface="TFUKGI+Times New Roman"/>
                <a:cs typeface="TFUKGI+Times New Roman"/>
              </a:rPr>
              <a:t> </a:t>
            </a:r>
            <a:r>
              <a:rPr sz="1800" spc="-12" dirty="0">
                <a:solidFill>
                  <a:srgbClr val="000000"/>
                </a:solidFill>
                <a:latin typeface="TFUKGI+Times New Roman"/>
                <a:cs typeface="TFUKGI+Times New Roman"/>
              </a:rPr>
              <a:t>келісім</a:t>
            </a:r>
          </a:p>
        </p:txBody>
      </p:sp>
      <p:sp>
        <p:nvSpPr>
          <p:cNvPr id="9" name="object 9"/>
          <p:cNvSpPr txBox="1"/>
          <p:nvPr/>
        </p:nvSpPr>
        <p:spPr>
          <a:xfrm>
            <a:off x="284988" y="1576577"/>
            <a:ext cx="2289883"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spc="-11" dirty="0">
                <a:solidFill>
                  <a:srgbClr val="000000"/>
                </a:solidFill>
                <a:latin typeface="TFUKGI+Times New Roman"/>
                <a:cs typeface="TFUKGI+Times New Roman"/>
              </a:rPr>
              <a:t>Кәсіпкерлер</a:t>
            </a:r>
            <a:r>
              <a:rPr sz="1800" spc="55" dirty="0">
                <a:solidFill>
                  <a:srgbClr val="000000"/>
                </a:solidFill>
                <a:latin typeface="TFUKGI+Times New Roman"/>
                <a:cs typeface="TFUKGI+Times New Roman"/>
              </a:rPr>
              <a:t> </a:t>
            </a:r>
            <a:r>
              <a:rPr sz="1800" dirty="0">
                <a:solidFill>
                  <a:srgbClr val="000000"/>
                </a:solidFill>
                <a:latin typeface="TFUKGI+Times New Roman"/>
                <a:cs typeface="TFUKGI+Times New Roman"/>
              </a:rPr>
              <a:t>палатасы</a:t>
            </a:r>
          </a:p>
        </p:txBody>
      </p:sp>
      <p:sp>
        <p:nvSpPr>
          <p:cNvPr id="10" name="object 10"/>
          <p:cNvSpPr txBox="1"/>
          <p:nvPr/>
        </p:nvSpPr>
        <p:spPr>
          <a:xfrm>
            <a:off x="3612515" y="1576577"/>
            <a:ext cx="2191384"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spc="-12" dirty="0">
                <a:solidFill>
                  <a:srgbClr val="000000"/>
                </a:solidFill>
                <a:latin typeface="TFUKGI+Times New Roman"/>
                <a:cs typeface="TFUKGI+Times New Roman"/>
              </a:rPr>
              <a:t>келісім</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шарт</a:t>
            </a:r>
            <a:r>
              <a:rPr sz="1800" spc="47" dirty="0">
                <a:solidFill>
                  <a:srgbClr val="000000"/>
                </a:solidFill>
                <a:latin typeface="TFUKGI+Times New Roman"/>
                <a:cs typeface="TFUKGI+Times New Roman"/>
              </a:rPr>
              <a:t> </a:t>
            </a:r>
            <a:r>
              <a:rPr sz="1800" dirty="0">
                <a:solidFill>
                  <a:srgbClr val="000000"/>
                </a:solidFill>
                <a:latin typeface="TFUKGI+Times New Roman"/>
                <a:cs typeface="TFUKGI+Times New Roman"/>
              </a:rPr>
              <a:t>түзілді</a:t>
            </a:r>
            <a:r>
              <a:rPr sz="1800" dirty="0">
                <a:solidFill>
                  <a:srgbClr val="000000"/>
                </a:solidFill>
                <a:latin typeface="LROVIO+Times New Roman"/>
                <a:cs typeface="LROVIO+Times New Roman"/>
              </a:rPr>
              <a:t>.</a:t>
            </a:r>
          </a:p>
        </p:txBody>
      </p:sp>
      <p:sp>
        <p:nvSpPr>
          <p:cNvPr id="11" name="object 11"/>
          <p:cNvSpPr txBox="1"/>
          <p:nvPr/>
        </p:nvSpPr>
        <p:spPr>
          <a:xfrm>
            <a:off x="6836918" y="1634489"/>
            <a:ext cx="797681"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dirty="0">
                <a:solidFill>
                  <a:srgbClr val="000000"/>
                </a:solidFill>
                <a:latin typeface="TFUKGI+Times New Roman"/>
                <a:cs typeface="TFUKGI+Times New Roman"/>
              </a:rPr>
              <a:t>шарты</a:t>
            </a:r>
          </a:p>
        </p:txBody>
      </p:sp>
      <p:sp>
        <p:nvSpPr>
          <p:cNvPr id="12" name="object 12"/>
          <p:cNvSpPr txBox="1"/>
          <p:nvPr/>
        </p:nvSpPr>
        <p:spPr>
          <a:xfrm>
            <a:off x="6836918" y="1932922"/>
            <a:ext cx="1259231" cy="566229"/>
          </a:xfrm>
          <a:prstGeom prst="rect">
            <a:avLst/>
          </a:prstGeom>
        </p:spPr>
        <p:txBody>
          <a:bodyPr vert="horz" wrap="square" lIns="0" tIns="0" rIns="0" bIns="0" rtlCol="0">
            <a:spAutoFit/>
          </a:bodyPr>
          <a:lstStyle/>
          <a:p>
            <a:pPr marL="0" marR="0">
              <a:lnSpc>
                <a:spcPts val="1996"/>
              </a:lnSpc>
              <a:spcBef>
                <a:spcPts val="0"/>
              </a:spcBef>
              <a:spcAft>
                <a:spcPts val="0"/>
              </a:spcAft>
            </a:pPr>
            <a:r>
              <a:rPr sz="1800" dirty="0">
                <a:solidFill>
                  <a:srgbClr val="000000"/>
                </a:solidFill>
                <a:latin typeface="LROVIO+Times New Roman"/>
                <a:cs typeface="LROVIO+Times New Roman"/>
              </a:rPr>
              <a:t>10.11.2021-</a:t>
            </a:r>
          </a:p>
          <a:p>
            <a:pPr marL="0" marR="0">
              <a:lnSpc>
                <a:spcPts val="1993"/>
              </a:lnSpc>
              <a:spcBef>
                <a:spcPts val="169"/>
              </a:spcBef>
              <a:spcAft>
                <a:spcPts val="0"/>
              </a:spcAft>
            </a:pPr>
            <a:r>
              <a:rPr sz="1800" dirty="0">
                <a:solidFill>
                  <a:srgbClr val="000000"/>
                </a:solidFill>
                <a:latin typeface="LROVIO+Times New Roman"/>
                <a:cs typeface="LROVIO+Times New Roman"/>
              </a:rPr>
              <a:t>31.12.2029</a:t>
            </a:r>
          </a:p>
        </p:txBody>
      </p:sp>
      <p:sp>
        <p:nvSpPr>
          <p:cNvPr id="13" name="object 13"/>
          <p:cNvSpPr txBox="1"/>
          <p:nvPr/>
        </p:nvSpPr>
        <p:spPr>
          <a:xfrm>
            <a:off x="284988" y="2573382"/>
            <a:ext cx="2576630" cy="566102"/>
          </a:xfrm>
          <a:prstGeom prst="rect">
            <a:avLst/>
          </a:prstGeom>
        </p:spPr>
        <p:txBody>
          <a:bodyPr vert="horz" wrap="square" lIns="0" tIns="0" rIns="0" bIns="0" rtlCol="0">
            <a:spAutoFit/>
          </a:bodyPr>
          <a:lstStyle/>
          <a:p>
            <a:pPr marL="0" marR="0">
              <a:lnSpc>
                <a:spcPts val="1996"/>
              </a:lnSpc>
              <a:spcBef>
                <a:spcPts val="0"/>
              </a:spcBef>
              <a:spcAft>
                <a:spcPts val="0"/>
              </a:spcAft>
            </a:pPr>
            <a:r>
              <a:rPr sz="1800" spc="-10" dirty="0">
                <a:solidFill>
                  <a:srgbClr val="000000"/>
                </a:solidFill>
                <a:latin typeface="TFUKGI+Times New Roman"/>
                <a:cs typeface="TFUKGI+Times New Roman"/>
              </a:rPr>
              <a:t>2.«Азаматтарға</a:t>
            </a:r>
            <a:r>
              <a:rPr sz="1800" spc="99" dirty="0">
                <a:solidFill>
                  <a:srgbClr val="000000"/>
                </a:solidFill>
                <a:latin typeface="TFUKGI+Times New Roman"/>
                <a:cs typeface="TFUKGI+Times New Roman"/>
              </a:rPr>
              <a:t> </a:t>
            </a:r>
            <a:r>
              <a:rPr sz="1800" dirty="0">
                <a:solidFill>
                  <a:srgbClr val="000000"/>
                </a:solidFill>
                <a:latin typeface="TFUKGI+Times New Roman"/>
                <a:cs typeface="TFUKGI+Times New Roman"/>
              </a:rPr>
              <a:t>арналған</a:t>
            </a:r>
          </a:p>
          <a:p>
            <a:pPr marL="0" marR="0">
              <a:lnSpc>
                <a:spcPts val="1993"/>
              </a:lnSpc>
              <a:spcBef>
                <a:spcPts val="168"/>
              </a:spcBef>
              <a:spcAft>
                <a:spcPts val="0"/>
              </a:spcAft>
            </a:pPr>
            <a:r>
              <a:rPr sz="1800" dirty="0">
                <a:solidFill>
                  <a:srgbClr val="000000"/>
                </a:solidFill>
                <a:latin typeface="TFUKGI+Times New Roman"/>
                <a:cs typeface="TFUKGI+Times New Roman"/>
              </a:rPr>
              <a:t>үкімет»</a:t>
            </a:r>
            <a:r>
              <a:rPr sz="1800" spc="24" dirty="0">
                <a:solidFill>
                  <a:srgbClr val="000000"/>
                </a:solidFill>
                <a:latin typeface="TFUKGI+Times New Roman"/>
                <a:cs typeface="TFUKGI+Times New Roman"/>
              </a:rPr>
              <a:t> </a:t>
            </a:r>
            <a:r>
              <a:rPr sz="1800" spc="-11" dirty="0">
                <a:solidFill>
                  <a:srgbClr val="000000"/>
                </a:solidFill>
                <a:latin typeface="TFUKGI+Times New Roman"/>
                <a:cs typeface="TFUKGI+Times New Roman"/>
              </a:rPr>
              <a:t>Мемлекеттік</a:t>
            </a:r>
          </a:p>
        </p:txBody>
      </p:sp>
      <p:sp>
        <p:nvSpPr>
          <p:cNvPr id="14" name="object 14"/>
          <p:cNvSpPr txBox="1"/>
          <p:nvPr/>
        </p:nvSpPr>
        <p:spPr>
          <a:xfrm>
            <a:off x="3612515" y="2573382"/>
            <a:ext cx="4874026" cy="309882"/>
          </a:xfrm>
          <a:prstGeom prst="rect">
            <a:avLst/>
          </a:prstGeom>
        </p:spPr>
        <p:txBody>
          <a:bodyPr vert="horz" wrap="square" lIns="0" tIns="0" rIns="0" bIns="0" rtlCol="0">
            <a:spAutoFit/>
          </a:bodyPr>
          <a:lstStyle/>
          <a:p>
            <a:pPr marL="0" marR="0">
              <a:lnSpc>
                <a:spcPts val="1996"/>
              </a:lnSpc>
              <a:spcBef>
                <a:spcPts val="0"/>
              </a:spcBef>
              <a:spcAft>
                <a:spcPts val="0"/>
              </a:spcAft>
            </a:pPr>
            <a:r>
              <a:rPr sz="1800" spc="10" dirty="0">
                <a:solidFill>
                  <a:srgbClr val="000000"/>
                </a:solidFill>
                <a:latin typeface="TFUKGI+Times New Roman"/>
                <a:cs typeface="TFUKGI+Times New Roman"/>
              </a:rPr>
              <a:t>1.</a:t>
            </a:r>
            <a:r>
              <a:rPr sz="1800" spc="-22" dirty="0">
                <a:solidFill>
                  <a:srgbClr val="000000"/>
                </a:solidFill>
                <a:latin typeface="TFUKGI+Times New Roman"/>
                <a:cs typeface="TFUKGI+Times New Roman"/>
              </a:rPr>
              <a:t> </a:t>
            </a:r>
            <a:r>
              <a:rPr sz="1800" dirty="0">
                <a:solidFill>
                  <a:srgbClr val="000000"/>
                </a:solidFill>
                <a:latin typeface="TFUKGI+Times New Roman"/>
                <a:cs typeface="TFUKGI+Times New Roman"/>
              </a:rPr>
              <a:t>Іс</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тәжірибеден</a:t>
            </a:r>
            <a:r>
              <a:rPr sz="1800" spc="14" dirty="0">
                <a:solidFill>
                  <a:srgbClr val="000000"/>
                </a:solidFill>
                <a:latin typeface="TFUKGI+Times New Roman"/>
                <a:cs typeface="TFUKGI+Times New Roman"/>
              </a:rPr>
              <a:t> </a:t>
            </a:r>
            <a:r>
              <a:rPr sz="1800" dirty="0">
                <a:solidFill>
                  <a:srgbClr val="000000"/>
                </a:solidFill>
                <a:latin typeface="TFUKGI+Times New Roman"/>
                <a:cs typeface="TFUKGI+Times New Roman"/>
              </a:rPr>
              <a:t>өту бойынша</a:t>
            </a:r>
            <a:r>
              <a:rPr sz="1800" spc="1000" dirty="0">
                <a:solidFill>
                  <a:srgbClr val="000000"/>
                </a:solidFill>
                <a:latin typeface="TFUKGI+Times New Roman"/>
                <a:cs typeface="TFUKGI+Times New Roman"/>
              </a:rPr>
              <a:t> </a:t>
            </a:r>
            <a:r>
              <a:rPr sz="1800" dirty="0">
                <a:solidFill>
                  <a:srgbClr val="000000"/>
                </a:solidFill>
                <a:latin typeface="TFUKGI+Times New Roman"/>
                <a:cs typeface="TFUKGI+Times New Roman"/>
              </a:rPr>
              <a:t>21/3052</a:t>
            </a:r>
            <a:r>
              <a:rPr sz="1800" spc="-65" dirty="0">
                <a:solidFill>
                  <a:srgbClr val="000000"/>
                </a:solidFill>
                <a:latin typeface="TFUKGI+Times New Roman"/>
                <a:cs typeface="TFUKGI+Times New Roman"/>
              </a:rPr>
              <a:t> </a:t>
            </a:r>
            <a:r>
              <a:rPr sz="1800" spc="-12" dirty="0">
                <a:solidFill>
                  <a:srgbClr val="000000"/>
                </a:solidFill>
                <a:latin typeface="TFUKGI+Times New Roman"/>
                <a:cs typeface="TFUKGI+Times New Roman"/>
              </a:rPr>
              <a:t>келісім</a:t>
            </a:r>
          </a:p>
        </p:txBody>
      </p:sp>
      <p:sp>
        <p:nvSpPr>
          <p:cNvPr id="15" name="object 15"/>
          <p:cNvSpPr txBox="1"/>
          <p:nvPr/>
        </p:nvSpPr>
        <p:spPr>
          <a:xfrm>
            <a:off x="3612515" y="2848228"/>
            <a:ext cx="2191384"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spc="-12" dirty="0">
                <a:solidFill>
                  <a:srgbClr val="000000"/>
                </a:solidFill>
                <a:latin typeface="TFUKGI+Times New Roman"/>
                <a:cs typeface="TFUKGI+Times New Roman"/>
              </a:rPr>
              <a:t>келісім</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шарт</a:t>
            </a:r>
            <a:r>
              <a:rPr sz="1800" spc="47" dirty="0">
                <a:solidFill>
                  <a:srgbClr val="000000"/>
                </a:solidFill>
                <a:latin typeface="TFUKGI+Times New Roman"/>
                <a:cs typeface="TFUKGI+Times New Roman"/>
              </a:rPr>
              <a:t> </a:t>
            </a:r>
            <a:r>
              <a:rPr sz="1800" dirty="0">
                <a:solidFill>
                  <a:srgbClr val="000000"/>
                </a:solidFill>
                <a:latin typeface="TFUKGI+Times New Roman"/>
                <a:cs typeface="TFUKGI+Times New Roman"/>
              </a:rPr>
              <a:t>түзілді</a:t>
            </a:r>
            <a:r>
              <a:rPr sz="1800" dirty="0">
                <a:solidFill>
                  <a:srgbClr val="000000"/>
                </a:solidFill>
                <a:latin typeface="LROVIO+Times New Roman"/>
                <a:cs typeface="LROVIO+Times New Roman"/>
              </a:rPr>
              <a:t>.</a:t>
            </a:r>
          </a:p>
        </p:txBody>
      </p:sp>
      <p:sp>
        <p:nvSpPr>
          <p:cNvPr id="16" name="object 16"/>
          <p:cNvSpPr txBox="1"/>
          <p:nvPr/>
        </p:nvSpPr>
        <p:spPr>
          <a:xfrm>
            <a:off x="6836918" y="2906140"/>
            <a:ext cx="797681"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dirty="0">
                <a:solidFill>
                  <a:srgbClr val="000000"/>
                </a:solidFill>
                <a:latin typeface="TFUKGI+Times New Roman"/>
                <a:cs typeface="TFUKGI+Times New Roman"/>
              </a:rPr>
              <a:t>шарты</a:t>
            </a:r>
          </a:p>
        </p:txBody>
      </p:sp>
      <p:sp>
        <p:nvSpPr>
          <p:cNvPr id="17" name="object 17"/>
          <p:cNvSpPr txBox="1"/>
          <p:nvPr/>
        </p:nvSpPr>
        <p:spPr>
          <a:xfrm>
            <a:off x="284988" y="3122548"/>
            <a:ext cx="3149080" cy="840277"/>
          </a:xfrm>
          <a:prstGeom prst="rect">
            <a:avLst/>
          </a:prstGeom>
        </p:spPr>
        <p:txBody>
          <a:bodyPr vert="horz" wrap="square" lIns="0" tIns="0" rIns="0" bIns="0" rtlCol="0">
            <a:spAutoFit/>
          </a:bodyPr>
          <a:lstStyle/>
          <a:p>
            <a:pPr marL="0" marR="0">
              <a:lnSpc>
                <a:spcPts val="1993"/>
              </a:lnSpc>
              <a:spcBef>
                <a:spcPts val="0"/>
              </a:spcBef>
              <a:spcAft>
                <a:spcPts val="0"/>
              </a:spcAft>
            </a:pPr>
            <a:r>
              <a:rPr sz="1800" dirty="0">
                <a:solidFill>
                  <a:srgbClr val="000000"/>
                </a:solidFill>
                <a:latin typeface="TFUKGI+Times New Roman"/>
                <a:cs typeface="TFUKGI+Times New Roman"/>
              </a:rPr>
              <a:t>корпорациясы» </a:t>
            </a:r>
            <a:r>
              <a:rPr sz="1800" spc="-14" dirty="0">
                <a:solidFill>
                  <a:srgbClr val="000000"/>
                </a:solidFill>
                <a:latin typeface="TFUKGI+Times New Roman"/>
                <a:cs typeface="TFUKGI+Times New Roman"/>
              </a:rPr>
              <a:t>коммерциялық</a:t>
            </a:r>
          </a:p>
          <a:p>
            <a:pPr marL="0" marR="0">
              <a:lnSpc>
                <a:spcPts val="1996"/>
              </a:lnSpc>
              <a:spcBef>
                <a:spcPts val="164"/>
              </a:spcBef>
              <a:spcAft>
                <a:spcPts val="0"/>
              </a:spcAft>
            </a:pPr>
            <a:r>
              <a:rPr sz="1800" dirty="0">
                <a:solidFill>
                  <a:srgbClr val="000000"/>
                </a:solidFill>
                <a:latin typeface="TFUKGI+Times New Roman"/>
                <a:cs typeface="TFUKGI+Times New Roman"/>
              </a:rPr>
              <a:t>емес</a:t>
            </a:r>
            <a:r>
              <a:rPr sz="1800" spc="13" dirty="0">
                <a:solidFill>
                  <a:srgbClr val="000000"/>
                </a:solidFill>
                <a:latin typeface="TFUKGI+Times New Roman"/>
                <a:cs typeface="TFUKGI+Times New Roman"/>
              </a:rPr>
              <a:t> </a:t>
            </a:r>
            <a:r>
              <a:rPr sz="1800" dirty="0">
                <a:solidFill>
                  <a:srgbClr val="000000"/>
                </a:solidFill>
                <a:latin typeface="TFUKGI+Times New Roman"/>
                <a:cs typeface="TFUKGI+Times New Roman"/>
              </a:rPr>
              <a:t>акционерлік</a:t>
            </a:r>
            <a:r>
              <a:rPr sz="1800" spc="25" dirty="0">
                <a:solidFill>
                  <a:srgbClr val="000000"/>
                </a:solidFill>
                <a:latin typeface="TFUKGI+Times New Roman"/>
                <a:cs typeface="TFUKGI+Times New Roman"/>
              </a:rPr>
              <a:t> </a:t>
            </a:r>
            <a:r>
              <a:rPr sz="1800" dirty="0">
                <a:solidFill>
                  <a:srgbClr val="000000"/>
                </a:solidFill>
                <a:latin typeface="TFUKGI+Times New Roman"/>
                <a:cs typeface="TFUKGI+Times New Roman"/>
              </a:rPr>
              <a:t>қоғамы,</a:t>
            </a:r>
          </a:p>
          <a:p>
            <a:pPr marL="0" marR="0">
              <a:lnSpc>
                <a:spcPts val="1993"/>
              </a:lnSpc>
              <a:spcBef>
                <a:spcPts val="119"/>
              </a:spcBef>
              <a:spcAft>
                <a:spcPts val="0"/>
              </a:spcAft>
            </a:pPr>
            <a:r>
              <a:rPr sz="1800" spc="-13" dirty="0">
                <a:solidFill>
                  <a:srgbClr val="000000"/>
                </a:solidFill>
                <a:latin typeface="TFUKGI+Times New Roman"/>
                <a:cs typeface="TFUKGI+Times New Roman"/>
              </a:rPr>
              <a:t>Шымкент</a:t>
            </a:r>
            <a:r>
              <a:rPr sz="1800" spc="44" dirty="0">
                <a:solidFill>
                  <a:srgbClr val="000000"/>
                </a:solidFill>
                <a:latin typeface="TFUKGI+Times New Roman"/>
                <a:cs typeface="TFUKGI+Times New Roman"/>
              </a:rPr>
              <a:t> </a:t>
            </a:r>
            <a:r>
              <a:rPr sz="1800" dirty="0">
                <a:solidFill>
                  <a:srgbClr val="000000"/>
                </a:solidFill>
                <a:latin typeface="TFUKGI+Times New Roman"/>
                <a:cs typeface="TFUKGI+Times New Roman"/>
              </a:rPr>
              <a:t>қалалық</a:t>
            </a:r>
            <a:r>
              <a:rPr sz="1800" spc="44" dirty="0">
                <a:solidFill>
                  <a:srgbClr val="000000"/>
                </a:solidFill>
                <a:latin typeface="TFUKGI+Times New Roman"/>
                <a:cs typeface="TFUKGI+Times New Roman"/>
              </a:rPr>
              <a:t> </a:t>
            </a:r>
            <a:r>
              <a:rPr sz="1800" dirty="0">
                <a:solidFill>
                  <a:srgbClr val="000000"/>
                </a:solidFill>
                <a:latin typeface="TFUKGI+Times New Roman"/>
                <a:cs typeface="TFUKGI+Times New Roman"/>
              </a:rPr>
              <a:t>филиалы</a:t>
            </a:r>
          </a:p>
        </p:txBody>
      </p:sp>
      <p:sp>
        <p:nvSpPr>
          <p:cNvPr id="18" name="object 18"/>
          <p:cNvSpPr txBox="1"/>
          <p:nvPr/>
        </p:nvSpPr>
        <p:spPr>
          <a:xfrm>
            <a:off x="6836918" y="3204573"/>
            <a:ext cx="1259231" cy="566229"/>
          </a:xfrm>
          <a:prstGeom prst="rect">
            <a:avLst/>
          </a:prstGeom>
        </p:spPr>
        <p:txBody>
          <a:bodyPr vert="horz" wrap="square" lIns="0" tIns="0" rIns="0" bIns="0" rtlCol="0">
            <a:spAutoFit/>
          </a:bodyPr>
          <a:lstStyle/>
          <a:p>
            <a:pPr marL="0" marR="0">
              <a:lnSpc>
                <a:spcPts val="1996"/>
              </a:lnSpc>
              <a:spcBef>
                <a:spcPts val="0"/>
              </a:spcBef>
              <a:spcAft>
                <a:spcPts val="0"/>
              </a:spcAft>
            </a:pPr>
            <a:r>
              <a:rPr sz="1800" dirty="0">
                <a:solidFill>
                  <a:srgbClr val="000000"/>
                </a:solidFill>
                <a:latin typeface="LROVIO+Times New Roman"/>
                <a:cs typeface="LROVIO+Times New Roman"/>
              </a:rPr>
              <a:t>10.11.2021-</a:t>
            </a:r>
          </a:p>
          <a:p>
            <a:pPr marL="0" marR="0">
              <a:lnSpc>
                <a:spcPts val="1993"/>
              </a:lnSpc>
              <a:spcBef>
                <a:spcPts val="169"/>
              </a:spcBef>
              <a:spcAft>
                <a:spcPts val="0"/>
              </a:spcAft>
            </a:pPr>
            <a:r>
              <a:rPr sz="1800" dirty="0">
                <a:solidFill>
                  <a:srgbClr val="000000"/>
                </a:solidFill>
                <a:latin typeface="LROVIO+Times New Roman"/>
                <a:cs typeface="LROVIO+Times New Roman"/>
              </a:rPr>
              <a:t>31.12.2029</a:t>
            </a:r>
          </a:p>
        </p:txBody>
      </p:sp>
      <p:sp>
        <p:nvSpPr>
          <p:cNvPr id="19" name="object 19"/>
          <p:cNvSpPr txBox="1"/>
          <p:nvPr/>
        </p:nvSpPr>
        <p:spPr>
          <a:xfrm>
            <a:off x="284988" y="4037057"/>
            <a:ext cx="2849354" cy="807913"/>
          </a:xfrm>
          <a:prstGeom prst="rect">
            <a:avLst/>
          </a:prstGeom>
        </p:spPr>
        <p:txBody>
          <a:bodyPr vert="horz" wrap="square" lIns="0" tIns="0" rIns="0" bIns="0" rtlCol="0">
            <a:spAutoFit/>
          </a:bodyPr>
          <a:lstStyle/>
          <a:p>
            <a:pPr marL="0" marR="0">
              <a:lnSpc>
                <a:spcPts val="1996"/>
              </a:lnSpc>
              <a:spcBef>
                <a:spcPts val="0"/>
              </a:spcBef>
              <a:spcAft>
                <a:spcPts val="0"/>
              </a:spcAft>
            </a:pPr>
            <a:r>
              <a:rPr sz="1800" spc="12" dirty="0">
                <a:solidFill>
                  <a:srgbClr val="000000"/>
                </a:solidFill>
                <a:latin typeface="LROVIO+Times New Roman"/>
                <a:cs typeface="LROVIO+Times New Roman"/>
              </a:rPr>
              <a:t>3.</a:t>
            </a:r>
            <a:r>
              <a:rPr sz="1800" spc="-24" dirty="0">
                <a:solidFill>
                  <a:srgbClr val="000000"/>
                </a:solidFill>
                <a:latin typeface="LROVIO+Times New Roman"/>
                <a:cs typeface="LROVIO+Times New Roman"/>
              </a:rPr>
              <a:t> </a:t>
            </a:r>
            <a:r>
              <a:rPr sz="1800" spc="-25" dirty="0">
                <a:solidFill>
                  <a:srgbClr val="000000"/>
                </a:solidFill>
                <a:latin typeface="LROVIO+Times New Roman"/>
                <a:cs typeface="LROVIO+Times New Roman"/>
              </a:rPr>
              <a:t>«</a:t>
            </a:r>
            <a:r>
              <a:rPr sz="1800" spc="-25" dirty="0" smtClean="0">
                <a:solidFill>
                  <a:srgbClr val="000000"/>
                </a:solidFill>
                <a:latin typeface="LROVIO+Times New Roman"/>
                <a:cs typeface="LROVIO+Times New Roman"/>
              </a:rPr>
              <a:t>TURAN</a:t>
            </a:r>
            <a:r>
              <a:rPr sz="1800" dirty="0">
                <a:solidFill>
                  <a:srgbClr val="000000"/>
                </a:solidFill>
                <a:latin typeface="TFUKGI+Times New Roman"/>
                <a:cs typeface="TFUKGI+Times New Roman"/>
              </a:rPr>
              <a:t>”</a:t>
            </a:r>
            <a:r>
              <a:rPr sz="1800" spc="119" dirty="0">
                <a:solidFill>
                  <a:srgbClr val="000000"/>
                </a:solidFill>
                <a:latin typeface="TFUKGI+Times New Roman"/>
                <a:cs typeface="TFUKGI+Times New Roman"/>
              </a:rPr>
              <a:t> </a:t>
            </a:r>
            <a:r>
              <a:rPr sz="1800" dirty="0">
                <a:solidFill>
                  <a:srgbClr val="000000"/>
                </a:solidFill>
                <a:latin typeface="TFUKGI+Times New Roman"/>
                <a:cs typeface="TFUKGI+Times New Roman"/>
              </a:rPr>
              <a:t>арнайы</a:t>
            </a:r>
          </a:p>
          <a:p>
            <a:pPr marL="0" marR="0">
              <a:lnSpc>
                <a:spcPts val="1993"/>
              </a:lnSpc>
              <a:spcBef>
                <a:spcPts val="168"/>
              </a:spcBef>
              <a:spcAft>
                <a:spcPts val="0"/>
              </a:spcAft>
            </a:pPr>
            <a:r>
              <a:rPr sz="1800" spc="-15" dirty="0">
                <a:solidFill>
                  <a:srgbClr val="000000"/>
                </a:solidFill>
                <a:latin typeface="TFUKGI+Times New Roman"/>
                <a:cs typeface="TFUKGI+Times New Roman"/>
              </a:rPr>
              <a:t>экономикалық</a:t>
            </a:r>
            <a:r>
              <a:rPr sz="1800" spc="57" dirty="0">
                <a:solidFill>
                  <a:srgbClr val="000000"/>
                </a:solidFill>
                <a:latin typeface="TFUKGI+Times New Roman"/>
                <a:cs typeface="TFUKGI+Times New Roman"/>
              </a:rPr>
              <a:t> </a:t>
            </a:r>
            <a:r>
              <a:rPr sz="1800" dirty="0">
                <a:solidFill>
                  <a:srgbClr val="000000"/>
                </a:solidFill>
                <a:latin typeface="TFUKGI+Times New Roman"/>
                <a:cs typeface="TFUKGI+Times New Roman"/>
              </a:rPr>
              <a:t>аймағының</a:t>
            </a:r>
          </a:p>
          <a:p>
            <a:pPr marL="0" marR="0">
              <a:lnSpc>
                <a:spcPts val="1996"/>
              </a:lnSpc>
              <a:spcBef>
                <a:spcPts val="114"/>
              </a:spcBef>
              <a:spcAft>
                <a:spcPts val="0"/>
              </a:spcAft>
            </a:pPr>
            <a:r>
              <a:rPr sz="1800" spc="-11" dirty="0">
                <a:solidFill>
                  <a:srgbClr val="000000"/>
                </a:solidFill>
                <a:latin typeface="TFUKGI+Times New Roman"/>
                <a:cs typeface="TFUKGI+Times New Roman"/>
              </a:rPr>
              <a:t>басқарушы</a:t>
            </a:r>
            <a:r>
              <a:rPr sz="1800" spc="81" dirty="0">
                <a:solidFill>
                  <a:srgbClr val="000000"/>
                </a:solidFill>
                <a:latin typeface="TFUKGI+Times New Roman"/>
                <a:cs typeface="TFUKGI+Times New Roman"/>
              </a:rPr>
              <a:t> </a:t>
            </a:r>
            <a:r>
              <a:rPr sz="1800" spc="-16" dirty="0">
                <a:solidFill>
                  <a:srgbClr val="000000"/>
                </a:solidFill>
                <a:latin typeface="TFUKGI+Times New Roman"/>
                <a:cs typeface="TFUKGI+Times New Roman"/>
              </a:rPr>
              <a:t>компаниясы</a:t>
            </a:r>
            <a:r>
              <a:rPr sz="1800" dirty="0">
                <a:solidFill>
                  <a:srgbClr val="000000"/>
                </a:solidFill>
                <a:latin typeface="TFUKGI+Times New Roman"/>
                <a:cs typeface="TFUKGI+Times New Roman"/>
              </a:rPr>
              <a:t> </a:t>
            </a:r>
            <a:r>
              <a:rPr sz="1800" spc="-22" dirty="0">
                <a:solidFill>
                  <a:srgbClr val="000000"/>
                </a:solidFill>
                <a:latin typeface="TFUKGI+Times New Roman"/>
                <a:cs typeface="TFUKGI+Times New Roman"/>
              </a:rPr>
              <a:t>АҚ</a:t>
            </a:r>
          </a:p>
        </p:txBody>
      </p:sp>
      <p:sp>
        <p:nvSpPr>
          <p:cNvPr id="20" name="object 20"/>
          <p:cNvSpPr txBox="1"/>
          <p:nvPr/>
        </p:nvSpPr>
        <p:spPr>
          <a:xfrm>
            <a:off x="3612515" y="4037057"/>
            <a:ext cx="4874026" cy="309882"/>
          </a:xfrm>
          <a:prstGeom prst="rect">
            <a:avLst/>
          </a:prstGeom>
        </p:spPr>
        <p:txBody>
          <a:bodyPr vert="horz" wrap="square" lIns="0" tIns="0" rIns="0" bIns="0" rtlCol="0">
            <a:spAutoFit/>
          </a:bodyPr>
          <a:lstStyle/>
          <a:p>
            <a:pPr marL="0" marR="0">
              <a:lnSpc>
                <a:spcPts val="1996"/>
              </a:lnSpc>
              <a:spcBef>
                <a:spcPts val="0"/>
              </a:spcBef>
              <a:spcAft>
                <a:spcPts val="0"/>
              </a:spcAft>
            </a:pPr>
            <a:r>
              <a:rPr sz="1800" spc="10" dirty="0">
                <a:solidFill>
                  <a:srgbClr val="000000"/>
                </a:solidFill>
                <a:latin typeface="TFUKGI+Times New Roman"/>
                <a:cs typeface="TFUKGI+Times New Roman"/>
              </a:rPr>
              <a:t>1.</a:t>
            </a:r>
            <a:r>
              <a:rPr sz="1800" spc="-22" dirty="0">
                <a:solidFill>
                  <a:srgbClr val="000000"/>
                </a:solidFill>
                <a:latin typeface="TFUKGI+Times New Roman"/>
                <a:cs typeface="TFUKGI+Times New Roman"/>
              </a:rPr>
              <a:t> </a:t>
            </a:r>
            <a:r>
              <a:rPr sz="1800" dirty="0">
                <a:solidFill>
                  <a:srgbClr val="000000"/>
                </a:solidFill>
                <a:latin typeface="TFUKGI+Times New Roman"/>
                <a:cs typeface="TFUKGI+Times New Roman"/>
              </a:rPr>
              <a:t>Іс</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тәжірибеден</a:t>
            </a:r>
            <a:r>
              <a:rPr sz="1800" spc="14" dirty="0">
                <a:solidFill>
                  <a:srgbClr val="000000"/>
                </a:solidFill>
                <a:latin typeface="TFUKGI+Times New Roman"/>
                <a:cs typeface="TFUKGI+Times New Roman"/>
              </a:rPr>
              <a:t> </a:t>
            </a:r>
            <a:r>
              <a:rPr sz="1800" dirty="0">
                <a:solidFill>
                  <a:srgbClr val="000000"/>
                </a:solidFill>
                <a:latin typeface="TFUKGI+Times New Roman"/>
                <a:cs typeface="TFUKGI+Times New Roman"/>
              </a:rPr>
              <a:t>өту бойынша</a:t>
            </a:r>
            <a:r>
              <a:rPr sz="1800" spc="1000" dirty="0">
                <a:solidFill>
                  <a:srgbClr val="000000"/>
                </a:solidFill>
                <a:latin typeface="TFUKGI+Times New Roman"/>
                <a:cs typeface="TFUKGI+Times New Roman"/>
              </a:rPr>
              <a:t> </a:t>
            </a:r>
            <a:r>
              <a:rPr sz="1800" dirty="0">
                <a:solidFill>
                  <a:srgbClr val="000000"/>
                </a:solidFill>
                <a:latin typeface="TFUKGI+Times New Roman"/>
                <a:cs typeface="TFUKGI+Times New Roman"/>
              </a:rPr>
              <a:t>21/3161</a:t>
            </a:r>
            <a:r>
              <a:rPr sz="1800" spc="-65" dirty="0">
                <a:solidFill>
                  <a:srgbClr val="000000"/>
                </a:solidFill>
                <a:latin typeface="TFUKGI+Times New Roman"/>
                <a:cs typeface="TFUKGI+Times New Roman"/>
              </a:rPr>
              <a:t> </a:t>
            </a:r>
            <a:r>
              <a:rPr sz="1800" spc="-12" dirty="0">
                <a:solidFill>
                  <a:srgbClr val="000000"/>
                </a:solidFill>
                <a:latin typeface="TFUKGI+Times New Roman"/>
                <a:cs typeface="TFUKGI+Times New Roman"/>
              </a:rPr>
              <a:t>келісім</a:t>
            </a:r>
          </a:p>
        </p:txBody>
      </p:sp>
      <p:sp>
        <p:nvSpPr>
          <p:cNvPr id="21" name="object 21"/>
          <p:cNvSpPr txBox="1"/>
          <p:nvPr/>
        </p:nvSpPr>
        <p:spPr>
          <a:xfrm>
            <a:off x="3612515" y="4311903"/>
            <a:ext cx="2191384"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spc="-12" dirty="0">
                <a:solidFill>
                  <a:srgbClr val="000000"/>
                </a:solidFill>
                <a:latin typeface="TFUKGI+Times New Roman"/>
                <a:cs typeface="TFUKGI+Times New Roman"/>
              </a:rPr>
              <a:t>келісім</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шарт</a:t>
            </a:r>
            <a:r>
              <a:rPr sz="1800" spc="47" dirty="0">
                <a:solidFill>
                  <a:srgbClr val="000000"/>
                </a:solidFill>
                <a:latin typeface="TFUKGI+Times New Roman"/>
                <a:cs typeface="TFUKGI+Times New Roman"/>
              </a:rPr>
              <a:t> </a:t>
            </a:r>
            <a:r>
              <a:rPr sz="1800" dirty="0">
                <a:solidFill>
                  <a:srgbClr val="000000"/>
                </a:solidFill>
                <a:latin typeface="TFUKGI+Times New Roman"/>
                <a:cs typeface="TFUKGI+Times New Roman"/>
              </a:rPr>
              <a:t>түзілді</a:t>
            </a:r>
            <a:r>
              <a:rPr sz="1800" dirty="0">
                <a:solidFill>
                  <a:srgbClr val="000000"/>
                </a:solidFill>
                <a:latin typeface="LROVIO+Times New Roman"/>
                <a:cs typeface="LROVIO+Times New Roman"/>
              </a:rPr>
              <a:t>.</a:t>
            </a:r>
          </a:p>
        </p:txBody>
      </p:sp>
      <p:sp>
        <p:nvSpPr>
          <p:cNvPr id="22" name="object 22"/>
          <p:cNvSpPr txBox="1"/>
          <p:nvPr/>
        </p:nvSpPr>
        <p:spPr>
          <a:xfrm>
            <a:off x="6836918" y="4369815"/>
            <a:ext cx="797681"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dirty="0">
                <a:solidFill>
                  <a:srgbClr val="000000"/>
                </a:solidFill>
                <a:latin typeface="TFUKGI+Times New Roman"/>
                <a:cs typeface="TFUKGI+Times New Roman"/>
              </a:rPr>
              <a:t>шарты</a:t>
            </a:r>
          </a:p>
        </p:txBody>
      </p:sp>
      <p:sp>
        <p:nvSpPr>
          <p:cNvPr id="23" name="object 23"/>
          <p:cNvSpPr txBox="1"/>
          <p:nvPr/>
        </p:nvSpPr>
        <p:spPr>
          <a:xfrm>
            <a:off x="6836918" y="4668248"/>
            <a:ext cx="1259231" cy="538609"/>
          </a:xfrm>
          <a:prstGeom prst="rect">
            <a:avLst/>
          </a:prstGeom>
        </p:spPr>
        <p:txBody>
          <a:bodyPr vert="horz" wrap="square" lIns="0" tIns="0" rIns="0" bIns="0" rtlCol="0">
            <a:spAutoFit/>
          </a:bodyPr>
          <a:lstStyle/>
          <a:p>
            <a:pPr marL="0" marR="0">
              <a:lnSpc>
                <a:spcPts val="1996"/>
              </a:lnSpc>
              <a:spcBef>
                <a:spcPts val="0"/>
              </a:spcBef>
              <a:spcAft>
                <a:spcPts val="0"/>
              </a:spcAft>
            </a:pPr>
            <a:r>
              <a:rPr sz="1800" dirty="0">
                <a:solidFill>
                  <a:srgbClr val="000000"/>
                </a:solidFill>
                <a:latin typeface="LROVIO+Times New Roman"/>
                <a:cs typeface="LROVIO+Times New Roman"/>
              </a:rPr>
              <a:t>18.11.2021-</a:t>
            </a:r>
          </a:p>
          <a:p>
            <a:pPr marL="0" marR="0">
              <a:lnSpc>
                <a:spcPts val="1993"/>
              </a:lnSpc>
              <a:spcBef>
                <a:spcPts val="168"/>
              </a:spcBef>
              <a:spcAft>
                <a:spcPts val="0"/>
              </a:spcAft>
            </a:pPr>
            <a:r>
              <a:rPr sz="1800" dirty="0" smtClean="0">
                <a:solidFill>
                  <a:srgbClr val="000000"/>
                </a:solidFill>
                <a:latin typeface="LROVIO+Times New Roman"/>
                <a:cs typeface="LROVIO+Times New Roman"/>
              </a:rPr>
              <a:t>31.12.20</a:t>
            </a:r>
            <a:r>
              <a:rPr lang="kk-KZ" sz="1800" dirty="0" smtClean="0">
                <a:solidFill>
                  <a:srgbClr val="000000"/>
                </a:solidFill>
                <a:latin typeface="LROVIO+Times New Roman"/>
                <a:cs typeface="LROVIO+Times New Roman"/>
              </a:rPr>
              <a:t>30</a:t>
            </a:r>
            <a:endParaRPr sz="1800" dirty="0">
              <a:solidFill>
                <a:srgbClr val="000000"/>
              </a:solidFill>
              <a:latin typeface="LROVIO+Times New Roman"/>
              <a:cs typeface="LROVIO+Times New Roman"/>
            </a:endParaRPr>
          </a:p>
        </p:txBody>
      </p:sp>
      <p:sp>
        <p:nvSpPr>
          <p:cNvPr id="24" name="object 24"/>
          <p:cNvSpPr txBox="1"/>
          <p:nvPr/>
        </p:nvSpPr>
        <p:spPr>
          <a:xfrm>
            <a:off x="284988" y="5308582"/>
            <a:ext cx="2818765" cy="840589"/>
          </a:xfrm>
          <a:prstGeom prst="rect">
            <a:avLst/>
          </a:prstGeom>
        </p:spPr>
        <p:txBody>
          <a:bodyPr vert="horz" wrap="square" lIns="0" tIns="0" rIns="0" bIns="0" rtlCol="0">
            <a:spAutoFit/>
          </a:bodyPr>
          <a:lstStyle/>
          <a:p>
            <a:pPr marL="0" marR="0">
              <a:lnSpc>
                <a:spcPts val="1996"/>
              </a:lnSpc>
              <a:spcBef>
                <a:spcPts val="0"/>
              </a:spcBef>
              <a:spcAft>
                <a:spcPts val="0"/>
              </a:spcAft>
            </a:pPr>
            <a:r>
              <a:rPr sz="1800" spc="12" dirty="0">
                <a:solidFill>
                  <a:srgbClr val="000000"/>
                </a:solidFill>
                <a:latin typeface="LROVIO+Times New Roman"/>
                <a:cs typeface="LROVIO+Times New Roman"/>
              </a:rPr>
              <a:t>4.</a:t>
            </a:r>
            <a:r>
              <a:rPr sz="1800" spc="-24" dirty="0">
                <a:solidFill>
                  <a:srgbClr val="000000"/>
                </a:solidFill>
                <a:latin typeface="LROVIO+Times New Roman"/>
                <a:cs typeface="LROVIO+Times New Roman"/>
              </a:rPr>
              <a:t> </a:t>
            </a:r>
            <a:r>
              <a:rPr sz="1800" spc="-60" dirty="0">
                <a:solidFill>
                  <a:srgbClr val="000000"/>
                </a:solidFill>
                <a:latin typeface="LROVIO+Times New Roman"/>
                <a:cs typeface="LROVIO+Times New Roman"/>
              </a:rPr>
              <a:t>«</a:t>
            </a:r>
            <a:r>
              <a:rPr sz="1800" dirty="0">
                <a:solidFill>
                  <a:srgbClr val="000000"/>
                </a:solidFill>
                <a:latin typeface="TFUKGI+Times New Roman"/>
                <a:cs typeface="TFUKGI+Times New Roman"/>
              </a:rPr>
              <a:t>Түркістан</a:t>
            </a:r>
            <a:r>
              <a:rPr sz="1800" spc="83" dirty="0">
                <a:solidFill>
                  <a:srgbClr val="000000"/>
                </a:solidFill>
                <a:latin typeface="TFUKGI+Times New Roman"/>
                <a:cs typeface="TFUKGI+Times New Roman"/>
              </a:rPr>
              <a:t> </a:t>
            </a:r>
            <a:r>
              <a:rPr sz="1800" spc="-15" dirty="0">
                <a:solidFill>
                  <a:srgbClr val="000000"/>
                </a:solidFill>
                <a:latin typeface="TFUKGI+Times New Roman"/>
                <a:cs typeface="TFUKGI+Times New Roman"/>
              </a:rPr>
              <a:t>Әлеуметтік</a:t>
            </a:r>
          </a:p>
          <a:p>
            <a:pPr marL="0" marR="0">
              <a:lnSpc>
                <a:spcPts val="1993"/>
              </a:lnSpc>
              <a:spcBef>
                <a:spcPts val="168"/>
              </a:spcBef>
              <a:spcAft>
                <a:spcPts val="0"/>
              </a:spcAft>
            </a:pPr>
            <a:r>
              <a:rPr sz="1800" spc="-11" dirty="0">
                <a:solidFill>
                  <a:srgbClr val="000000"/>
                </a:solidFill>
                <a:latin typeface="TFUKGI+Times New Roman"/>
                <a:cs typeface="TFUKGI+Times New Roman"/>
              </a:rPr>
              <a:t>кәсіпкерлік</a:t>
            </a:r>
            <a:r>
              <a:rPr sz="1800" spc="56" dirty="0">
                <a:solidFill>
                  <a:srgbClr val="000000"/>
                </a:solidFill>
                <a:latin typeface="TFUKGI+Times New Roman"/>
                <a:cs typeface="TFUKGI+Times New Roman"/>
              </a:rPr>
              <a:t> </a:t>
            </a:r>
            <a:r>
              <a:rPr sz="1800" dirty="0">
                <a:solidFill>
                  <a:srgbClr val="000000"/>
                </a:solidFill>
                <a:latin typeface="TFUKGI+Times New Roman"/>
                <a:cs typeface="TFUKGI+Times New Roman"/>
              </a:rPr>
              <a:t>корпорациясы</a:t>
            </a:r>
            <a:r>
              <a:rPr sz="1800" dirty="0">
                <a:solidFill>
                  <a:srgbClr val="000000"/>
                </a:solidFill>
                <a:latin typeface="LROVIO+Times New Roman"/>
                <a:cs typeface="LROVIO+Times New Roman"/>
              </a:rPr>
              <a:t>»</a:t>
            </a:r>
          </a:p>
          <a:p>
            <a:pPr marL="0" marR="0">
              <a:lnSpc>
                <a:spcPts val="1996"/>
              </a:lnSpc>
              <a:spcBef>
                <a:spcPts val="114"/>
              </a:spcBef>
              <a:spcAft>
                <a:spcPts val="0"/>
              </a:spcAft>
            </a:pPr>
            <a:r>
              <a:rPr sz="1800" dirty="0">
                <a:solidFill>
                  <a:srgbClr val="000000"/>
                </a:solidFill>
                <a:latin typeface="TFUKGI+Times New Roman"/>
                <a:cs typeface="TFUKGI+Times New Roman"/>
              </a:rPr>
              <a:t>Акционерлік</a:t>
            </a:r>
            <a:r>
              <a:rPr sz="1800" spc="52" dirty="0">
                <a:solidFill>
                  <a:srgbClr val="000000"/>
                </a:solidFill>
                <a:latin typeface="TFUKGI+Times New Roman"/>
                <a:cs typeface="TFUKGI+Times New Roman"/>
              </a:rPr>
              <a:t> </a:t>
            </a:r>
            <a:r>
              <a:rPr sz="1800" dirty="0">
                <a:solidFill>
                  <a:srgbClr val="000000"/>
                </a:solidFill>
                <a:latin typeface="TFUKGI+Times New Roman"/>
                <a:cs typeface="TFUKGI+Times New Roman"/>
              </a:rPr>
              <a:t>қоғамы</a:t>
            </a:r>
          </a:p>
        </p:txBody>
      </p:sp>
      <p:sp>
        <p:nvSpPr>
          <p:cNvPr id="25" name="object 25"/>
          <p:cNvSpPr txBox="1"/>
          <p:nvPr/>
        </p:nvSpPr>
        <p:spPr>
          <a:xfrm>
            <a:off x="3612515" y="5308582"/>
            <a:ext cx="4933607" cy="309882"/>
          </a:xfrm>
          <a:prstGeom prst="rect">
            <a:avLst/>
          </a:prstGeom>
        </p:spPr>
        <p:txBody>
          <a:bodyPr vert="horz" wrap="square" lIns="0" tIns="0" rIns="0" bIns="0" rtlCol="0">
            <a:spAutoFit/>
          </a:bodyPr>
          <a:lstStyle/>
          <a:p>
            <a:pPr marL="0" marR="0">
              <a:lnSpc>
                <a:spcPts val="1996"/>
              </a:lnSpc>
              <a:spcBef>
                <a:spcPts val="0"/>
              </a:spcBef>
              <a:spcAft>
                <a:spcPts val="0"/>
              </a:spcAft>
            </a:pPr>
            <a:r>
              <a:rPr sz="1800" spc="10" dirty="0">
                <a:solidFill>
                  <a:srgbClr val="000000"/>
                </a:solidFill>
                <a:latin typeface="TFUKGI+Times New Roman"/>
                <a:cs typeface="TFUKGI+Times New Roman"/>
              </a:rPr>
              <a:t>1.</a:t>
            </a:r>
            <a:r>
              <a:rPr sz="1800" spc="-22" dirty="0">
                <a:solidFill>
                  <a:srgbClr val="000000"/>
                </a:solidFill>
                <a:latin typeface="TFUKGI+Times New Roman"/>
                <a:cs typeface="TFUKGI+Times New Roman"/>
              </a:rPr>
              <a:t> </a:t>
            </a:r>
            <a:r>
              <a:rPr sz="1800" dirty="0">
                <a:solidFill>
                  <a:srgbClr val="000000"/>
                </a:solidFill>
                <a:latin typeface="TFUKGI+Times New Roman"/>
                <a:cs typeface="TFUKGI+Times New Roman"/>
              </a:rPr>
              <a:t>Іс</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тәжірибеден</a:t>
            </a:r>
            <a:r>
              <a:rPr sz="1800" spc="14" dirty="0">
                <a:solidFill>
                  <a:srgbClr val="000000"/>
                </a:solidFill>
                <a:latin typeface="TFUKGI+Times New Roman"/>
                <a:cs typeface="TFUKGI+Times New Roman"/>
              </a:rPr>
              <a:t> </a:t>
            </a:r>
            <a:r>
              <a:rPr sz="1800" dirty="0">
                <a:solidFill>
                  <a:srgbClr val="000000"/>
                </a:solidFill>
                <a:latin typeface="TFUKGI+Times New Roman"/>
                <a:cs typeface="TFUKGI+Times New Roman"/>
              </a:rPr>
              <a:t>өту бойынша</a:t>
            </a:r>
            <a:r>
              <a:rPr sz="1800" spc="1000" dirty="0">
                <a:solidFill>
                  <a:srgbClr val="000000"/>
                </a:solidFill>
                <a:latin typeface="TFUKGI+Times New Roman"/>
                <a:cs typeface="TFUKGI+Times New Roman"/>
              </a:rPr>
              <a:t> </a:t>
            </a:r>
            <a:r>
              <a:rPr sz="1800" dirty="0">
                <a:solidFill>
                  <a:srgbClr val="000000"/>
                </a:solidFill>
                <a:latin typeface="LROVIO+Times New Roman"/>
                <a:cs typeface="LROVIO+Times New Roman"/>
              </a:rPr>
              <a:t>21/3392</a:t>
            </a:r>
            <a:r>
              <a:rPr sz="1800" spc="404" dirty="0">
                <a:solidFill>
                  <a:srgbClr val="000000"/>
                </a:solidFill>
                <a:latin typeface="LROVIO+Times New Roman"/>
                <a:cs typeface="LROVIO+Times New Roman"/>
              </a:rPr>
              <a:t> </a:t>
            </a:r>
            <a:r>
              <a:rPr sz="1800" spc="-12" dirty="0">
                <a:solidFill>
                  <a:srgbClr val="000000"/>
                </a:solidFill>
                <a:latin typeface="TFUKGI+Times New Roman"/>
                <a:cs typeface="TFUKGI+Times New Roman"/>
              </a:rPr>
              <a:t>келісім</a:t>
            </a:r>
          </a:p>
        </p:txBody>
      </p:sp>
      <p:sp>
        <p:nvSpPr>
          <p:cNvPr id="26" name="object 26"/>
          <p:cNvSpPr txBox="1"/>
          <p:nvPr/>
        </p:nvSpPr>
        <p:spPr>
          <a:xfrm>
            <a:off x="3612515" y="5583529"/>
            <a:ext cx="2191384"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spc="-12" dirty="0">
                <a:solidFill>
                  <a:srgbClr val="000000"/>
                </a:solidFill>
                <a:latin typeface="TFUKGI+Times New Roman"/>
                <a:cs typeface="TFUKGI+Times New Roman"/>
              </a:rPr>
              <a:t>келісім</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шарт</a:t>
            </a:r>
            <a:r>
              <a:rPr sz="1800" spc="47" dirty="0">
                <a:solidFill>
                  <a:srgbClr val="000000"/>
                </a:solidFill>
                <a:latin typeface="TFUKGI+Times New Roman"/>
                <a:cs typeface="TFUKGI+Times New Roman"/>
              </a:rPr>
              <a:t> </a:t>
            </a:r>
            <a:r>
              <a:rPr sz="1800" dirty="0">
                <a:solidFill>
                  <a:srgbClr val="000000"/>
                </a:solidFill>
                <a:latin typeface="TFUKGI+Times New Roman"/>
                <a:cs typeface="TFUKGI+Times New Roman"/>
              </a:rPr>
              <a:t>түзілді</a:t>
            </a:r>
            <a:r>
              <a:rPr sz="1800" dirty="0">
                <a:solidFill>
                  <a:srgbClr val="000000"/>
                </a:solidFill>
                <a:latin typeface="LROVIO+Times New Roman"/>
                <a:cs typeface="LROVIO+Times New Roman"/>
              </a:rPr>
              <a:t>.</a:t>
            </a:r>
          </a:p>
        </p:txBody>
      </p:sp>
      <p:sp>
        <p:nvSpPr>
          <p:cNvPr id="27" name="object 27"/>
          <p:cNvSpPr txBox="1"/>
          <p:nvPr/>
        </p:nvSpPr>
        <p:spPr>
          <a:xfrm>
            <a:off x="6836918" y="5641441"/>
            <a:ext cx="797681"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dirty="0">
                <a:solidFill>
                  <a:srgbClr val="000000"/>
                </a:solidFill>
                <a:latin typeface="TFUKGI+Times New Roman"/>
                <a:cs typeface="TFUKGI+Times New Roman"/>
              </a:rPr>
              <a:t>шарты</a:t>
            </a:r>
          </a:p>
        </p:txBody>
      </p:sp>
      <p:sp>
        <p:nvSpPr>
          <p:cNvPr id="28" name="object 28"/>
          <p:cNvSpPr txBox="1"/>
          <p:nvPr/>
        </p:nvSpPr>
        <p:spPr>
          <a:xfrm>
            <a:off x="6836918" y="5958161"/>
            <a:ext cx="1190318" cy="577081"/>
          </a:xfrm>
          <a:prstGeom prst="rect">
            <a:avLst/>
          </a:prstGeom>
        </p:spPr>
        <p:txBody>
          <a:bodyPr vert="horz" wrap="square" lIns="0" tIns="0" rIns="0" bIns="0" rtlCol="0">
            <a:spAutoFit/>
          </a:bodyPr>
          <a:lstStyle/>
          <a:p>
            <a:pPr marL="0" marR="0">
              <a:lnSpc>
                <a:spcPts val="1996"/>
              </a:lnSpc>
              <a:spcBef>
                <a:spcPts val="0"/>
              </a:spcBef>
              <a:spcAft>
                <a:spcPts val="0"/>
              </a:spcAft>
            </a:pPr>
            <a:r>
              <a:rPr sz="1800" dirty="0">
                <a:solidFill>
                  <a:srgbClr val="000000"/>
                </a:solidFill>
                <a:latin typeface="LROVIO+Times New Roman"/>
                <a:cs typeface="LROVIO+Times New Roman"/>
              </a:rPr>
              <a:t>12.12.2022</a:t>
            </a:r>
          </a:p>
          <a:p>
            <a:pPr marL="0" marR="0">
              <a:lnSpc>
                <a:spcPts val="1993"/>
              </a:lnSpc>
              <a:spcBef>
                <a:spcPts val="480"/>
              </a:spcBef>
              <a:spcAft>
                <a:spcPts val="0"/>
              </a:spcAft>
            </a:pPr>
            <a:r>
              <a:rPr sz="1800" dirty="0" smtClean="0">
                <a:solidFill>
                  <a:srgbClr val="000000"/>
                </a:solidFill>
                <a:latin typeface="LROVIO+Times New Roman"/>
                <a:cs typeface="LROVIO+Times New Roman"/>
              </a:rPr>
              <a:t>31.12.202</a:t>
            </a:r>
            <a:r>
              <a:rPr lang="ru-RU" dirty="0">
                <a:solidFill>
                  <a:srgbClr val="000000"/>
                </a:solidFill>
                <a:latin typeface="LROVIO+Times New Roman"/>
                <a:cs typeface="LROVIO+Times New Roman"/>
              </a:rPr>
              <a:t>3</a:t>
            </a:r>
            <a:endParaRPr sz="1800" dirty="0">
              <a:solidFill>
                <a:srgbClr val="000000"/>
              </a:solidFill>
              <a:latin typeface="LROVIO+Times New Roman"/>
              <a:cs typeface="LROVIO+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80920" cy="1231106"/>
          </a:xfrm>
        </p:spPr>
        <p:txBody>
          <a:bodyPr/>
          <a:lstStyle/>
          <a:p>
            <a:pPr algn="ctr"/>
            <a:r>
              <a:rPr lang="ru-RU" sz="2000" b="1" dirty="0">
                <a:solidFill>
                  <a:prstClr val="black"/>
                </a:solidFill>
                <a:latin typeface="Times New Roman"/>
                <a:cs typeface="Times New Roman"/>
              </a:rPr>
              <a:t>  «6В04141– МЕМЛЕКЕТТІК ЖӘНЕ ЖЕРГІЛІКТІ БАСҚАРУ» БІЛІМ БЕРУ БАҒДАРЛАМАСЫ</a:t>
            </a:r>
            <a:br>
              <a:rPr lang="ru-RU" sz="2000" b="1" dirty="0">
                <a:solidFill>
                  <a:prstClr val="black"/>
                </a:solidFill>
                <a:latin typeface="Times New Roman"/>
                <a:cs typeface="Times New Roman"/>
              </a:rPr>
            </a:br>
            <a:r>
              <a:rPr lang="ru-RU" sz="2000" b="1" dirty="0">
                <a:solidFill>
                  <a:prstClr val="black"/>
                </a:solidFill>
                <a:latin typeface="Times New Roman"/>
                <a:cs typeface="Times New Roman"/>
              </a:rPr>
              <a:t>     </a:t>
            </a:r>
            <a:r>
              <a:rPr lang="ru-RU" sz="2000" b="1" dirty="0" err="1" smtClean="0">
                <a:solidFill>
                  <a:prstClr val="black"/>
                </a:solidFill>
                <a:latin typeface="Times New Roman"/>
                <a:cs typeface="Times New Roman"/>
              </a:rPr>
              <a:t>Жұмыс</a:t>
            </a:r>
            <a:r>
              <a:rPr lang="ru-RU" sz="2000" b="1" spc="-10" dirty="0" smtClean="0">
                <a:solidFill>
                  <a:prstClr val="black"/>
                </a:solidFill>
                <a:latin typeface="Times New Roman"/>
                <a:cs typeface="Times New Roman"/>
              </a:rPr>
              <a:t> </a:t>
            </a:r>
            <a:r>
              <a:rPr lang="ru-RU" sz="2000" b="1" spc="-15" dirty="0" err="1">
                <a:solidFill>
                  <a:prstClr val="black"/>
                </a:solidFill>
                <a:latin typeface="Times New Roman"/>
                <a:cs typeface="Times New Roman"/>
              </a:rPr>
              <a:t>берушілермен</a:t>
            </a:r>
            <a:r>
              <a:rPr lang="ru-RU" sz="2000" b="1" spc="-15" dirty="0">
                <a:solidFill>
                  <a:prstClr val="black"/>
                </a:solidFill>
                <a:latin typeface="Times New Roman"/>
                <a:cs typeface="Times New Roman"/>
              </a:rPr>
              <a:t>,</a:t>
            </a:r>
            <a:r>
              <a:rPr lang="ru-RU" sz="2000" b="1" spc="50" dirty="0">
                <a:solidFill>
                  <a:prstClr val="black"/>
                </a:solidFill>
                <a:latin typeface="Times New Roman"/>
                <a:cs typeface="Times New Roman"/>
              </a:rPr>
              <a:t> </a:t>
            </a:r>
            <a:r>
              <a:rPr lang="ru-RU" sz="2000" b="1" spc="-10" dirty="0" err="1">
                <a:solidFill>
                  <a:prstClr val="black"/>
                </a:solidFill>
                <a:latin typeface="Times New Roman"/>
                <a:cs typeface="Times New Roman"/>
              </a:rPr>
              <a:t>мемлекеттік</a:t>
            </a:r>
            <a:r>
              <a:rPr lang="ru-RU" sz="2000" b="1" dirty="0">
                <a:solidFill>
                  <a:prstClr val="black"/>
                </a:solidFill>
                <a:latin typeface="Times New Roman"/>
                <a:cs typeface="Times New Roman"/>
              </a:rPr>
              <a:t> </a:t>
            </a:r>
            <a:r>
              <a:rPr lang="ru-RU" sz="2000" b="1" spc="-5" dirty="0" err="1">
                <a:solidFill>
                  <a:prstClr val="black"/>
                </a:solidFill>
                <a:latin typeface="Times New Roman"/>
                <a:cs typeface="Times New Roman"/>
              </a:rPr>
              <a:t>билік</a:t>
            </a:r>
            <a:r>
              <a:rPr lang="ru-RU" sz="2000" b="1" spc="15" dirty="0">
                <a:solidFill>
                  <a:prstClr val="black"/>
                </a:solidFill>
                <a:latin typeface="Times New Roman"/>
                <a:cs typeface="Times New Roman"/>
              </a:rPr>
              <a:t> </a:t>
            </a:r>
            <a:r>
              <a:rPr lang="ru-RU" sz="2000" b="1" dirty="0" err="1">
                <a:solidFill>
                  <a:prstClr val="black"/>
                </a:solidFill>
                <a:latin typeface="Times New Roman"/>
                <a:cs typeface="Times New Roman"/>
              </a:rPr>
              <a:t>органдарымен</a:t>
            </a:r>
            <a:r>
              <a:rPr lang="ru-RU" sz="2000" b="1" dirty="0">
                <a:solidFill>
                  <a:prstClr val="black"/>
                </a:solidFill>
                <a:latin typeface="Times New Roman"/>
                <a:cs typeface="Times New Roman"/>
              </a:rPr>
              <a:t>, </a:t>
            </a:r>
            <a:r>
              <a:rPr lang="ru-RU" sz="2000" b="1" spc="-585" dirty="0">
                <a:solidFill>
                  <a:prstClr val="black"/>
                </a:solidFill>
                <a:latin typeface="Times New Roman"/>
                <a:cs typeface="Times New Roman"/>
              </a:rPr>
              <a:t> </a:t>
            </a:r>
            <a:r>
              <a:rPr lang="ru-RU" sz="2000" b="1" dirty="0">
                <a:solidFill>
                  <a:prstClr val="black"/>
                </a:solidFill>
                <a:latin typeface="Times New Roman"/>
                <a:cs typeface="Times New Roman"/>
              </a:rPr>
              <a:t>бизнес</a:t>
            </a:r>
            <a:r>
              <a:rPr lang="ru-RU" sz="2000" b="1" spc="5" dirty="0">
                <a:solidFill>
                  <a:prstClr val="black"/>
                </a:solidFill>
                <a:latin typeface="Times New Roman"/>
                <a:cs typeface="Times New Roman"/>
              </a:rPr>
              <a:t> </a:t>
            </a:r>
            <a:r>
              <a:rPr lang="ru-RU" sz="2000" b="1" dirty="0" err="1">
                <a:solidFill>
                  <a:prstClr val="black"/>
                </a:solidFill>
                <a:latin typeface="Times New Roman"/>
                <a:cs typeface="Times New Roman"/>
              </a:rPr>
              <a:t>өкілдерімен</a:t>
            </a:r>
            <a:r>
              <a:rPr lang="ru-RU" sz="2000" b="1" spc="-35" dirty="0">
                <a:solidFill>
                  <a:prstClr val="black"/>
                </a:solidFill>
                <a:latin typeface="Times New Roman"/>
                <a:cs typeface="Times New Roman"/>
              </a:rPr>
              <a:t> </a:t>
            </a:r>
            <a:r>
              <a:rPr lang="ru-RU" sz="2000" b="1" dirty="0" err="1">
                <a:solidFill>
                  <a:prstClr val="black"/>
                </a:solidFill>
                <a:latin typeface="Times New Roman"/>
                <a:cs typeface="Times New Roman"/>
              </a:rPr>
              <a:t>байланыс</a:t>
            </a:r>
            <a:r>
              <a:rPr lang="ru-RU" sz="2000" b="1" spc="-20" dirty="0">
                <a:solidFill>
                  <a:prstClr val="black"/>
                </a:solidFill>
                <a:latin typeface="Times New Roman"/>
                <a:cs typeface="Times New Roman"/>
              </a:rPr>
              <a:t> </a:t>
            </a:r>
            <a:r>
              <a:rPr lang="ru-RU" sz="2000" b="1" spc="-10" dirty="0" err="1">
                <a:solidFill>
                  <a:prstClr val="black"/>
                </a:solidFill>
                <a:latin typeface="Times New Roman"/>
                <a:cs typeface="Times New Roman"/>
              </a:rPr>
              <a:t>нәтижелері</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101444318"/>
              </p:ext>
            </p:extLst>
          </p:nvPr>
        </p:nvGraphicFramePr>
        <p:xfrm>
          <a:off x="107504" y="1484784"/>
          <a:ext cx="8928992" cy="5184576"/>
        </p:xfrm>
        <a:graphic>
          <a:graphicData uri="http://schemas.openxmlformats.org/drawingml/2006/table">
            <a:tbl>
              <a:tblPr firstRow="1" bandRow="1">
                <a:tableStyleId>{2D5ABB26-0587-4C30-8999-92F81FD0307C}</a:tableStyleId>
              </a:tblPr>
              <a:tblGrid>
                <a:gridCol w="464564"/>
                <a:gridCol w="6045926"/>
                <a:gridCol w="1496634"/>
                <a:gridCol w="921868"/>
              </a:tblGrid>
              <a:tr h="443097">
                <a:tc>
                  <a:txBody>
                    <a:bodyPr/>
                    <a:lstStyle/>
                    <a:p>
                      <a:pPr marL="1270" algn="ctr">
                        <a:lnSpc>
                          <a:spcPct val="100000"/>
                        </a:lnSpc>
                        <a:spcBef>
                          <a:spcPts val="55"/>
                        </a:spcBef>
                      </a:pPr>
                      <a:r>
                        <a:rPr sz="1200" b="1" dirty="0">
                          <a:solidFill>
                            <a:srgbClr val="FFFFFF"/>
                          </a:solidFill>
                          <a:latin typeface="Times New Roman"/>
                          <a:cs typeface="Times New Roman"/>
                        </a:rPr>
                        <a:t>№</a:t>
                      </a:r>
                      <a:endParaRPr sz="1200" dirty="0">
                        <a:latin typeface="Times New Roman"/>
                        <a:cs typeface="Times New Roman"/>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45"/>
                        </a:spcBef>
                      </a:pPr>
                      <a:r>
                        <a:rPr sz="1200" b="1" spc="-10" dirty="0">
                          <a:solidFill>
                            <a:srgbClr val="FFFFFF"/>
                          </a:solidFill>
                          <a:latin typeface="Times New Roman"/>
                          <a:cs typeface="Times New Roman"/>
                        </a:rPr>
                        <a:t>Мекеме</a:t>
                      </a:r>
                      <a:r>
                        <a:rPr sz="1200" b="1" spc="-50" dirty="0">
                          <a:solidFill>
                            <a:srgbClr val="FFFFFF"/>
                          </a:solidFill>
                          <a:latin typeface="Times New Roman"/>
                          <a:cs typeface="Times New Roman"/>
                        </a:rPr>
                        <a:t> </a:t>
                      </a:r>
                      <a:r>
                        <a:rPr sz="1200" b="1" spc="-30" dirty="0">
                          <a:solidFill>
                            <a:srgbClr val="FFFFFF"/>
                          </a:solidFill>
                          <a:latin typeface="Times New Roman"/>
                          <a:cs typeface="Times New Roman"/>
                        </a:rPr>
                        <a:t>атауы</a:t>
                      </a:r>
                      <a:endParaRPr sz="1200" dirty="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314325">
                        <a:lnSpc>
                          <a:spcPct val="100000"/>
                        </a:lnSpc>
                        <a:spcBef>
                          <a:spcPts val="45"/>
                        </a:spcBef>
                      </a:pPr>
                      <a:r>
                        <a:rPr sz="1200" b="1" spc="-10" dirty="0">
                          <a:solidFill>
                            <a:srgbClr val="FFFFFF"/>
                          </a:solidFill>
                          <a:latin typeface="Times New Roman"/>
                          <a:cs typeface="Times New Roman"/>
                        </a:rPr>
                        <a:t>Байланыс</a:t>
                      </a:r>
                      <a:endParaRPr sz="1200">
                        <a:latin typeface="Times New Roman"/>
                        <a:cs typeface="Times New Roman"/>
                      </a:endParaRPr>
                    </a:p>
                    <a:p>
                      <a:pPr marL="271780">
                        <a:lnSpc>
                          <a:spcPct val="100000"/>
                        </a:lnSpc>
                        <a:spcBef>
                          <a:spcPts val="265"/>
                        </a:spcBef>
                      </a:pPr>
                      <a:r>
                        <a:rPr sz="1200" b="1" spc="-15" dirty="0">
                          <a:solidFill>
                            <a:srgbClr val="FFFFFF"/>
                          </a:solidFill>
                          <a:latin typeface="Times New Roman"/>
                          <a:cs typeface="Times New Roman"/>
                        </a:rPr>
                        <a:t>нәтижелері</a:t>
                      </a:r>
                      <a:endParaRPr sz="120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50495">
                        <a:lnSpc>
                          <a:spcPct val="100000"/>
                        </a:lnSpc>
                        <a:spcBef>
                          <a:spcPts val="45"/>
                        </a:spcBef>
                      </a:pPr>
                      <a:r>
                        <a:rPr sz="1200" b="1" spc="-5" dirty="0">
                          <a:solidFill>
                            <a:srgbClr val="FFFFFF"/>
                          </a:solidFill>
                          <a:latin typeface="Times New Roman"/>
                          <a:cs typeface="Times New Roman"/>
                        </a:rPr>
                        <a:t>мерзімі</a:t>
                      </a:r>
                      <a:endParaRPr sz="1200">
                        <a:latin typeface="Times New Roman"/>
                        <a:cs typeface="Times New Roman"/>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440349">
                <a:tc>
                  <a:txBody>
                    <a:bodyPr/>
                    <a:lstStyle/>
                    <a:p>
                      <a:pPr algn="ctr">
                        <a:lnSpc>
                          <a:spcPct val="100000"/>
                        </a:lnSpc>
                        <a:spcBef>
                          <a:spcPts val="55"/>
                        </a:spcBef>
                      </a:pPr>
                      <a:r>
                        <a:rPr sz="1200" b="1" dirty="0">
                          <a:solidFill>
                            <a:srgbClr val="FFFFFF"/>
                          </a:solidFill>
                          <a:latin typeface="Times New Roman"/>
                          <a:cs typeface="Times New Roman"/>
                        </a:rPr>
                        <a:t>1</a:t>
                      </a:r>
                      <a:endParaRPr sz="1200">
                        <a:latin typeface="Times New Roman"/>
                        <a:cs typeface="Times New Roman"/>
                      </a:endParaRPr>
                    </a:p>
                  </a:txBody>
                  <a:tcPr marL="0" marR="0" marT="69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50"/>
                        </a:spcBef>
                      </a:pPr>
                      <a:r>
                        <a:rPr sz="1200" dirty="0">
                          <a:latin typeface="Times New Roman"/>
                          <a:cs typeface="Times New Roman"/>
                        </a:rPr>
                        <a:t>Түркістан</a:t>
                      </a:r>
                      <a:r>
                        <a:rPr sz="1200" spc="5" dirty="0">
                          <a:latin typeface="Times New Roman"/>
                          <a:cs typeface="Times New Roman"/>
                        </a:rPr>
                        <a:t> </a:t>
                      </a:r>
                      <a:r>
                        <a:rPr sz="1200" spc="-10" dirty="0">
                          <a:latin typeface="Times New Roman"/>
                          <a:cs typeface="Times New Roman"/>
                        </a:rPr>
                        <a:t>облысының</a:t>
                      </a:r>
                      <a:r>
                        <a:rPr sz="1200" spc="50" dirty="0">
                          <a:latin typeface="Times New Roman"/>
                          <a:cs typeface="Times New Roman"/>
                        </a:rPr>
                        <a:t> </a:t>
                      </a:r>
                      <a:r>
                        <a:rPr sz="1200" spc="-10" dirty="0">
                          <a:latin typeface="Times New Roman"/>
                          <a:cs typeface="Times New Roman"/>
                        </a:rPr>
                        <a:t>Энергетика</a:t>
                      </a:r>
                      <a:r>
                        <a:rPr sz="1200" spc="5" dirty="0">
                          <a:latin typeface="Times New Roman"/>
                          <a:cs typeface="Times New Roman"/>
                        </a:rPr>
                        <a:t> </a:t>
                      </a:r>
                      <a:r>
                        <a:rPr sz="1200" spc="-5" dirty="0">
                          <a:latin typeface="Times New Roman"/>
                          <a:cs typeface="Times New Roman"/>
                        </a:rPr>
                        <a:t>және</a:t>
                      </a:r>
                      <a:r>
                        <a:rPr sz="1200" spc="10" dirty="0">
                          <a:latin typeface="Times New Roman"/>
                          <a:cs typeface="Times New Roman"/>
                        </a:rPr>
                        <a:t> </a:t>
                      </a:r>
                      <a:r>
                        <a:rPr sz="1200" spc="-5" dirty="0">
                          <a:latin typeface="Times New Roman"/>
                          <a:cs typeface="Times New Roman"/>
                        </a:rPr>
                        <a:t>тұрғын-үй</a:t>
                      </a:r>
                      <a:r>
                        <a:rPr sz="1200" spc="30" dirty="0">
                          <a:latin typeface="Times New Roman"/>
                          <a:cs typeface="Times New Roman"/>
                        </a:rPr>
                        <a:t> </a:t>
                      </a:r>
                      <a:r>
                        <a:rPr sz="1200" spc="-15" dirty="0">
                          <a:latin typeface="Times New Roman"/>
                          <a:cs typeface="Times New Roman"/>
                        </a:rPr>
                        <a:t>коммуналдық</a:t>
                      </a:r>
                      <a:r>
                        <a:rPr sz="1200" spc="70" dirty="0">
                          <a:latin typeface="Times New Roman"/>
                          <a:cs typeface="Times New Roman"/>
                        </a:rPr>
                        <a:t> </a:t>
                      </a:r>
                      <a:r>
                        <a:rPr sz="1200" spc="-10" dirty="0">
                          <a:latin typeface="Times New Roman"/>
                          <a:cs typeface="Times New Roman"/>
                        </a:rPr>
                        <a:t>шаруашылығы</a:t>
                      </a:r>
                      <a:endParaRPr sz="1200" dirty="0">
                        <a:latin typeface="Times New Roman"/>
                        <a:cs typeface="Times New Roman"/>
                      </a:endParaRPr>
                    </a:p>
                    <a:p>
                      <a:pPr marL="37465">
                        <a:lnSpc>
                          <a:spcPct val="100000"/>
                        </a:lnSpc>
                        <a:spcBef>
                          <a:spcPts val="240"/>
                        </a:spcBef>
                      </a:pPr>
                      <a:r>
                        <a:rPr sz="1200" spc="-10" dirty="0">
                          <a:latin typeface="Times New Roman"/>
                          <a:cs typeface="Times New Roman"/>
                        </a:rPr>
                        <a:t>басқармасы</a:t>
                      </a:r>
                      <a:endParaRPr sz="1200" dirty="0">
                        <a:latin typeface="Times New Roman"/>
                        <a:cs typeface="Times New Roman"/>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210820" marR="201930" indent="106680">
                        <a:lnSpc>
                          <a:spcPts val="1560"/>
                        </a:lnSpc>
                        <a:spcBef>
                          <a:spcPts val="5"/>
                        </a:spcBef>
                      </a:pPr>
                      <a:r>
                        <a:rPr sz="1200" spc="-10" dirty="0">
                          <a:latin typeface="Times New Roman"/>
                          <a:cs typeface="Times New Roman"/>
                        </a:rPr>
                        <a:t>Іс-тәжірибе </a:t>
                      </a:r>
                      <a:r>
                        <a:rPr sz="1200" spc="-5" dirty="0">
                          <a:latin typeface="Times New Roman"/>
                          <a:cs typeface="Times New Roman"/>
                        </a:rPr>
                        <a:t> </a:t>
                      </a:r>
                      <a:r>
                        <a:rPr sz="1200" spc="-30" dirty="0">
                          <a:latin typeface="Times New Roman"/>
                          <a:cs typeface="Times New Roman"/>
                        </a:rPr>
                        <a:t>к</a:t>
                      </a:r>
                      <a:r>
                        <a:rPr sz="1200" dirty="0">
                          <a:latin typeface="Times New Roman"/>
                          <a:cs typeface="Times New Roman"/>
                        </a:rPr>
                        <a:t>елісім-</a:t>
                      </a:r>
                      <a:r>
                        <a:rPr sz="1200" spc="5" dirty="0">
                          <a:latin typeface="Times New Roman"/>
                          <a:cs typeface="Times New Roman"/>
                        </a:rPr>
                        <a:t>ш</a:t>
                      </a:r>
                      <a:r>
                        <a:rPr sz="1200" dirty="0">
                          <a:latin typeface="Times New Roman"/>
                          <a:cs typeface="Times New Roman"/>
                        </a:rPr>
                        <a:t>а</a:t>
                      </a:r>
                      <a:r>
                        <a:rPr sz="1200" spc="-25" dirty="0">
                          <a:latin typeface="Times New Roman"/>
                          <a:cs typeface="Times New Roman"/>
                        </a:rPr>
                        <a:t>р</a:t>
                      </a:r>
                      <a:r>
                        <a:rPr sz="1200" spc="5" dirty="0">
                          <a:latin typeface="Times New Roman"/>
                          <a:cs typeface="Times New Roman"/>
                        </a:rPr>
                        <a:t>т</a:t>
                      </a:r>
                      <a:r>
                        <a:rPr sz="1200" dirty="0">
                          <a:latin typeface="Times New Roman"/>
                          <a:cs typeface="Times New Roman"/>
                        </a:rPr>
                        <a:t>ы</a:t>
                      </a:r>
                      <a:endParaRPr sz="1200">
                        <a:latin typeface="Times New Roman"/>
                        <a:cs typeface="Times New Roman"/>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74295" marR="60960" indent="20955">
                        <a:lnSpc>
                          <a:spcPts val="1560"/>
                        </a:lnSpc>
                        <a:spcBef>
                          <a:spcPts val="5"/>
                        </a:spcBef>
                      </a:pPr>
                      <a:r>
                        <a:rPr sz="1200" spc="-5" dirty="0">
                          <a:latin typeface="Times New Roman"/>
                          <a:cs typeface="Times New Roman"/>
                        </a:rPr>
                        <a:t>№18/1255 </a:t>
                      </a:r>
                      <a:r>
                        <a:rPr sz="1200" spc="-310" dirty="0">
                          <a:latin typeface="Times New Roman"/>
                          <a:cs typeface="Times New Roman"/>
                        </a:rPr>
                        <a:t> </a:t>
                      </a:r>
                      <a:r>
                        <a:rPr sz="1200" dirty="0">
                          <a:latin typeface="Times New Roman"/>
                          <a:cs typeface="Times New Roman"/>
                        </a:rPr>
                        <a:t>12</a:t>
                      </a:r>
                      <a:r>
                        <a:rPr sz="1200" spc="10" dirty="0">
                          <a:latin typeface="Times New Roman"/>
                          <a:cs typeface="Times New Roman"/>
                        </a:rPr>
                        <a:t>.</a:t>
                      </a:r>
                      <a:r>
                        <a:rPr sz="1200" dirty="0">
                          <a:latin typeface="Times New Roman"/>
                          <a:cs typeface="Times New Roman"/>
                        </a:rPr>
                        <a:t>10</a:t>
                      </a:r>
                      <a:r>
                        <a:rPr sz="1200" spc="10" dirty="0">
                          <a:latin typeface="Times New Roman"/>
                          <a:cs typeface="Times New Roman"/>
                        </a:rPr>
                        <a:t>.</a:t>
                      </a:r>
                      <a:r>
                        <a:rPr sz="1200" dirty="0">
                          <a:latin typeface="Times New Roman"/>
                          <a:cs typeface="Times New Roman"/>
                        </a:rPr>
                        <a:t>2</a:t>
                      </a:r>
                      <a:r>
                        <a:rPr sz="1200" spc="5" dirty="0">
                          <a:latin typeface="Times New Roman"/>
                          <a:cs typeface="Times New Roman"/>
                        </a:rPr>
                        <a:t>0</a:t>
                      </a:r>
                      <a:r>
                        <a:rPr sz="1200" dirty="0">
                          <a:latin typeface="Times New Roman"/>
                          <a:cs typeface="Times New Roman"/>
                        </a:rPr>
                        <a:t>18</a:t>
                      </a:r>
                      <a:endParaRPr sz="1200">
                        <a:latin typeface="Times New Roman"/>
                        <a:cs typeface="Times New Roman"/>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412183">
                <a:tc>
                  <a:txBody>
                    <a:bodyPr/>
                    <a:lstStyle/>
                    <a:p>
                      <a:pPr algn="ctr">
                        <a:lnSpc>
                          <a:spcPct val="100000"/>
                        </a:lnSpc>
                        <a:spcBef>
                          <a:spcPts val="55"/>
                        </a:spcBef>
                      </a:pPr>
                      <a:r>
                        <a:rPr sz="1200" b="1" dirty="0">
                          <a:solidFill>
                            <a:srgbClr val="FFFFFF"/>
                          </a:solidFill>
                          <a:latin typeface="Times New Roman"/>
                          <a:cs typeface="Times New Roman"/>
                        </a:rPr>
                        <a:t>2</a:t>
                      </a:r>
                      <a:endParaRPr sz="1200">
                        <a:latin typeface="Times New Roman"/>
                        <a:cs typeface="Times New Roman"/>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50"/>
                        </a:spcBef>
                      </a:pPr>
                      <a:r>
                        <a:rPr sz="1200" dirty="0">
                          <a:latin typeface="Times New Roman"/>
                          <a:cs typeface="Times New Roman"/>
                        </a:rPr>
                        <a:t>Түркістан</a:t>
                      </a:r>
                      <a:r>
                        <a:rPr sz="1200" spc="10" dirty="0">
                          <a:latin typeface="Times New Roman"/>
                          <a:cs typeface="Times New Roman"/>
                        </a:rPr>
                        <a:t> </a:t>
                      </a:r>
                      <a:r>
                        <a:rPr sz="1200" spc="-10" dirty="0">
                          <a:latin typeface="Times New Roman"/>
                          <a:cs typeface="Times New Roman"/>
                        </a:rPr>
                        <a:t>облысының</a:t>
                      </a:r>
                      <a:r>
                        <a:rPr sz="1200" spc="55" dirty="0">
                          <a:latin typeface="Times New Roman"/>
                          <a:cs typeface="Times New Roman"/>
                        </a:rPr>
                        <a:t> </a:t>
                      </a:r>
                      <a:r>
                        <a:rPr sz="1200" spc="-20" dirty="0">
                          <a:latin typeface="Times New Roman"/>
                          <a:cs typeface="Times New Roman"/>
                        </a:rPr>
                        <a:t>Экономика</a:t>
                      </a:r>
                      <a:r>
                        <a:rPr sz="1200" spc="35" dirty="0">
                          <a:latin typeface="Times New Roman"/>
                          <a:cs typeface="Times New Roman"/>
                        </a:rPr>
                        <a:t> </a:t>
                      </a:r>
                      <a:r>
                        <a:rPr sz="1200" spc="-5" dirty="0">
                          <a:latin typeface="Times New Roman"/>
                          <a:cs typeface="Times New Roman"/>
                        </a:rPr>
                        <a:t>және</a:t>
                      </a:r>
                      <a:r>
                        <a:rPr sz="1200" spc="10" dirty="0">
                          <a:latin typeface="Times New Roman"/>
                          <a:cs typeface="Times New Roman"/>
                        </a:rPr>
                        <a:t> </a:t>
                      </a:r>
                      <a:r>
                        <a:rPr sz="1200" spc="-20" dirty="0">
                          <a:latin typeface="Times New Roman"/>
                          <a:cs typeface="Times New Roman"/>
                        </a:rPr>
                        <a:t>бюджеттік</a:t>
                      </a:r>
                      <a:r>
                        <a:rPr sz="1200" spc="55" dirty="0">
                          <a:latin typeface="Times New Roman"/>
                          <a:cs typeface="Times New Roman"/>
                        </a:rPr>
                        <a:t> </a:t>
                      </a:r>
                      <a:r>
                        <a:rPr sz="1200" spc="-15" dirty="0">
                          <a:latin typeface="Times New Roman"/>
                          <a:cs typeface="Times New Roman"/>
                        </a:rPr>
                        <a:t>жоспарлау</a:t>
                      </a:r>
                      <a:r>
                        <a:rPr sz="1200" spc="30" dirty="0">
                          <a:latin typeface="Times New Roman"/>
                          <a:cs typeface="Times New Roman"/>
                        </a:rPr>
                        <a:t> </a:t>
                      </a:r>
                      <a:r>
                        <a:rPr sz="1200" spc="-10" dirty="0">
                          <a:latin typeface="Times New Roman"/>
                          <a:cs typeface="Times New Roman"/>
                        </a:rPr>
                        <a:t>басқармасы</a:t>
                      </a:r>
                      <a:endParaRPr sz="1200" dirty="0">
                        <a:latin typeface="Times New Roman"/>
                        <a:cs typeface="Times New Roman"/>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algn="ctr">
                        <a:lnSpc>
                          <a:spcPts val="1515"/>
                        </a:lnSpc>
                      </a:pPr>
                      <a:r>
                        <a:rPr sz="1200" spc="-10" dirty="0">
                          <a:latin typeface="Times New Roman"/>
                          <a:cs typeface="Times New Roman"/>
                        </a:rPr>
                        <a:t>Іс-тәжірибе</a:t>
                      </a:r>
                      <a:endParaRPr sz="1200">
                        <a:latin typeface="Times New Roman"/>
                        <a:cs typeface="Times New Roman"/>
                      </a:endParaRPr>
                    </a:p>
                    <a:p>
                      <a:pPr marL="635" algn="ctr">
                        <a:lnSpc>
                          <a:spcPts val="1500"/>
                        </a:lnSpc>
                      </a:pPr>
                      <a:r>
                        <a:rPr sz="1200" spc="-10" dirty="0">
                          <a:latin typeface="Times New Roman"/>
                          <a:cs typeface="Times New Roman"/>
                        </a:rPr>
                        <a:t>келісім-шарты</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5250">
                        <a:lnSpc>
                          <a:spcPts val="1515"/>
                        </a:lnSpc>
                      </a:pPr>
                      <a:r>
                        <a:rPr sz="1200" spc="-5" dirty="0">
                          <a:latin typeface="Times New Roman"/>
                          <a:cs typeface="Times New Roman"/>
                        </a:rPr>
                        <a:t>№18/1256</a:t>
                      </a:r>
                      <a:endParaRPr sz="1200">
                        <a:latin typeface="Times New Roman"/>
                        <a:cs typeface="Times New Roman"/>
                      </a:endParaRPr>
                    </a:p>
                    <a:p>
                      <a:pPr marL="74295">
                        <a:lnSpc>
                          <a:spcPts val="1500"/>
                        </a:lnSpc>
                      </a:pPr>
                      <a:r>
                        <a:rPr sz="1200" dirty="0">
                          <a:latin typeface="Times New Roman"/>
                          <a:cs typeface="Times New Roman"/>
                        </a:rPr>
                        <a:t>12.10.2018</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441036">
                <a:tc>
                  <a:txBody>
                    <a:bodyPr/>
                    <a:lstStyle/>
                    <a:p>
                      <a:pPr algn="ctr">
                        <a:lnSpc>
                          <a:spcPct val="100000"/>
                        </a:lnSpc>
                        <a:spcBef>
                          <a:spcPts val="60"/>
                        </a:spcBef>
                      </a:pPr>
                      <a:r>
                        <a:rPr sz="1200" b="1" dirty="0">
                          <a:solidFill>
                            <a:srgbClr val="FFFFFF"/>
                          </a:solidFill>
                          <a:latin typeface="Times New Roman"/>
                          <a:cs typeface="Times New Roman"/>
                        </a:rPr>
                        <a:t>3</a:t>
                      </a:r>
                      <a:endParaRPr sz="12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55"/>
                        </a:spcBef>
                      </a:pPr>
                      <a:r>
                        <a:rPr sz="1200" spc="-5" dirty="0">
                          <a:latin typeface="Times New Roman"/>
                          <a:cs typeface="Times New Roman"/>
                        </a:rPr>
                        <a:t>«Түркістан»</a:t>
                      </a:r>
                      <a:r>
                        <a:rPr sz="1200" spc="30" dirty="0">
                          <a:latin typeface="Times New Roman"/>
                          <a:cs typeface="Times New Roman"/>
                        </a:rPr>
                        <a:t> </a:t>
                      </a:r>
                      <a:r>
                        <a:rPr sz="1200" spc="-10" dirty="0">
                          <a:latin typeface="Times New Roman"/>
                          <a:cs typeface="Times New Roman"/>
                        </a:rPr>
                        <a:t>әлеуметтік-кәсіпкерлік</a:t>
                      </a:r>
                      <a:r>
                        <a:rPr sz="1200" spc="80" dirty="0">
                          <a:latin typeface="Times New Roman"/>
                          <a:cs typeface="Times New Roman"/>
                        </a:rPr>
                        <a:t> </a:t>
                      </a:r>
                      <a:r>
                        <a:rPr sz="1200" spc="-10" dirty="0">
                          <a:latin typeface="Times New Roman"/>
                          <a:cs typeface="Times New Roman"/>
                        </a:rPr>
                        <a:t>корпорациясы</a:t>
                      </a:r>
                      <a:r>
                        <a:rPr sz="1200" spc="55" dirty="0">
                          <a:latin typeface="Times New Roman"/>
                          <a:cs typeface="Times New Roman"/>
                        </a:rPr>
                        <a:t> </a:t>
                      </a:r>
                      <a:r>
                        <a:rPr sz="1200" dirty="0">
                          <a:latin typeface="Times New Roman"/>
                          <a:cs typeface="Times New Roman"/>
                        </a:rPr>
                        <a:t>«Ұлттық</a:t>
                      </a:r>
                      <a:r>
                        <a:rPr sz="1200" spc="25" dirty="0">
                          <a:latin typeface="Times New Roman"/>
                          <a:cs typeface="Times New Roman"/>
                        </a:rPr>
                        <a:t> </a:t>
                      </a:r>
                      <a:r>
                        <a:rPr sz="1200" spc="-15" dirty="0">
                          <a:latin typeface="Times New Roman"/>
                          <a:cs typeface="Times New Roman"/>
                        </a:rPr>
                        <a:t>компаниясы»</a:t>
                      </a:r>
                      <a:endParaRPr sz="1200" dirty="0">
                        <a:latin typeface="Times New Roman"/>
                        <a:cs typeface="Times New Roman"/>
                      </a:endParaRPr>
                    </a:p>
                    <a:p>
                      <a:pPr marL="37465">
                        <a:lnSpc>
                          <a:spcPct val="100000"/>
                        </a:lnSpc>
                        <a:spcBef>
                          <a:spcPts val="240"/>
                        </a:spcBef>
                      </a:pPr>
                      <a:r>
                        <a:rPr sz="1200" spc="-10" dirty="0">
                          <a:latin typeface="Times New Roman"/>
                          <a:cs typeface="Times New Roman"/>
                        </a:rPr>
                        <a:t>Акционерлік</a:t>
                      </a:r>
                      <a:r>
                        <a:rPr sz="1200" spc="65" dirty="0">
                          <a:latin typeface="Times New Roman"/>
                          <a:cs typeface="Times New Roman"/>
                        </a:rPr>
                        <a:t> </a:t>
                      </a:r>
                      <a:r>
                        <a:rPr sz="1200" spc="-10" dirty="0">
                          <a:latin typeface="Times New Roman"/>
                          <a:cs typeface="Times New Roman"/>
                        </a:rPr>
                        <a:t>қоғамы</a:t>
                      </a:r>
                      <a:r>
                        <a:rPr sz="1200" spc="20" dirty="0">
                          <a:latin typeface="Times New Roman"/>
                          <a:cs typeface="Times New Roman"/>
                        </a:rPr>
                        <a:t> </a:t>
                      </a:r>
                      <a:r>
                        <a:rPr sz="1200" spc="-10" dirty="0">
                          <a:latin typeface="Times New Roman"/>
                          <a:cs typeface="Times New Roman"/>
                        </a:rPr>
                        <a:t>басқармасы</a:t>
                      </a:r>
                      <a:endParaRPr sz="1200" dirty="0">
                        <a:latin typeface="Times New Roman"/>
                        <a:cs typeface="Times New Roman"/>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210820" marR="201930" indent="106680">
                        <a:lnSpc>
                          <a:spcPts val="1560"/>
                        </a:lnSpc>
                        <a:spcBef>
                          <a:spcPts val="10"/>
                        </a:spcBef>
                      </a:pPr>
                      <a:r>
                        <a:rPr sz="1200" spc="-10" dirty="0">
                          <a:latin typeface="Times New Roman"/>
                          <a:cs typeface="Times New Roman"/>
                        </a:rPr>
                        <a:t>Іс-тәжірибе </a:t>
                      </a:r>
                      <a:r>
                        <a:rPr sz="1200" spc="-5" dirty="0">
                          <a:latin typeface="Times New Roman"/>
                          <a:cs typeface="Times New Roman"/>
                        </a:rPr>
                        <a:t> </a:t>
                      </a:r>
                      <a:r>
                        <a:rPr sz="1200" spc="-30" dirty="0">
                          <a:latin typeface="Times New Roman"/>
                          <a:cs typeface="Times New Roman"/>
                        </a:rPr>
                        <a:t>к</a:t>
                      </a:r>
                      <a:r>
                        <a:rPr sz="1200" dirty="0">
                          <a:latin typeface="Times New Roman"/>
                          <a:cs typeface="Times New Roman"/>
                        </a:rPr>
                        <a:t>елісім-</a:t>
                      </a:r>
                      <a:r>
                        <a:rPr sz="1200" spc="5" dirty="0">
                          <a:latin typeface="Times New Roman"/>
                          <a:cs typeface="Times New Roman"/>
                        </a:rPr>
                        <a:t>ш</a:t>
                      </a:r>
                      <a:r>
                        <a:rPr sz="1200" dirty="0">
                          <a:latin typeface="Times New Roman"/>
                          <a:cs typeface="Times New Roman"/>
                        </a:rPr>
                        <a:t>а</a:t>
                      </a:r>
                      <a:r>
                        <a:rPr sz="1200" spc="-25" dirty="0">
                          <a:latin typeface="Times New Roman"/>
                          <a:cs typeface="Times New Roman"/>
                        </a:rPr>
                        <a:t>р</a:t>
                      </a:r>
                      <a:r>
                        <a:rPr sz="1200" spc="5" dirty="0">
                          <a:latin typeface="Times New Roman"/>
                          <a:cs typeface="Times New Roman"/>
                        </a:rPr>
                        <a:t>т</a:t>
                      </a:r>
                      <a:r>
                        <a:rPr sz="1200" dirty="0">
                          <a:latin typeface="Times New Roman"/>
                          <a:cs typeface="Times New Roman"/>
                        </a:rPr>
                        <a:t>ы</a:t>
                      </a:r>
                      <a:endParaRPr sz="1200">
                        <a:latin typeface="Times New Roman"/>
                        <a:cs typeface="Times New Roman"/>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74295" marR="60960" indent="20955">
                        <a:lnSpc>
                          <a:spcPts val="1560"/>
                        </a:lnSpc>
                        <a:spcBef>
                          <a:spcPts val="10"/>
                        </a:spcBef>
                      </a:pPr>
                      <a:r>
                        <a:rPr sz="1200" spc="-5" dirty="0">
                          <a:latin typeface="Times New Roman"/>
                          <a:cs typeface="Times New Roman"/>
                        </a:rPr>
                        <a:t>№18/1257 </a:t>
                      </a:r>
                      <a:r>
                        <a:rPr sz="1200" spc="-310" dirty="0">
                          <a:latin typeface="Times New Roman"/>
                          <a:cs typeface="Times New Roman"/>
                        </a:rPr>
                        <a:t> </a:t>
                      </a:r>
                      <a:r>
                        <a:rPr sz="1200" dirty="0">
                          <a:latin typeface="Times New Roman"/>
                          <a:cs typeface="Times New Roman"/>
                        </a:rPr>
                        <a:t>12</a:t>
                      </a:r>
                      <a:r>
                        <a:rPr sz="1200" spc="10" dirty="0">
                          <a:latin typeface="Times New Roman"/>
                          <a:cs typeface="Times New Roman"/>
                        </a:rPr>
                        <a:t>.</a:t>
                      </a:r>
                      <a:r>
                        <a:rPr sz="1200" dirty="0">
                          <a:latin typeface="Times New Roman"/>
                          <a:cs typeface="Times New Roman"/>
                        </a:rPr>
                        <a:t>10</a:t>
                      </a:r>
                      <a:r>
                        <a:rPr sz="1200" spc="10" dirty="0">
                          <a:latin typeface="Times New Roman"/>
                          <a:cs typeface="Times New Roman"/>
                        </a:rPr>
                        <a:t>.</a:t>
                      </a:r>
                      <a:r>
                        <a:rPr sz="1200" dirty="0">
                          <a:latin typeface="Times New Roman"/>
                          <a:cs typeface="Times New Roman"/>
                        </a:rPr>
                        <a:t>2</a:t>
                      </a:r>
                      <a:r>
                        <a:rPr sz="1200" spc="5" dirty="0">
                          <a:latin typeface="Times New Roman"/>
                          <a:cs typeface="Times New Roman"/>
                        </a:rPr>
                        <a:t>0</a:t>
                      </a:r>
                      <a:r>
                        <a:rPr sz="1200" dirty="0">
                          <a:latin typeface="Times New Roman"/>
                          <a:cs typeface="Times New Roman"/>
                        </a:rPr>
                        <a:t>18</a:t>
                      </a:r>
                      <a:endParaRPr sz="1200">
                        <a:latin typeface="Times New Roman"/>
                        <a:cs typeface="Times New Roman"/>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439662">
                <a:tc>
                  <a:txBody>
                    <a:bodyPr/>
                    <a:lstStyle/>
                    <a:p>
                      <a:pPr algn="ctr">
                        <a:lnSpc>
                          <a:spcPct val="100000"/>
                        </a:lnSpc>
                        <a:spcBef>
                          <a:spcPts val="60"/>
                        </a:spcBef>
                      </a:pPr>
                      <a:r>
                        <a:rPr sz="1200" b="1" dirty="0">
                          <a:solidFill>
                            <a:srgbClr val="FFFFFF"/>
                          </a:solidFill>
                          <a:latin typeface="Times New Roman"/>
                          <a:cs typeface="Times New Roman"/>
                        </a:rPr>
                        <a:t>4</a:t>
                      </a:r>
                      <a:endParaRPr sz="12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55"/>
                        </a:spcBef>
                      </a:pPr>
                      <a:r>
                        <a:rPr sz="1200" dirty="0">
                          <a:latin typeface="Times New Roman"/>
                          <a:cs typeface="Times New Roman"/>
                        </a:rPr>
                        <a:t>Түркістан</a:t>
                      </a:r>
                      <a:r>
                        <a:rPr sz="1200" spc="5" dirty="0">
                          <a:latin typeface="Times New Roman"/>
                          <a:cs typeface="Times New Roman"/>
                        </a:rPr>
                        <a:t> </a:t>
                      </a:r>
                      <a:r>
                        <a:rPr sz="1200" spc="-10" dirty="0">
                          <a:latin typeface="Times New Roman"/>
                          <a:cs typeface="Times New Roman"/>
                        </a:rPr>
                        <a:t>облысының</a:t>
                      </a:r>
                      <a:r>
                        <a:rPr sz="1200" spc="55" dirty="0">
                          <a:latin typeface="Times New Roman"/>
                          <a:cs typeface="Times New Roman"/>
                        </a:rPr>
                        <a:t> </a:t>
                      </a:r>
                      <a:r>
                        <a:rPr sz="1200" spc="-35" dirty="0">
                          <a:latin typeface="Times New Roman"/>
                          <a:cs typeface="Times New Roman"/>
                        </a:rPr>
                        <a:t>Жер</a:t>
                      </a:r>
                      <a:r>
                        <a:rPr sz="1200" spc="5" dirty="0">
                          <a:latin typeface="Times New Roman"/>
                          <a:cs typeface="Times New Roman"/>
                        </a:rPr>
                        <a:t> </a:t>
                      </a:r>
                      <a:r>
                        <a:rPr sz="1200" spc="-5" dirty="0">
                          <a:latin typeface="Times New Roman"/>
                          <a:cs typeface="Times New Roman"/>
                        </a:rPr>
                        <a:t>инспекциясы</a:t>
                      </a:r>
                      <a:r>
                        <a:rPr sz="1200" spc="50" dirty="0">
                          <a:latin typeface="Times New Roman"/>
                          <a:cs typeface="Times New Roman"/>
                        </a:rPr>
                        <a:t> </a:t>
                      </a:r>
                      <a:r>
                        <a:rPr sz="1200" spc="-10" dirty="0">
                          <a:latin typeface="Times New Roman"/>
                          <a:cs typeface="Times New Roman"/>
                        </a:rPr>
                        <a:t>басқармасы</a:t>
                      </a:r>
                      <a:endParaRPr sz="1200" dirty="0">
                        <a:latin typeface="Times New Roman"/>
                        <a:cs typeface="Times New Roman"/>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10820" marR="201930" indent="106680">
                        <a:lnSpc>
                          <a:spcPts val="1560"/>
                        </a:lnSpc>
                      </a:pPr>
                      <a:r>
                        <a:rPr sz="1200" spc="-10" dirty="0">
                          <a:latin typeface="Times New Roman"/>
                          <a:cs typeface="Times New Roman"/>
                        </a:rPr>
                        <a:t>Іс-тәжірибе </a:t>
                      </a:r>
                      <a:r>
                        <a:rPr sz="1200" spc="-5" dirty="0">
                          <a:latin typeface="Times New Roman"/>
                          <a:cs typeface="Times New Roman"/>
                        </a:rPr>
                        <a:t> </a:t>
                      </a:r>
                      <a:r>
                        <a:rPr sz="1200" spc="-30" dirty="0">
                          <a:latin typeface="Times New Roman"/>
                          <a:cs typeface="Times New Roman"/>
                        </a:rPr>
                        <a:t>к</a:t>
                      </a:r>
                      <a:r>
                        <a:rPr sz="1200" dirty="0">
                          <a:latin typeface="Times New Roman"/>
                          <a:cs typeface="Times New Roman"/>
                        </a:rPr>
                        <a:t>елісім-</a:t>
                      </a:r>
                      <a:r>
                        <a:rPr sz="1200" spc="5" dirty="0">
                          <a:latin typeface="Times New Roman"/>
                          <a:cs typeface="Times New Roman"/>
                        </a:rPr>
                        <a:t>ш</a:t>
                      </a:r>
                      <a:r>
                        <a:rPr sz="1200" dirty="0">
                          <a:latin typeface="Times New Roman"/>
                          <a:cs typeface="Times New Roman"/>
                        </a:rPr>
                        <a:t>а</a:t>
                      </a:r>
                      <a:r>
                        <a:rPr sz="1200" spc="-25" dirty="0">
                          <a:latin typeface="Times New Roman"/>
                          <a:cs typeface="Times New Roman"/>
                        </a:rPr>
                        <a:t>р</a:t>
                      </a:r>
                      <a:r>
                        <a:rPr sz="1200" spc="5" dirty="0">
                          <a:latin typeface="Times New Roman"/>
                          <a:cs typeface="Times New Roman"/>
                        </a:rPr>
                        <a:t>т</a:t>
                      </a:r>
                      <a:r>
                        <a:rPr sz="1200" dirty="0">
                          <a:latin typeface="Times New Roman"/>
                          <a:cs typeface="Times New Roman"/>
                        </a:rPr>
                        <a:t>ы</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74295" marR="60960" indent="20955">
                        <a:lnSpc>
                          <a:spcPts val="1560"/>
                        </a:lnSpc>
                      </a:pPr>
                      <a:r>
                        <a:rPr sz="1200" spc="-5" dirty="0">
                          <a:latin typeface="Times New Roman"/>
                          <a:cs typeface="Times New Roman"/>
                        </a:rPr>
                        <a:t>№18/1258 </a:t>
                      </a:r>
                      <a:r>
                        <a:rPr sz="1200" spc="-310" dirty="0">
                          <a:latin typeface="Times New Roman"/>
                          <a:cs typeface="Times New Roman"/>
                        </a:rPr>
                        <a:t> </a:t>
                      </a:r>
                      <a:r>
                        <a:rPr sz="1200" dirty="0">
                          <a:latin typeface="Times New Roman"/>
                          <a:cs typeface="Times New Roman"/>
                        </a:rPr>
                        <a:t>12</a:t>
                      </a:r>
                      <a:r>
                        <a:rPr sz="1200" spc="10" dirty="0">
                          <a:latin typeface="Times New Roman"/>
                          <a:cs typeface="Times New Roman"/>
                        </a:rPr>
                        <a:t>.</a:t>
                      </a:r>
                      <a:r>
                        <a:rPr sz="1200" dirty="0">
                          <a:latin typeface="Times New Roman"/>
                          <a:cs typeface="Times New Roman"/>
                        </a:rPr>
                        <a:t>10</a:t>
                      </a:r>
                      <a:r>
                        <a:rPr sz="1200" spc="10" dirty="0">
                          <a:latin typeface="Times New Roman"/>
                          <a:cs typeface="Times New Roman"/>
                        </a:rPr>
                        <a:t>.</a:t>
                      </a:r>
                      <a:r>
                        <a:rPr sz="1200" dirty="0">
                          <a:latin typeface="Times New Roman"/>
                          <a:cs typeface="Times New Roman"/>
                        </a:rPr>
                        <a:t>2</a:t>
                      </a:r>
                      <a:r>
                        <a:rPr sz="1200" spc="5" dirty="0">
                          <a:latin typeface="Times New Roman"/>
                          <a:cs typeface="Times New Roman"/>
                        </a:rPr>
                        <a:t>0</a:t>
                      </a:r>
                      <a:r>
                        <a:rPr sz="1200" dirty="0">
                          <a:latin typeface="Times New Roman"/>
                          <a:cs typeface="Times New Roman"/>
                        </a:rPr>
                        <a:t>18</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430731">
                <a:tc>
                  <a:txBody>
                    <a:bodyPr/>
                    <a:lstStyle/>
                    <a:p>
                      <a:pPr algn="ctr">
                        <a:lnSpc>
                          <a:spcPct val="100000"/>
                        </a:lnSpc>
                        <a:spcBef>
                          <a:spcPts val="60"/>
                        </a:spcBef>
                      </a:pPr>
                      <a:r>
                        <a:rPr sz="1200" b="1" dirty="0">
                          <a:solidFill>
                            <a:srgbClr val="FFFFFF"/>
                          </a:solidFill>
                          <a:latin typeface="Times New Roman"/>
                          <a:cs typeface="Times New Roman"/>
                        </a:rPr>
                        <a:t>5</a:t>
                      </a:r>
                      <a:endParaRPr sz="12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55"/>
                        </a:spcBef>
                      </a:pPr>
                      <a:r>
                        <a:rPr sz="1200" dirty="0">
                          <a:latin typeface="Times New Roman"/>
                          <a:cs typeface="Times New Roman"/>
                        </a:rPr>
                        <a:t>Түркістан</a:t>
                      </a:r>
                      <a:r>
                        <a:rPr sz="1200" spc="10" dirty="0">
                          <a:latin typeface="Times New Roman"/>
                          <a:cs typeface="Times New Roman"/>
                        </a:rPr>
                        <a:t> </a:t>
                      </a:r>
                      <a:r>
                        <a:rPr sz="1200" spc="-10" dirty="0">
                          <a:latin typeface="Times New Roman"/>
                          <a:cs typeface="Times New Roman"/>
                        </a:rPr>
                        <a:t>облысының</a:t>
                      </a:r>
                      <a:r>
                        <a:rPr sz="1200" spc="55" dirty="0">
                          <a:latin typeface="Times New Roman"/>
                          <a:cs typeface="Times New Roman"/>
                        </a:rPr>
                        <a:t> </a:t>
                      </a:r>
                      <a:r>
                        <a:rPr sz="1200" spc="-10" dirty="0">
                          <a:latin typeface="Times New Roman"/>
                          <a:cs typeface="Times New Roman"/>
                        </a:rPr>
                        <a:t>Жұмыспен</a:t>
                      </a:r>
                      <a:r>
                        <a:rPr sz="1200" spc="40" dirty="0">
                          <a:latin typeface="Times New Roman"/>
                          <a:cs typeface="Times New Roman"/>
                        </a:rPr>
                        <a:t> </a:t>
                      </a:r>
                      <a:r>
                        <a:rPr sz="1200" spc="-20" dirty="0">
                          <a:latin typeface="Times New Roman"/>
                          <a:cs typeface="Times New Roman"/>
                        </a:rPr>
                        <a:t>қамтуды</a:t>
                      </a:r>
                      <a:r>
                        <a:rPr sz="1200" spc="25" dirty="0">
                          <a:latin typeface="Times New Roman"/>
                          <a:cs typeface="Times New Roman"/>
                        </a:rPr>
                        <a:t> </a:t>
                      </a:r>
                      <a:r>
                        <a:rPr sz="1200" spc="-5" dirty="0">
                          <a:latin typeface="Times New Roman"/>
                          <a:cs typeface="Times New Roman"/>
                        </a:rPr>
                        <a:t>үйлестіру</a:t>
                      </a:r>
                      <a:r>
                        <a:rPr sz="1200" spc="10" dirty="0">
                          <a:latin typeface="Times New Roman"/>
                          <a:cs typeface="Times New Roman"/>
                        </a:rPr>
                        <a:t> </a:t>
                      </a:r>
                      <a:r>
                        <a:rPr sz="1200" spc="-5" dirty="0">
                          <a:latin typeface="Times New Roman"/>
                          <a:cs typeface="Times New Roman"/>
                        </a:rPr>
                        <a:t>және</a:t>
                      </a:r>
                      <a:r>
                        <a:rPr sz="1200" spc="10" dirty="0">
                          <a:latin typeface="Times New Roman"/>
                          <a:cs typeface="Times New Roman"/>
                        </a:rPr>
                        <a:t> </a:t>
                      </a:r>
                      <a:r>
                        <a:rPr sz="1200" spc="-10" dirty="0">
                          <a:latin typeface="Times New Roman"/>
                          <a:cs typeface="Times New Roman"/>
                        </a:rPr>
                        <a:t>әлеуметтік</a:t>
                      </a:r>
                      <a:endParaRPr sz="1200" dirty="0">
                        <a:latin typeface="Times New Roman"/>
                        <a:cs typeface="Times New Roman"/>
                      </a:endParaRPr>
                    </a:p>
                    <a:p>
                      <a:pPr marL="37465">
                        <a:lnSpc>
                          <a:spcPct val="100000"/>
                        </a:lnSpc>
                        <a:spcBef>
                          <a:spcPts val="244"/>
                        </a:spcBef>
                      </a:pPr>
                      <a:r>
                        <a:rPr sz="1200" spc="-10" dirty="0">
                          <a:latin typeface="Times New Roman"/>
                          <a:cs typeface="Times New Roman"/>
                        </a:rPr>
                        <a:t>бағдарламалар</a:t>
                      </a:r>
                      <a:r>
                        <a:rPr sz="1200" spc="30" dirty="0">
                          <a:latin typeface="Times New Roman"/>
                          <a:cs typeface="Times New Roman"/>
                        </a:rPr>
                        <a:t> </a:t>
                      </a:r>
                      <a:r>
                        <a:rPr sz="1200" spc="-10" dirty="0">
                          <a:latin typeface="Times New Roman"/>
                          <a:cs typeface="Times New Roman"/>
                        </a:rPr>
                        <a:t>басқармасы</a:t>
                      </a:r>
                      <a:endParaRPr sz="1200" dirty="0">
                        <a:latin typeface="Times New Roman"/>
                        <a:cs typeface="Times New Roman"/>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3175" algn="ctr">
                        <a:lnSpc>
                          <a:spcPts val="1520"/>
                        </a:lnSpc>
                      </a:pPr>
                      <a:r>
                        <a:rPr sz="1200" spc="-10" dirty="0">
                          <a:latin typeface="Times New Roman"/>
                          <a:cs typeface="Times New Roman"/>
                        </a:rPr>
                        <a:t>Іс-тәжірибе</a:t>
                      </a:r>
                      <a:endParaRPr sz="1200" dirty="0">
                        <a:latin typeface="Times New Roman"/>
                        <a:cs typeface="Times New Roman"/>
                      </a:endParaRPr>
                    </a:p>
                    <a:p>
                      <a:pPr marL="1270" algn="ctr">
                        <a:lnSpc>
                          <a:spcPct val="100000"/>
                        </a:lnSpc>
                      </a:pPr>
                      <a:r>
                        <a:rPr sz="1200" spc="-10" dirty="0">
                          <a:latin typeface="Times New Roman"/>
                          <a:cs typeface="Times New Roman"/>
                        </a:rPr>
                        <a:t>келісім-шарты</a:t>
                      </a:r>
                      <a:endParaRPr sz="12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5250">
                        <a:lnSpc>
                          <a:spcPts val="1520"/>
                        </a:lnSpc>
                      </a:pPr>
                      <a:r>
                        <a:rPr sz="1200" spc="-5" dirty="0">
                          <a:latin typeface="Times New Roman"/>
                          <a:cs typeface="Times New Roman"/>
                        </a:rPr>
                        <a:t>№18/1259</a:t>
                      </a:r>
                      <a:endParaRPr sz="1200">
                        <a:latin typeface="Times New Roman"/>
                        <a:cs typeface="Times New Roman"/>
                      </a:endParaRPr>
                    </a:p>
                    <a:p>
                      <a:pPr marL="74295">
                        <a:lnSpc>
                          <a:spcPct val="100000"/>
                        </a:lnSpc>
                      </a:pPr>
                      <a:r>
                        <a:rPr sz="1200" spc="-5" dirty="0">
                          <a:latin typeface="Times New Roman"/>
                          <a:cs typeface="Times New Roman"/>
                        </a:rPr>
                        <a:t>12.10.2018</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439662">
                <a:tc>
                  <a:txBody>
                    <a:bodyPr/>
                    <a:lstStyle/>
                    <a:p>
                      <a:pPr algn="ctr">
                        <a:lnSpc>
                          <a:spcPct val="100000"/>
                        </a:lnSpc>
                        <a:spcBef>
                          <a:spcPts val="60"/>
                        </a:spcBef>
                      </a:pPr>
                      <a:r>
                        <a:rPr sz="1200" b="1" dirty="0">
                          <a:solidFill>
                            <a:srgbClr val="FFFFFF"/>
                          </a:solidFill>
                          <a:latin typeface="Times New Roman"/>
                          <a:cs typeface="Times New Roman"/>
                        </a:rPr>
                        <a:t>6</a:t>
                      </a:r>
                      <a:endParaRPr sz="12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60"/>
                        </a:spcBef>
                      </a:pPr>
                      <a:r>
                        <a:rPr sz="1200" dirty="0">
                          <a:latin typeface="Times New Roman"/>
                          <a:cs typeface="Times New Roman"/>
                        </a:rPr>
                        <a:t>Түркістан</a:t>
                      </a:r>
                      <a:r>
                        <a:rPr sz="1200" spc="-5" dirty="0">
                          <a:latin typeface="Times New Roman"/>
                          <a:cs typeface="Times New Roman"/>
                        </a:rPr>
                        <a:t> </a:t>
                      </a:r>
                      <a:r>
                        <a:rPr sz="1200" spc="-10" dirty="0">
                          <a:latin typeface="Times New Roman"/>
                          <a:cs typeface="Times New Roman"/>
                        </a:rPr>
                        <a:t>облысының</a:t>
                      </a:r>
                      <a:r>
                        <a:rPr sz="1200" spc="45" dirty="0">
                          <a:latin typeface="Times New Roman"/>
                          <a:cs typeface="Times New Roman"/>
                        </a:rPr>
                        <a:t> </a:t>
                      </a:r>
                      <a:r>
                        <a:rPr sz="1200" spc="-10" dirty="0">
                          <a:latin typeface="Times New Roman"/>
                          <a:cs typeface="Times New Roman"/>
                        </a:rPr>
                        <a:t>Ішкі</a:t>
                      </a:r>
                      <a:r>
                        <a:rPr sz="1200" spc="20" dirty="0">
                          <a:latin typeface="Times New Roman"/>
                          <a:cs typeface="Times New Roman"/>
                        </a:rPr>
                        <a:t> </a:t>
                      </a:r>
                      <a:r>
                        <a:rPr sz="1200" dirty="0">
                          <a:latin typeface="Times New Roman"/>
                          <a:cs typeface="Times New Roman"/>
                        </a:rPr>
                        <a:t>саясат</a:t>
                      </a:r>
                      <a:r>
                        <a:rPr sz="1200" spc="-65" dirty="0">
                          <a:latin typeface="Times New Roman"/>
                          <a:cs typeface="Times New Roman"/>
                        </a:rPr>
                        <a:t> </a:t>
                      </a:r>
                      <a:r>
                        <a:rPr sz="1200" spc="-10" dirty="0">
                          <a:latin typeface="Times New Roman"/>
                          <a:cs typeface="Times New Roman"/>
                        </a:rPr>
                        <a:t>басқармасы</a:t>
                      </a:r>
                      <a:endParaRPr sz="1200" dirty="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10820" marR="201930" indent="106680">
                        <a:lnSpc>
                          <a:spcPts val="1560"/>
                        </a:lnSpc>
                      </a:pPr>
                      <a:r>
                        <a:rPr sz="1200" spc="-10" dirty="0">
                          <a:latin typeface="Times New Roman"/>
                          <a:cs typeface="Times New Roman"/>
                        </a:rPr>
                        <a:t>Іс-тәжірибе </a:t>
                      </a:r>
                      <a:r>
                        <a:rPr sz="1200" spc="-5" dirty="0">
                          <a:latin typeface="Times New Roman"/>
                          <a:cs typeface="Times New Roman"/>
                        </a:rPr>
                        <a:t> </a:t>
                      </a:r>
                      <a:r>
                        <a:rPr sz="1200" spc="-30" dirty="0">
                          <a:latin typeface="Times New Roman"/>
                          <a:cs typeface="Times New Roman"/>
                        </a:rPr>
                        <a:t>к</a:t>
                      </a:r>
                      <a:r>
                        <a:rPr sz="1200" dirty="0">
                          <a:latin typeface="Times New Roman"/>
                          <a:cs typeface="Times New Roman"/>
                        </a:rPr>
                        <a:t>елісім-</a:t>
                      </a:r>
                      <a:r>
                        <a:rPr sz="1200" spc="5" dirty="0">
                          <a:latin typeface="Times New Roman"/>
                          <a:cs typeface="Times New Roman"/>
                        </a:rPr>
                        <a:t>ш</a:t>
                      </a:r>
                      <a:r>
                        <a:rPr sz="1200" dirty="0">
                          <a:latin typeface="Times New Roman"/>
                          <a:cs typeface="Times New Roman"/>
                        </a:rPr>
                        <a:t>а</a:t>
                      </a:r>
                      <a:r>
                        <a:rPr sz="1200" spc="-25" dirty="0">
                          <a:latin typeface="Times New Roman"/>
                          <a:cs typeface="Times New Roman"/>
                        </a:rPr>
                        <a:t>р</a:t>
                      </a:r>
                      <a:r>
                        <a:rPr sz="1200" spc="5" dirty="0">
                          <a:latin typeface="Times New Roman"/>
                          <a:cs typeface="Times New Roman"/>
                        </a:rPr>
                        <a:t>т</a:t>
                      </a:r>
                      <a:r>
                        <a:rPr sz="1200" dirty="0">
                          <a:latin typeface="Times New Roman"/>
                          <a:cs typeface="Times New Roman"/>
                        </a:rPr>
                        <a:t>ы</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74295" marR="60960" indent="20955">
                        <a:lnSpc>
                          <a:spcPts val="1560"/>
                        </a:lnSpc>
                      </a:pPr>
                      <a:r>
                        <a:rPr sz="1200" spc="-5" dirty="0">
                          <a:latin typeface="Times New Roman"/>
                          <a:cs typeface="Times New Roman"/>
                        </a:rPr>
                        <a:t>№18/1260 </a:t>
                      </a:r>
                      <a:r>
                        <a:rPr sz="1200" spc="-310" dirty="0">
                          <a:latin typeface="Times New Roman"/>
                          <a:cs typeface="Times New Roman"/>
                        </a:rPr>
                        <a:t> </a:t>
                      </a:r>
                      <a:r>
                        <a:rPr sz="1200" dirty="0">
                          <a:latin typeface="Times New Roman"/>
                          <a:cs typeface="Times New Roman"/>
                        </a:rPr>
                        <a:t>12</a:t>
                      </a:r>
                      <a:r>
                        <a:rPr sz="1200" spc="10" dirty="0">
                          <a:latin typeface="Times New Roman"/>
                          <a:cs typeface="Times New Roman"/>
                        </a:rPr>
                        <a:t>.</a:t>
                      </a:r>
                      <a:r>
                        <a:rPr sz="1200" dirty="0">
                          <a:latin typeface="Times New Roman"/>
                          <a:cs typeface="Times New Roman"/>
                        </a:rPr>
                        <a:t>10</a:t>
                      </a:r>
                      <a:r>
                        <a:rPr sz="1200" spc="10" dirty="0">
                          <a:latin typeface="Times New Roman"/>
                          <a:cs typeface="Times New Roman"/>
                        </a:rPr>
                        <a:t>.</a:t>
                      </a:r>
                      <a:r>
                        <a:rPr sz="1200" dirty="0">
                          <a:latin typeface="Times New Roman"/>
                          <a:cs typeface="Times New Roman"/>
                        </a:rPr>
                        <a:t>2</a:t>
                      </a:r>
                      <a:r>
                        <a:rPr sz="1200" spc="5" dirty="0">
                          <a:latin typeface="Times New Roman"/>
                          <a:cs typeface="Times New Roman"/>
                        </a:rPr>
                        <a:t>0</a:t>
                      </a:r>
                      <a:r>
                        <a:rPr sz="1200" dirty="0">
                          <a:latin typeface="Times New Roman"/>
                          <a:cs typeface="Times New Roman"/>
                        </a:rPr>
                        <a:t>18</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431418">
                <a:tc>
                  <a:txBody>
                    <a:bodyPr/>
                    <a:lstStyle/>
                    <a:p>
                      <a:pPr algn="ctr">
                        <a:lnSpc>
                          <a:spcPct val="100000"/>
                        </a:lnSpc>
                        <a:spcBef>
                          <a:spcPts val="60"/>
                        </a:spcBef>
                      </a:pPr>
                      <a:r>
                        <a:rPr sz="1200" b="1" dirty="0">
                          <a:solidFill>
                            <a:srgbClr val="FFFFFF"/>
                          </a:solidFill>
                          <a:latin typeface="Times New Roman"/>
                          <a:cs typeface="Times New Roman"/>
                        </a:rPr>
                        <a:t>7</a:t>
                      </a:r>
                      <a:endParaRPr sz="12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60"/>
                        </a:spcBef>
                      </a:pPr>
                      <a:r>
                        <a:rPr sz="1200" dirty="0">
                          <a:latin typeface="Times New Roman"/>
                          <a:cs typeface="Times New Roman"/>
                        </a:rPr>
                        <a:t>Түркістан</a:t>
                      </a:r>
                      <a:r>
                        <a:rPr sz="1200" spc="10" dirty="0">
                          <a:latin typeface="Times New Roman"/>
                          <a:cs typeface="Times New Roman"/>
                        </a:rPr>
                        <a:t> </a:t>
                      </a:r>
                      <a:r>
                        <a:rPr sz="1200" spc="-10" dirty="0">
                          <a:latin typeface="Times New Roman"/>
                          <a:cs typeface="Times New Roman"/>
                        </a:rPr>
                        <a:t>облысының</a:t>
                      </a:r>
                      <a:r>
                        <a:rPr sz="1200" spc="55" dirty="0">
                          <a:latin typeface="Times New Roman"/>
                          <a:cs typeface="Times New Roman"/>
                        </a:rPr>
                        <a:t> </a:t>
                      </a:r>
                      <a:r>
                        <a:rPr sz="1200" spc="-10" dirty="0">
                          <a:latin typeface="Times New Roman"/>
                          <a:cs typeface="Times New Roman"/>
                        </a:rPr>
                        <a:t>Кәсіпкерлік</a:t>
                      </a:r>
                      <a:r>
                        <a:rPr sz="1200" spc="5" dirty="0">
                          <a:latin typeface="Times New Roman"/>
                          <a:cs typeface="Times New Roman"/>
                        </a:rPr>
                        <a:t> </a:t>
                      </a:r>
                      <a:r>
                        <a:rPr sz="1200" spc="-5" dirty="0">
                          <a:latin typeface="Times New Roman"/>
                          <a:cs typeface="Times New Roman"/>
                        </a:rPr>
                        <a:t>және</a:t>
                      </a:r>
                      <a:r>
                        <a:rPr sz="1200" spc="35" dirty="0">
                          <a:latin typeface="Times New Roman"/>
                          <a:cs typeface="Times New Roman"/>
                        </a:rPr>
                        <a:t> </a:t>
                      </a:r>
                      <a:r>
                        <a:rPr sz="1200" spc="-5" dirty="0">
                          <a:latin typeface="Times New Roman"/>
                          <a:cs typeface="Times New Roman"/>
                        </a:rPr>
                        <a:t>индустриалды-инновациялық</a:t>
                      </a:r>
                      <a:r>
                        <a:rPr sz="1200" spc="80" dirty="0">
                          <a:latin typeface="Times New Roman"/>
                          <a:cs typeface="Times New Roman"/>
                        </a:rPr>
                        <a:t> </a:t>
                      </a:r>
                      <a:r>
                        <a:rPr sz="1200" spc="-10" dirty="0">
                          <a:latin typeface="Times New Roman"/>
                          <a:cs typeface="Times New Roman"/>
                        </a:rPr>
                        <a:t>даму</a:t>
                      </a:r>
                      <a:endParaRPr sz="1200" dirty="0">
                        <a:latin typeface="Times New Roman"/>
                        <a:cs typeface="Times New Roman"/>
                      </a:endParaRPr>
                    </a:p>
                    <a:p>
                      <a:pPr marL="37465">
                        <a:lnSpc>
                          <a:spcPct val="100000"/>
                        </a:lnSpc>
                        <a:spcBef>
                          <a:spcPts val="240"/>
                        </a:spcBef>
                      </a:pPr>
                      <a:r>
                        <a:rPr sz="1200" spc="-10" dirty="0">
                          <a:latin typeface="Times New Roman"/>
                          <a:cs typeface="Times New Roman"/>
                        </a:rPr>
                        <a:t>басқармасы</a:t>
                      </a:r>
                      <a:endParaRPr sz="1200" dirty="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3175" algn="ctr">
                        <a:lnSpc>
                          <a:spcPts val="1525"/>
                        </a:lnSpc>
                      </a:pPr>
                      <a:r>
                        <a:rPr sz="1200" spc="-10" dirty="0">
                          <a:latin typeface="Times New Roman"/>
                          <a:cs typeface="Times New Roman"/>
                        </a:rPr>
                        <a:t>Іс-тәжірибе</a:t>
                      </a:r>
                      <a:endParaRPr sz="1200" dirty="0">
                        <a:latin typeface="Times New Roman"/>
                        <a:cs typeface="Times New Roman"/>
                      </a:endParaRPr>
                    </a:p>
                    <a:p>
                      <a:pPr marL="635" algn="ctr">
                        <a:lnSpc>
                          <a:spcPct val="100000"/>
                        </a:lnSpc>
                      </a:pPr>
                      <a:r>
                        <a:rPr sz="1200" spc="-10" dirty="0">
                          <a:latin typeface="Times New Roman"/>
                          <a:cs typeface="Times New Roman"/>
                        </a:rPr>
                        <a:t>келісім-шарты</a:t>
                      </a:r>
                      <a:endParaRPr sz="12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5250">
                        <a:lnSpc>
                          <a:spcPts val="1525"/>
                        </a:lnSpc>
                      </a:pPr>
                      <a:r>
                        <a:rPr sz="1200" spc="-5" dirty="0">
                          <a:latin typeface="Times New Roman"/>
                          <a:cs typeface="Times New Roman"/>
                        </a:rPr>
                        <a:t>№18/1261</a:t>
                      </a:r>
                      <a:endParaRPr sz="1200">
                        <a:latin typeface="Times New Roman"/>
                        <a:cs typeface="Times New Roman"/>
                      </a:endParaRPr>
                    </a:p>
                    <a:p>
                      <a:pPr marL="74295">
                        <a:lnSpc>
                          <a:spcPct val="100000"/>
                        </a:lnSpc>
                      </a:pPr>
                      <a:r>
                        <a:rPr sz="1200" dirty="0">
                          <a:latin typeface="Times New Roman"/>
                          <a:cs typeface="Times New Roman"/>
                        </a:rPr>
                        <a:t>12.10.2018</a:t>
                      </a: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412183">
                <a:tc>
                  <a:txBody>
                    <a:bodyPr/>
                    <a:lstStyle/>
                    <a:p>
                      <a:pPr algn="ctr">
                        <a:lnSpc>
                          <a:spcPct val="100000"/>
                        </a:lnSpc>
                        <a:spcBef>
                          <a:spcPts val="65"/>
                        </a:spcBef>
                      </a:pPr>
                      <a:r>
                        <a:rPr sz="1200" b="1" dirty="0">
                          <a:solidFill>
                            <a:srgbClr val="FFFFFF"/>
                          </a:solidFill>
                          <a:latin typeface="Times New Roman"/>
                          <a:cs typeface="Times New Roman"/>
                        </a:rPr>
                        <a:t>8</a:t>
                      </a:r>
                      <a:endParaRPr sz="12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60"/>
                        </a:spcBef>
                      </a:pPr>
                      <a:r>
                        <a:rPr sz="1200" dirty="0">
                          <a:latin typeface="Times New Roman"/>
                          <a:cs typeface="Times New Roman"/>
                        </a:rPr>
                        <a:t>Түркістан</a:t>
                      </a:r>
                      <a:r>
                        <a:rPr sz="1200" spc="5" dirty="0">
                          <a:latin typeface="Times New Roman"/>
                          <a:cs typeface="Times New Roman"/>
                        </a:rPr>
                        <a:t> </a:t>
                      </a:r>
                      <a:r>
                        <a:rPr sz="1200" spc="-10" dirty="0">
                          <a:latin typeface="Times New Roman"/>
                          <a:cs typeface="Times New Roman"/>
                        </a:rPr>
                        <a:t>облысының</a:t>
                      </a:r>
                      <a:r>
                        <a:rPr sz="1200" spc="50" dirty="0">
                          <a:latin typeface="Times New Roman"/>
                          <a:cs typeface="Times New Roman"/>
                        </a:rPr>
                        <a:t> </a:t>
                      </a:r>
                      <a:r>
                        <a:rPr sz="1200" spc="-5" dirty="0">
                          <a:latin typeface="Times New Roman"/>
                          <a:cs typeface="Times New Roman"/>
                        </a:rPr>
                        <a:t>Отбасы,</a:t>
                      </a:r>
                      <a:r>
                        <a:rPr sz="1200" spc="-10" dirty="0">
                          <a:latin typeface="Times New Roman"/>
                          <a:cs typeface="Times New Roman"/>
                        </a:rPr>
                        <a:t> </a:t>
                      </a:r>
                      <a:r>
                        <a:rPr sz="1200" spc="-5" dirty="0">
                          <a:latin typeface="Times New Roman"/>
                          <a:cs typeface="Times New Roman"/>
                        </a:rPr>
                        <a:t>балалар</a:t>
                      </a:r>
                      <a:r>
                        <a:rPr sz="1200" spc="30" dirty="0">
                          <a:latin typeface="Times New Roman"/>
                          <a:cs typeface="Times New Roman"/>
                        </a:rPr>
                        <a:t> </a:t>
                      </a:r>
                      <a:r>
                        <a:rPr sz="1200" spc="-5" dirty="0">
                          <a:latin typeface="Times New Roman"/>
                          <a:cs typeface="Times New Roman"/>
                        </a:rPr>
                        <a:t>және</a:t>
                      </a:r>
                      <a:r>
                        <a:rPr sz="1200" spc="5" dirty="0">
                          <a:latin typeface="Times New Roman"/>
                          <a:cs typeface="Times New Roman"/>
                        </a:rPr>
                        <a:t> </a:t>
                      </a:r>
                      <a:r>
                        <a:rPr sz="1200" dirty="0">
                          <a:latin typeface="Times New Roman"/>
                          <a:cs typeface="Times New Roman"/>
                        </a:rPr>
                        <a:t>жастар</a:t>
                      </a:r>
                      <a:r>
                        <a:rPr sz="1200" spc="5" dirty="0">
                          <a:latin typeface="Times New Roman"/>
                          <a:cs typeface="Times New Roman"/>
                        </a:rPr>
                        <a:t> </a:t>
                      </a:r>
                      <a:r>
                        <a:rPr sz="1200" spc="-5" dirty="0">
                          <a:latin typeface="Times New Roman"/>
                          <a:cs typeface="Times New Roman"/>
                        </a:rPr>
                        <a:t>істері</a:t>
                      </a:r>
                      <a:r>
                        <a:rPr sz="1200" spc="-15" dirty="0">
                          <a:latin typeface="Times New Roman"/>
                          <a:cs typeface="Times New Roman"/>
                        </a:rPr>
                        <a:t> </a:t>
                      </a:r>
                      <a:r>
                        <a:rPr sz="1200" spc="-5" dirty="0">
                          <a:latin typeface="Times New Roman"/>
                          <a:cs typeface="Times New Roman"/>
                        </a:rPr>
                        <a:t>жөніндегі</a:t>
                      </a:r>
                      <a:r>
                        <a:rPr sz="1200" spc="25" dirty="0">
                          <a:latin typeface="Times New Roman"/>
                          <a:cs typeface="Times New Roman"/>
                        </a:rPr>
                        <a:t> </a:t>
                      </a:r>
                      <a:r>
                        <a:rPr sz="1200" spc="-10" dirty="0">
                          <a:latin typeface="Times New Roman"/>
                          <a:cs typeface="Times New Roman"/>
                        </a:rPr>
                        <a:t>басқарма</a:t>
                      </a:r>
                      <a:endParaRPr sz="1200">
                        <a:latin typeface="Times New Roman"/>
                        <a:cs typeface="Times New Roman"/>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algn="ctr">
                        <a:lnSpc>
                          <a:spcPts val="1525"/>
                        </a:lnSpc>
                      </a:pPr>
                      <a:r>
                        <a:rPr sz="1200" spc="-10" dirty="0">
                          <a:latin typeface="Times New Roman"/>
                          <a:cs typeface="Times New Roman"/>
                        </a:rPr>
                        <a:t>Іс-тәжірибе</a:t>
                      </a:r>
                      <a:endParaRPr sz="1200" dirty="0">
                        <a:latin typeface="Times New Roman"/>
                        <a:cs typeface="Times New Roman"/>
                      </a:endParaRPr>
                    </a:p>
                    <a:p>
                      <a:pPr marL="1270" algn="ctr">
                        <a:lnSpc>
                          <a:spcPts val="1495"/>
                        </a:lnSpc>
                      </a:pPr>
                      <a:r>
                        <a:rPr sz="1200" spc="-10" dirty="0">
                          <a:latin typeface="Times New Roman"/>
                          <a:cs typeface="Times New Roman"/>
                        </a:rPr>
                        <a:t>келісім-шарты</a:t>
                      </a:r>
                      <a:endParaRPr sz="12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5250">
                        <a:lnSpc>
                          <a:spcPts val="1525"/>
                        </a:lnSpc>
                      </a:pPr>
                      <a:r>
                        <a:rPr sz="1200" spc="-5" dirty="0">
                          <a:latin typeface="Times New Roman"/>
                          <a:cs typeface="Times New Roman"/>
                        </a:rPr>
                        <a:t>№18/1262</a:t>
                      </a:r>
                      <a:endParaRPr sz="1200" dirty="0">
                        <a:latin typeface="Times New Roman"/>
                        <a:cs typeface="Times New Roman"/>
                      </a:endParaRPr>
                    </a:p>
                    <a:p>
                      <a:pPr marL="74295">
                        <a:lnSpc>
                          <a:spcPts val="1495"/>
                        </a:lnSpc>
                      </a:pPr>
                      <a:r>
                        <a:rPr sz="1200" spc="-5" dirty="0">
                          <a:latin typeface="Times New Roman"/>
                          <a:cs typeface="Times New Roman"/>
                        </a:rPr>
                        <a:t>12.10.2018</a:t>
                      </a:r>
                      <a:endParaRPr sz="12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439662">
                <a:tc>
                  <a:txBody>
                    <a:bodyPr/>
                    <a:lstStyle/>
                    <a:p>
                      <a:pPr algn="ctr">
                        <a:lnSpc>
                          <a:spcPct val="100000"/>
                        </a:lnSpc>
                        <a:spcBef>
                          <a:spcPts val="65"/>
                        </a:spcBef>
                      </a:pPr>
                      <a:r>
                        <a:rPr sz="1200" b="1" dirty="0">
                          <a:solidFill>
                            <a:srgbClr val="FFFFFF"/>
                          </a:solidFill>
                          <a:latin typeface="Times New Roman"/>
                          <a:cs typeface="Times New Roman"/>
                        </a:rPr>
                        <a:t>9</a:t>
                      </a:r>
                      <a:endParaRPr sz="12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65"/>
                        </a:spcBef>
                      </a:pPr>
                      <a:r>
                        <a:rPr sz="1200" dirty="0">
                          <a:latin typeface="Times New Roman"/>
                          <a:cs typeface="Times New Roman"/>
                        </a:rPr>
                        <a:t>Түркістан</a:t>
                      </a:r>
                      <a:r>
                        <a:rPr sz="1200" spc="5" dirty="0">
                          <a:latin typeface="Times New Roman"/>
                          <a:cs typeface="Times New Roman"/>
                        </a:rPr>
                        <a:t> </a:t>
                      </a:r>
                      <a:r>
                        <a:rPr sz="1200" spc="-5" dirty="0">
                          <a:latin typeface="Times New Roman"/>
                          <a:cs typeface="Times New Roman"/>
                        </a:rPr>
                        <a:t>қаласы</a:t>
                      </a:r>
                      <a:r>
                        <a:rPr sz="1200" spc="30" dirty="0">
                          <a:latin typeface="Times New Roman"/>
                          <a:cs typeface="Times New Roman"/>
                        </a:rPr>
                        <a:t> </a:t>
                      </a:r>
                      <a:r>
                        <a:rPr sz="1200" spc="-10" dirty="0">
                          <a:latin typeface="Times New Roman"/>
                          <a:cs typeface="Times New Roman"/>
                        </a:rPr>
                        <a:t>әкімдігінің</a:t>
                      </a:r>
                      <a:r>
                        <a:rPr sz="1200" spc="60" dirty="0">
                          <a:latin typeface="Times New Roman"/>
                          <a:cs typeface="Times New Roman"/>
                        </a:rPr>
                        <a:t> </a:t>
                      </a:r>
                      <a:r>
                        <a:rPr sz="1200" spc="-10" dirty="0">
                          <a:latin typeface="Times New Roman"/>
                          <a:cs typeface="Times New Roman"/>
                        </a:rPr>
                        <a:t>Білім</a:t>
                      </a:r>
                      <a:r>
                        <a:rPr sz="1200" spc="20" dirty="0">
                          <a:latin typeface="Times New Roman"/>
                          <a:cs typeface="Times New Roman"/>
                        </a:rPr>
                        <a:t> </a:t>
                      </a:r>
                      <a:r>
                        <a:rPr sz="1200" spc="-5" dirty="0">
                          <a:latin typeface="Times New Roman"/>
                          <a:cs typeface="Times New Roman"/>
                        </a:rPr>
                        <a:t>бөлімі</a:t>
                      </a:r>
                      <a:endParaRPr sz="12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210820" marR="201930" indent="106680">
                        <a:lnSpc>
                          <a:spcPts val="1560"/>
                        </a:lnSpc>
                      </a:pPr>
                      <a:r>
                        <a:rPr sz="1200" spc="-10" dirty="0">
                          <a:latin typeface="Times New Roman"/>
                          <a:cs typeface="Times New Roman"/>
                        </a:rPr>
                        <a:t>Іс-тәжірибе </a:t>
                      </a:r>
                      <a:r>
                        <a:rPr sz="1200" spc="-5" dirty="0">
                          <a:latin typeface="Times New Roman"/>
                          <a:cs typeface="Times New Roman"/>
                        </a:rPr>
                        <a:t> </a:t>
                      </a:r>
                      <a:r>
                        <a:rPr sz="1200" spc="-30" dirty="0">
                          <a:latin typeface="Times New Roman"/>
                          <a:cs typeface="Times New Roman"/>
                        </a:rPr>
                        <a:t>к</a:t>
                      </a:r>
                      <a:r>
                        <a:rPr sz="1200" dirty="0">
                          <a:latin typeface="Times New Roman"/>
                          <a:cs typeface="Times New Roman"/>
                        </a:rPr>
                        <a:t>елісім-</a:t>
                      </a:r>
                      <a:r>
                        <a:rPr sz="1200" spc="5" dirty="0">
                          <a:latin typeface="Times New Roman"/>
                          <a:cs typeface="Times New Roman"/>
                        </a:rPr>
                        <a:t>ш</a:t>
                      </a:r>
                      <a:r>
                        <a:rPr sz="1200" dirty="0">
                          <a:latin typeface="Times New Roman"/>
                          <a:cs typeface="Times New Roman"/>
                        </a:rPr>
                        <a:t>а</a:t>
                      </a:r>
                      <a:r>
                        <a:rPr sz="1200" spc="-25" dirty="0">
                          <a:latin typeface="Times New Roman"/>
                          <a:cs typeface="Times New Roman"/>
                        </a:rPr>
                        <a:t>р</a:t>
                      </a:r>
                      <a:r>
                        <a:rPr sz="1200" spc="5" dirty="0">
                          <a:latin typeface="Times New Roman"/>
                          <a:cs typeface="Times New Roman"/>
                        </a:rPr>
                        <a:t>т</a:t>
                      </a:r>
                      <a:r>
                        <a:rPr sz="1200" dirty="0">
                          <a:latin typeface="Times New Roman"/>
                          <a:cs typeface="Times New Roman"/>
                        </a:rPr>
                        <a:t>ы</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74295" marR="60960" indent="20955">
                        <a:lnSpc>
                          <a:spcPts val="1560"/>
                        </a:lnSpc>
                      </a:pPr>
                      <a:r>
                        <a:rPr sz="1200" spc="-5" dirty="0">
                          <a:latin typeface="Times New Roman"/>
                          <a:cs typeface="Times New Roman"/>
                        </a:rPr>
                        <a:t>№18/1263 </a:t>
                      </a:r>
                      <a:r>
                        <a:rPr sz="1200" spc="-310" dirty="0">
                          <a:latin typeface="Times New Roman"/>
                          <a:cs typeface="Times New Roman"/>
                        </a:rPr>
                        <a:t> </a:t>
                      </a:r>
                      <a:r>
                        <a:rPr sz="1200" dirty="0">
                          <a:latin typeface="Times New Roman"/>
                          <a:cs typeface="Times New Roman"/>
                        </a:rPr>
                        <a:t>12</a:t>
                      </a:r>
                      <a:r>
                        <a:rPr sz="1200" spc="10" dirty="0">
                          <a:latin typeface="Times New Roman"/>
                          <a:cs typeface="Times New Roman"/>
                        </a:rPr>
                        <a:t>.</a:t>
                      </a:r>
                      <a:r>
                        <a:rPr sz="1200" dirty="0">
                          <a:latin typeface="Times New Roman"/>
                          <a:cs typeface="Times New Roman"/>
                        </a:rPr>
                        <a:t>10</a:t>
                      </a:r>
                      <a:r>
                        <a:rPr sz="1200" spc="10" dirty="0">
                          <a:latin typeface="Times New Roman"/>
                          <a:cs typeface="Times New Roman"/>
                        </a:rPr>
                        <a:t>.</a:t>
                      </a:r>
                      <a:r>
                        <a:rPr sz="1200" dirty="0">
                          <a:latin typeface="Times New Roman"/>
                          <a:cs typeface="Times New Roman"/>
                        </a:rPr>
                        <a:t>2</a:t>
                      </a:r>
                      <a:r>
                        <a:rPr sz="1200" spc="5" dirty="0">
                          <a:latin typeface="Times New Roman"/>
                          <a:cs typeface="Times New Roman"/>
                        </a:rPr>
                        <a:t>0</a:t>
                      </a:r>
                      <a:r>
                        <a:rPr sz="1200" dirty="0">
                          <a:latin typeface="Times New Roman"/>
                          <a:cs typeface="Times New Roman"/>
                        </a:rPr>
                        <a:t>18</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412183">
                <a:tc>
                  <a:txBody>
                    <a:bodyPr/>
                    <a:lstStyle/>
                    <a:p>
                      <a:pPr marL="635" algn="ctr">
                        <a:lnSpc>
                          <a:spcPct val="100000"/>
                        </a:lnSpc>
                        <a:spcBef>
                          <a:spcPts val="65"/>
                        </a:spcBef>
                      </a:pPr>
                      <a:r>
                        <a:rPr sz="1200" b="1" spc="-5" dirty="0">
                          <a:solidFill>
                            <a:srgbClr val="FFFFFF"/>
                          </a:solidFill>
                          <a:latin typeface="Times New Roman"/>
                          <a:cs typeface="Times New Roman"/>
                        </a:rPr>
                        <a:t>10</a:t>
                      </a:r>
                      <a:endParaRPr sz="12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65"/>
                        </a:spcBef>
                      </a:pPr>
                      <a:r>
                        <a:rPr sz="1200" dirty="0">
                          <a:latin typeface="Times New Roman"/>
                          <a:cs typeface="Times New Roman"/>
                        </a:rPr>
                        <a:t>Түркістан</a:t>
                      </a:r>
                      <a:r>
                        <a:rPr sz="1200" spc="5" dirty="0">
                          <a:latin typeface="Times New Roman"/>
                          <a:cs typeface="Times New Roman"/>
                        </a:rPr>
                        <a:t> </a:t>
                      </a:r>
                      <a:r>
                        <a:rPr sz="1200" spc="-10" dirty="0">
                          <a:latin typeface="Times New Roman"/>
                          <a:cs typeface="Times New Roman"/>
                        </a:rPr>
                        <a:t>облысының</a:t>
                      </a:r>
                      <a:r>
                        <a:rPr sz="1200" spc="50" dirty="0">
                          <a:latin typeface="Times New Roman"/>
                          <a:cs typeface="Times New Roman"/>
                        </a:rPr>
                        <a:t> </a:t>
                      </a:r>
                      <a:r>
                        <a:rPr sz="1200" spc="-30" dirty="0">
                          <a:latin typeface="Times New Roman"/>
                          <a:cs typeface="Times New Roman"/>
                        </a:rPr>
                        <a:t>Ауыл</a:t>
                      </a:r>
                      <a:r>
                        <a:rPr sz="1200" spc="25" dirty="0">
                          <a:latin typeface="Times New Roman"/>
                          <a:cs typeface="Times New Roman"/>
                        </a:rPr>
                        <a:t> </a:t>
                      </a:r>
                      <a:r>
                        <a:rPr sz="1200" spc="-10" dirty="0">
                          <a:latin typeface="Times New Roman"/>
                          <a:cs typeface="Times New Roman"/>
                        </a:rPr>
                        <a:t>шаруашылығы</a:t>
                      </a:r>
                      <a:r>
                        <a:rPr sz="1200" spc="15" dirty="0">
                          <a:latin typeface="Times New Roman"/>
                          <a:cs typeface="Times New Roman"/>
                        </a:rPr>
                        <a:t> </a:t>
                      </a:r>
                      <a:r>
                        <a:rPr sz="1200" spc="-10" dirty="0">
                          <a:latin typeface="Times New Roman"/>
                          <a:cs typeface="Times New Roman"/>
                        </a:rPr>
                        <a:t>басқармасы</a:t>
                      </a:r>
                      <a:endParaRPr sz="120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3175" algn="ctr">
                        <a:lnSpc>
                          <a:spcPts val="1530"/>
                        </a:lnSpc>
                      </a:pPr>
                      <a:r>
                        <a:rPr sz="1200" spc="-10" dirty="0">
                          <a:latin typeface="Times New Roman"/>
                          <a:cs typeface="Times New Roman"/>
                        </a:rPr>
                        <a:t>Іс-тәжірибе</a:t>
                      </a:r>
                      <a:endParaRPr sz="1200" dirty="0">
                        <a:latin typeface="Times New Roman"/>
                        <a:cs typeface="Times New Roman"/>
                      </a:endParaRPr>
                    </a:p>
                    <a:p>
                      <a:pPr marL="635" algn="ctr">
                        <a:lnSpc>
                          <a:spcPts val="1490"/>
                        </a:lnSpc>
                      </a:pPr>
                      <a:r>
                        <a:rPr sz="1200" spc="-10" dirty="0">
                          <a:latin typeface="Times New Roman"/>
                          <a:cs typeface="Times New Roman"/>
                        </a:rPr>
                        <a:t>келісім-шарты</a:t>
                      </a:r>
                      <a:endParaRPr sz="12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5250">
                        <a:lnSpc>
                          <a:spcPts val="1530"/>
                        </a:lnSpc>
                      </a:pPr>
                      <a:r>
                        <a:rPr sz="1200" spc="-5" dirty="0">
                          <a:latin typeface="Times New Roman"/>
                          <a:cs typeface="Times New Roman"/>
                        </a:rPr>
                        <a:t>№18/1272</a:t>
                      </a:r>
                      <a:endParaRPr sz="1200" dirty="0">
                        <a:latin typeface="Times New Roman"/>
                        <a:cs typeface="Times New Roman"/>
                      </a:endParaRPr>
                    </a:p>
                    <a:p>
                      <a:pPr marL="74295">
                        <a:lnSpc>
                          <a:spcPts val="1490"/>
                        </a:lnSpc>
                      </a:pPr>
                      <a:r>
                        <a:rPr sz="1200" dirty="0">
                          <a:latin typeface="Times New Roman"/>
                          <a:cs typeface="Times New Roman"/>
                        </a:rPr>
                        <a:t>12.10.2018</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442410">
                <a:tc>
                  <a:txBody>
                    <a:bodyPr/>
                    <a:lstStyle/>
                    <a:p>
                      <a:pPr marR="3810" algn="ctr">
                        <a:lnSpc>
                          <a:spcPct val="100000"/>
                        </a:lnSpc>
                        <a:spcBef>
                          <a:spcPts val="70"/>
                        </a:spcBef>
                      </a:pPr>
                      <a:r>
                        <a:rPr sz="1200" b="1" spc="-75" dirty="0">
                          <a:solidFill>
                            <a:srgbClr val="FFFFFF"/>
                          </a:solidFill>
                          <a:latin typeface="Times New Roman"/>
                          <a:cs typeface="Times New Roman"/>
                        </a:rPr>
                        <a:t>11</a:t>
                      </a:r>
                      <a:endParaRPr sz="1200">
                        <a:latin typeface="Times New Roman"/>
                        <a:cs typeface="Times New Roman"/>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tc>
                  <a:txBody>
                    <a:bodyPr/>
                    <a:lstStyle/>
                    <a:p>
                      <a:pPr marL="37465">
                        <a:lnSpc>
                          <a:spcPct val="100000"/>
                        </a:lnSpc>
                        <a:spcBef>
                          <a:spcPts val="65"/>
                        </a:spcBef>
                      </a:pPr>
                      <a:r>
                        <a:rPr sz="1200" spc="-5" dirty="0">
                          <a:latin typeface="Times New Roman"/>
                          <a:cs typeface="Times New Roman"/>
                        </a:rPr>
                        <a:t>ҚР</a:t>
                      </a:r>
                      <a:r>
                        <a:rPr sz="1200" spc="15" dirty="0">
                          <a:latin typeface="Times New Roman"/>
                          <a:cs typeface="Times New Roman"/>
                        </a:rPr>
                        <a:t> </a:t>
                      </a:r>
                      <a:r>
                        <a:rPr sz="1200" spc="-10" dirty="0">
                          <a:latin typeface="Times New Roman"/>
                          <a:cs typeface="Times New Roman"/>
                        </a:rPr>
                        <a:t>Мемлекеттік</a:t>
                      </a:r>
                      <a:r>
                        <a:rPr sz="1200" spc="10" dirty="0">
                          <a:latin typeface="Times New Roman"/>
                          <a:cs typeface="Times New Roman"/>
                        </a:rPr>
                        <a:t> </a:t>
                      </a:r>
                      <a:r>
                        <a:rPr sz="1200" spc="-15" dirty="0">
                          <a:latin typeface="Times New Roman"/>
                          <a:cs typeface="Times New Roman"/>
                        </a:rPr>
                        <a:t>қызмет</a:t>
                      </a:r>
                      <a:r>
                        <a:rPr sz="1200" spc="25" dirty="0">
                          <a:latin typeface="Times New Roman"/>
                          <a:cs typeface="Times New Roman"/>
                        </a:rPr>
                        <a:t> </a:t>
                      </a:r>
                      <a:r>
                        <a:rPr sz="1200" spc="-5" dirty="0">
                          <a:latin typeface="Times New Roman"/>
                          <a:cs typeface="Times New Roman"/>
                        </a:rPr>
                        <a:t>істері</a:t>
                      </a:r>
                      <a:r>
                        <a:rPr sz="1200" spc="15" dirty="0">
                          <a:latin typeface="Times New Roman"/>
                          <a:cs typeface="Times New Roman"/>
                        </a:rPr>
                        <a:t> </a:t>
                      </a:r>
                      <a:r>
                        <a:rPr sz="1200" spc="-5" dirty="0">
                          <a:latin typeface="Times New Roman"/>
                          <a:cs typeface="Times New Roman"/>
                        </a:rPr>
                        <a:t>және</a:t>
                      </a:r>
                      <a:r>
                        <a:rPr sz="1200" spc="20" dirty="0">
                          <a:latin typeface="Times New Roman"/>
                          <a:cs typeface="Times New Roman"/>
                        </a:rPr>
                        <a:t> </a:t>
                      </a:r>
                      <a:r>
                        <a:rPr sz="1200" spc="-10" dirty="0">
                          <a:latin typeface="Times New Roman"/>
                          <a:cs typeface="Times New Roman"/>
                        </a:rPr>
                        <a:t>сыбайлас</a:t>
                      </a:r>
                      <a:r>
                        <a:rPr sz="1200" spc="20" dirty="0">
                          <a:latin typeface="Times New Roman"/>
                          <a:cs typeface="Times New Roman"/>
                        </a:rPr>
                        <a:t> </a:t>
                      </a:r>
                      <a:r>
                        <a:rPr sz="1200" spc="-15" dirty="0">
                          <a:latin typeface="Times New Roman"/>
                          <a:cs typeface="Times New Roman"/>
                        </a:rPr>
                        <a:t>жемқорлыққа</a:t>
                      </a:r>
                      <a:r>
                        <a:rPr sz="1200" spc="114" dirty="0">
                          <a:latin typeface="Times New Roman"/>
                          <a:cs typeface="Times New Roman"/>
                        </a:rPr>
                        <a:t> </a:t>
                      </a:r>
                      <a:r>
                        <a:rPr sz="1200" spc="-5" dirty="0">
                          <a:latin typeface="Times New Roman"/>
                          <a:cs typeface="Times New Roman"/>
                        </a:rPr>
                        <a:t>қарсы</a:t>
                      </a:r>
                      <a:r>
                        <a:rPr sz="1200" spc="10" dirty="0">
                          <a:latin typeface="Times New Roman"/>
                          <a:cs typeface="Times New Roman"/>
                        </a:rPr>
                        <a:t> </a:t>
                      </a:r>
                      <a:r>
                        <a:rPr sz="1200" spc="-5" dirty="0">
                          <a:latin typeface="Times New Roman"/>
                          <a:cs typeface="Times New Roman"/>
                        </a:rPr>
                        <a:t>іс-қимыл</a:t>
                      </a:r>
                      <a:endParaRPr sz="1200" dirty="0">
                        <a:latin typeface="Times New Roman"/>
                        <a:cs typeface="Times New Roman"/>
                      </a:endParaRPr>
                    </a:p>
                    <a:p>
                      <a:pPr marL="37465">
                        <a:lnSpc>
                          <a:spcPct val="100000"/>
                        </a:lnSpc>
                        <a:spcBef>
                          <a:spcPts val="240"/>
                        </a:spcBef>
                      </a:pPr>
                      <a:r>
                        <a:rPr sz="1200" spc="-10" dirty="0">
                          <a:latin typeface="Times New Roman"/>
                          <a:cs typeface="Times New Roman"/>
                        </a:rPr>
                        <a:t>Агенттігінің</a:t>
                      </a:r>
                      <a:r>
                        <a:rPr sz="1200" spc="35" dirty="0">
                          <a:latin typeface="Times New Roman"/>
                          <a:cs typeface="Times New Roman"/>
                        </a:rPr>
                        <a:t> </a:t>
                      </a:r>
                      <a:r>
                        <a:rPr sz="1200" dirty="0">
                          <a:latin typeface="Times New Roman"/>
                          <a:cs typeface="Times New Roman"/>
                        </a:rPr>
                        <a:t>Түркістан</a:t>
                      </a:r>
                      <a:r>
                        <a:rPr sz="1200" spc="10" dirty="0">
                          <a:latin typeface="Times New Roman"/>
                          <a:cs typeface="Times New Roman"/>
                        </a:rPr>
                        <a:t> </a:t>
                      </a:r>
                      <a:r>
                        <a:rPr sz="1200" spc="-10" dirty="0">
                          <a:latin typeface="Times New Roman"/>
                          <a:cs typeface="Times New Roman"/>
                        </a:rPr>
                        <a:t>облысы</a:t>
                      </a:r>
                      <a:r>
                        <a:rPr sz="1200" spc="25" dirty="0">
                          <a:latin typeface="Times New Roman"/>
                          <a:cs typeface="Times New Roman"/>
                        </a:rPr>
                        <a:t> </a:t>
                      </a:r>
                      <a:r>
                        <a:rPr sz="1200" spc="-5" dirty="0">
                          <a:latin typeface="Times New Roman"/>
                          <a:cs typeface="Times New Roman"/>
                        </a:rPr>
                        <a:t>бойынша</a:t>
                      </a:r>
                      <a:r>
                        <a:rPr sz="1200" spc="30" dirty="0">
                          <a:latin typeface="Times New Roman"/>
                          <a:cs typeface="Times New Roman"/>
                        </a:rPr>
                        <a:t> </a:t>
                      </a:r>
                      <a:r>
                        <a:rPr sz="1200" spc="-5" dirty="0">
                          <a:latin typeface="Times New Roman"/>
                          <a:cs typeface="Times New Roman"/>
                        </a:rPr>
                        <a:t>департаменті</a:t>
                      </a:r>
                      <a:endParaRPr sz="1200" dirty="0">
                        <a:latin typeface="Times New Roman"/>
                        <a:cs typeface="Times New Roman"/>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210820" marR="201930" indent="106680">
                        <a:lnSpc>
                          <a:spcPts val="1560"/>
                        </a:lnSpc>
                        <a:spcBef>
                          <a:spcPts val="20"/>
                        </a:spcBef>
                      </a:pPr>
                      <a:r>
                        <a:rPr sz="1200" spc="-10" dirty="0">
                          <a:latin typeface="Times New Roman"/>
                          <a:cs typeface="Times New Roman"/>
                        </a:rPr>
                        <a:t>Іс-тәжірибе </a:t>
                      </a:r>
                      <a:r>
                        <a:rPr sz="1200" spc="-5" dirty="0">
                          <a:latin typeface="Times New Roman"/>
                          <a:cs typeface="Times New Roman"/>
                        </a:rPr>
                        <a:t> </a:t>
                      </a:r>
                      <a:r>
                        <a:rPr sz="1200" spc="-30" dirty="0">
                          <a:latin typeface="Times New Roman"/>
                          <a:cs typeface="Times New Roman"/>
                        </a:rPr>
                        <a:t>к</a:t>
                      </a:r>
                      <a:r>
                        <a:rPr sz="1200" dirty="0">
                          <a:latin typeface="Times New Roman"/>
                          <a:cs typeface="Times New Roman"/>
                        </a:rPr>
                        <a:t>елісім-</a:t>
                      </a:r>
                      <a:r>
                        <a:rPr sz="1200" spc="5" dirty="0">
                          <a:latin typeface="Times New Roman"/>
                          <a:cs typeface="Times New Roman"/>
                        </a:rPr>
                        <a:t>ш</a:t>
                      </a:r>
                      <a:r>
                        <a:rPr sz="1200" dirty="0">
                          <a:latin typeface="Times New Roman"/>
                          <a:cs typeface="Times New Roman"/>
                        </a:rPr>
                        <a:t>а</a:t>
                      </a:r>
                      <a:r>
                        <a:rPr sz="1200" spc="-25" dirty="0">
                          <a:latin typeface="Times New Roman"/>
                          <a:cs typeface="Times New Roman"/>
                        </a:rPr>
                        <a:t>р</a:t>
                      </a:r>
                      <a:r>
                        <a:rPr sz="1200" spc="5" dirty="0">
                          <a:latin typeface="Times New Roman"/>
                          <a:cs typeface="Times New Roman"/>
                        </a:rPr>
                        <a:t>т</a:t>
                      </a:r>
                      <a:r>
                        <a:rPr sz="1200" dirty="0">
                          <a:latin typeface="Times New Roman"/>
                          <a:cs typeface="Times New Roman"/>
                        </a:rPr>
                        <a:t>ы</a:t>
                      </a:r>
                      <a:endParaRPr sz="1200">
                        <a:latin typeface="Times New Roman"/>
                        <a:cs typeface="Times New Roman"/>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74295" marR="61594" indent="20955">
                        <a:lnSpc>
                          <a:spcPts val="1560"/>
                        </a:lnSpc>
                        <a:spcBef>
                          <a:spcPts val="20"/>
                        </a:spcBef>
                      </a:pPr>
                      <a:r>
                        <a:rPr sz="1200" spc="-5" dirty="0">
                          <a:latin typeface="Times New Roman"/>
                          <a:cs typeface="Times New Roman"/>
                        </a:rPr>
                        <a:t>№18/1491 </a:t>
                      </a:r>
                      <a:r>
                        <a:rPr sz="1200" spc="-310" dirty="0">
                          <a:latin typeface="Times New Roman"/>
                          <a:cs typeface="Times New Roman"/>
                        </a:rPr>
                        <a:t> </a:t>
                      </a:r>
                      <a:r>
                        <a:rPr sz="1200" dirty="0" smtClean="0">
                          <a:latin typeface="Times New Roman"/>
                          <a:cs typeface="Times New Roman"/>
                        </a:rPr>
                        <a:t>30</a:t>
                      </a:r>
                      <a:r>
                        <a:rPr sz="1200" spc="10" dirty="0" smtClean="0">
                          <a:latin typeface="Times New Roman"/>
                          <a:cs typeface="Times New Roman"/>
                        </a:rPr>
                        <a:t>.</a:t>
                      </a:r>
                      <a:r>
                        <a:rPr sz="1200" dirty="0" smtClean="0">
                          <a:latin typeface="Times New Roman"/>
                          <a:cs typeface="Times New Roman"/>
                        </a:rPr>
                        <a:t>10</a:t>
                      </a:r>
                      <a:r>
                        <a:rPr sz="1200" spc="10" dirty="0" smtClean="0">
                          <a:latin typeface="Times New Roman"/>
                          <a:cs typeface="Times New Roman"/>
                        </a:rPr>
                        <a:t>.</a:t>
                      </a:r>
                      <a:r>
                        <a:rPr sz="1200" dirty="0" smtClean="0">
                          <a:latin typeface="Times New Roman"/>
                          <a:cs typeface="Times New Roman"/>
                        </a:rPr>
                        <a:t>20</a:t>
                      </a:r>
                      <a:r>
                        <a:rPr lang="ru-RU" sz="1200" dirty="0" smtClean="0">
                          <a:latin typeface="Times New Roman"/>
                          <a:cs typeface="Times New Roman"/>
                        </a:rPr>
                        <a:t>22</a:t>
                      </a:r>
                      <a:endParaRPr sz="1200" dirty="0">
                        <a:latin typeface="Times New Roman"/>
                        <a:cs typeface="Times New Roman"/>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bl>
          </a:graphicData>
        </a:graphic>
      </p:graphicFrame>
    </p:spTree>
    <p:extLst>
      <p:ext uri="{BB962C8B-B14F-4D97-AF65-F5344CB8AC3E}">
        <p14:creationId xmlns:p14="http://schemas.microsoft.com/office/powerpoint/2010/main" val="201499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83843" y="374745"/>
            <a:ext cx="6923598" cy="1286718"/>
          </a:xfrm>
          <a:prstGeom prst="rect">
            <a:avLst/>
          </a:prstGeom>
        </p:spPr>
        <p:txBody>
          <a:bodyPr vert="horz" wrap="square" lIns="0" tIns="0" rIns="0" bIns="0" rtlCol="0">
            <a:spAutoFit/>
          </a:bodyPr>
          <a:lstStyle/>
          <a:p>
            <a:pPr marL="676706" marR="0">
              <a:lnSpc>
                <a:spcPts val="3109"/>
              </a:lnSpc>
              <a:spcBef>
                <a:spcPts val="0"/>
              </a:spcBef>
              <a:spcAft>
                <a:spcPts val="0"/>
              </a:spcAft>
            </a:pPr>
            <a:r>
              <a:rPr sz="2800" b="1" dirty="0">
                <a:solidFill>
                  <a:srgbClr val="000000"/>
                </a:solidFill>
                <a:latin typeface="DQNCKC+Times New Roman Bold"/>
                <a:cs typeface="DQNCKC+Times New Roman Bold"/>
              </a:rPr>
              <a:t>Қазақстандық,</a:t>
            </a:r>
            <a:r>
              <a:rPr sz="2800" b="1" spc="-89" dirty="0">
                <a:solidFill>
                  <a:srgbClr val="000000"/>
                </a:solidFill>
                <a:latin typeface="DQNCKC+Times New Roman Bold"/>
                <a:cs typeface="DQNCKC+Times New Roman Bold"/>
              </a:rPr>
              <a:t> </a:t>
            </a:r>
            <a:r>
              <a:rPr sz="2800" b="1" dirty="0">
                <a:solidFill>
                  <a:srgbClr val="000000"/>
                </a:solidFill>
                <a:latin typeface="DQNCKC+Times New Roman Bold"/>
                <a:cs typeface="DQNCKC+Times New Roman Bold"/>
              </a:rPr>
              <a:t>шетелдік</a:t>
            </a:r>
            <a:r>
              <a:rPr sz="2800" b="1" spc="-62" dirty="0">
                <a:solidFill>
                  <a:srgbClr val="000000"/>
                </a:solidFill>
                <a:latin typeface="DQNCKC+Times New Roman Bold"/>
                <a:cs typeface="DQNCKC+Times New Roman Bold"/>
              </a:rPr>
              <a:t> </a:t>
            </a:r>
            <a:r>
              <a:rPr sz="2800" b="1" dirty="0">
                <a:solidFill>
                  <a:srgbClr val="000000"/>
                </a:solidFill>
                <a:latin typeface="DQNCKC+Times New Roman Bold"/>
                <a:cs typeface="DQNCKC+Times New Roman Bold"/>
              </a:rPr>
              <a:t>жетекші</a:t>
            </a:r>
          </a:p>
          <a:p>
            <a:pPr marL="0" marR="0">
              <a:lnSpc>
                <a:spcPts val="3112"/>
              </a:lnSpc>
              <a:spcBef>
                <a:spcPts val="298"/>
              </a:spcBef>
              <a:spcAft>
                <a:spcPts val="0"/>
              </a:spcAft>
            </a:pPr>
            <a:r>
              <a:rPr sz="2800" b="1" dirty="0">
                <a:solidFill>
                  <a:srgbClr val="000000"/>
                </a:solidFill>
                <a:latin typeface="DQNCKC+Times New Roman Bold"/>
                <a:cs typeface="DQNCKC+Times New Roman Bold"/>
              </a:rPr>
              <a:t>университеттермен</a:t>
            </a:r>
            <a:r>
              <a:rPr sz="2800" b="1" spc="-76" dirty="0">
                <a:solidFill>
                  <a:srgbClr val="000000"/>
                </a:solidFill>
                <a:latin typeface="DQNCKC+Times New Roman Bold"/>
                <a:cs typeface="DQNCKC+Times New Roman Bold"/>
              </a:rPr>
              <a:t> </a:t>
            </a:r>
            <a:r>
              <a:rPr sz="2800" b="1" spc="11" dirty="0">
                <a:solidFill>
                  <a:srgbClr val="000000"/>
                </a:solidFill>
                <a:latin typeface="DQNCKC+Times New Roman Bold"/>
                <a:cs typeface="DQNCKC+Times New Roman Bold"/>
              </a:rPr>
              <a:t>серіктестік</a:t>
            </a:r>
            <a:r>
              <a:rPr sz="2800" b="1" spc="-93" dirty="0">
                <a:solidFill>
                  <a:srgbClr val="000000"/>
                </a:solidFill>
                <a:latin typeface="DQNCKC+Times New Roman Bold"/>
                <a:cs typeface="DQNCKC+Times New Roman Bold"/>
              </a:rPr>
              <a:t> </a:t>
            </a:r>
            <a:r>
              <a:rPr sz="2800" b="1" dirty="0">
                <a:solidFill>
                  <a:srgbClr val="000000"/>
                </a:solidFill>
                <a:latin typeface="DQNCKC+Times New Roman Bold"/>
                <a:cs typeface="DQNCKC+Times New Roman Bold"/>
              </a:rPr>
              <a:t>жұмыстар</a:t>
            </a:r>
          </a:p>
          <a:p>
            <a:pPr marL="2484678" marR="0">
              <a:lnSpc>
                <a:spcPts val="3109"/>
              </a:lnSpc>
              <a:spcBef>
                <a:spcPts val="201"/>
              </a:spcBef>
              <a:spcAft>
                <a:spcPts val="0"/>
              </a:spcAft>
            </a:pPr>
            <a:r>
              <a:rPr sz="2800" b="1" dirty="0">
                <a:solidFill>
                  <a:srgbClr val="000000"/>
                </a:solidFill>
                <a:latin typeface="DQNCKC+Times New Roman Bold"/>
                <a:cs typeface="DQNCKC+Times New Roman Bold"/>
              </a:rPr>
              <a:t>нәтижелері</a:t>
            </a:r>
          </a:p>
        </p:txBody>
      </p:sp>
      <p:sp>
        <p:nvSpPr>
          <p:cNvPr id="4" name="object 4"/>
          <p:cNvSpPr txBox="1"/>
          <p:nvPr/>
        </p:nvSpPr>
        <p:spPr>
          <a:xfrm>
            <a:off x="559308" y="1763140"/>
            <a:ext cx="1655936"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FFFFFF"/>
                </a:solidFill>
                <a:latin typeface="DQNCKC+Times New Roman Bold"/>
                <a:cs typeface="DQNCKC+Times New Roman Bold"/>
              </a:rPr>
              <a:t>Қазақстандық</a:t>
            </a:r>
          </a:p>
        </p:txBody>
      </p:sp>
      <p:sp>
        <p:nvSpPr>
          <p:cNvPr id="5" name="object 5"/>
          <p:cNvSpPr txBox="1"/>
          <p:nvPr/>
        </p:nvSpPr>
        <p:spPr>
          <a:xfrm>
            <a:off x="3303396" y="1763140"/>
            <a:ext cx="1157771"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FFFFFF"/>
                </a:solidFill>
                <a:latin typeface="DQNCKC+Times New Roman Bold"/>
                <a:cs typeface="DQNCKC+Times New Roman Bold"/>
              </a:rPr>
              <a:t>Шетелдік</a:t>
            </a:r>
          </a:p>
        </p:txBody>
      </p:sp>
      <p:sp>
        <p:nvSpPr>
          <p:cNvPr id="6" name="object 6"/>
          <p:cNvSpPr txBox="1"/>
          <p:nvPr/>
        </p:nvSpPr>
        <p:spPr>
          <a:xfrm>
            <a:off x="6047486" y="1763140"/>
            <a:ext cx="2331146"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FFFFFF"/>
                </a:solidFill>
                <a:latin typeface="DQNCKC+Times New Roman Bold"/>
                <a:cs typeface="DQNCKC+Times New Roman Bold"/>
              </a:rPr>
              <a:t>Растайтын</a:t>
            </a:r>
            <a:r>
              <a:rPr sz="1800" b="1" spc="108" dirty="0">
                <a:solidFill>
                  <a:srgbClr val="FFFFFF"/>
                </a:solidFill>
                <a:latin typeface="DQNCKC+Times New Roman Bold"/>
                <a:cs typeface="DQNCKC+Times New Roman Bold"/>
              </a:rPr>
              <a:t> </a:t>
            </a:r>
            <a:r>
              <a:rPr sz="1800" b="1" spc="-13" dirty="0">
                <a:solidFill>
                  <a:srgbClr val="FFFFFF"/>
                </a:solidFill>
                <a:latin typeface="DQNCKC+Times New Roman Bold"/>
                <a:cs typeface="DQNCKC+Times New Roman Bold"/>
              </a:rPr>
              <a:t>құжаттар</a:t>
            </a:r>
          </a:p>
        </p:txBody>
      </p:sp>
      <p:graphicFrame>
        <p:nvGraphicFramePr>
          <p:cNvPr id="10" name="Таблица 9"/>
          <p:cNvGraphicFramePr>
            <a:graphicFrameLocks noGrp="1"/>
          </p:cNvGraphicFramePr>
          <p:nvPr>
            <p:extLst>
              <p:ext uri="{D42A27DB-BD31-4B8C-83A1-F6EECF244321}">
                <p14:modId xmlns:p14="http://schemas.microsoft.com/office/powerpoint/2010/main" val="1540056934"/>
              </p:ext>
            </p:extLst>
          </p:nvPr>
        </p:nvGraphicFramePr>
        <p:xfrm>
          <a:off x="411220" y="1908768"/>
          <a:ext cx="8337243" cy="3561080"/>
        </p:xfrm>
        <a:graphic>
          <a:graphicData uri="http://schemas.openxmlformats.org/drawingml/2006/table">
            <a:tbl>
              <a:tblPr firstRow="1" bandRow="1">
                <a:tableStyleId>{5C22544A-7EE6-4342-B048-85BDC9FD1C3A}</a:tableStyleId>
              </a:tblPr>
              <a:tblGrid>
                <a:gridCol w="1784516"/>
                <a:gridCol w="3528392"/>
                <a:gridCol w="3024335"/>
              </a:tblGrid>
              <a:tr h="370840">
                <a:tc>
                  <a:txBody>
                    <a:bodyPr/>
                    <a:lstStyle/>
                    <a:p>
                      <a:pPr marL="0" marR="0" lvl="0" indent="0" algn="l" defTabSz="914400" rtl="0" eaLnBrk="1" fontAlgn="auto" latinLnBrk="0" hangingPunct="1">
                        <a:lnSpc>
                          <a:spcPts val="1993"/>
                        </a:lnSpc>
                        <a:spcBef>
                          <a:spcPts val="0"/>
                        </a:spcBef>
                        <a:spcAft>
                          <a:spcPts val="0"/>
                        </a:spcAft>
                        <a:buClrTx/>
                        <a:buSzTx/>
                        <a:buFontTx/>
                        <a:buNone/>
                        <a:tabLst/>
                        <a:defRPr/>
                      </a:pPr>
                      <a:r>
                        <a:rPr kumimoji="0" lang="ru-RU" sz="1800" b="1" i="0" u="none" strike="noStrike" kern="1200" cap="none" spc="0" normalizeH="0" baseline="0" noProof="0" dirty="0" err="1" smtClean="0">
                          <a:ln>
                            <a:noFill/>
                          </a:ln>
                          <a:solidFill>
                            <a:srgbClr val="FFFFFF"/>
                          </a:solidFill>
                          <a:effectLst/>
                          <a:uLnTx/>
                          <a:uFillTx/>
                          <a:latin typeface="DQNCKC+Times New Roman Bold"/>
                          <a:ea typeface="+mn-ea"/>
                          <a:cs typeface="DQNCKC+Times New Roman Bold"/>
                        </a:rPr>
                        <a:t>Қазақстандық</a:t>
                      </a:r>
                      <a:endParaRPr kumimoji="0" lang="ru-RU" sz="1800" b="1" i="0" u="none" strike="noStrike" kern="1200" cap="none" spc="0" normalizeH="0" baseline="0" noProof="0" dirty="0" smtClean="0">
                        <a:ln>
                          <a:noFill/>
                        </a:ln>
                        <a:solidFill>
                          <a:srgbClr val="FFFFFF"/>
                        </a:solidFill>
                        <a:effectLst/>
                        <a:uLnTx/>
                        <a:uFillTx/>
                        <a:latin typeface="DQNCKC+Times New Roman Bold"/>
                        <a:ea typeface="+mn-ea"/>
                        <a:cs typeface="DQNCKC+Times New Roman Bold"/>
                      </a:endParaRPr>
                    </a:p>
                  </a:txBody>
                  <a:tcPr/>
                </a:tc>
                <a:tc>
                  <a:txBody>
                    <a:bodyPr/>
                    <a:lstStyle/>
                    <a:p>
                      <a:pPr marL="0" marR="0" lvl="0" indent="0" algn="l" defTabSz="914400" rtl="0" eaLnBrk="1" fontAlgn="auto" latinLnBrk="0" hangingPunct="1">
                        <a:lnSpc>
                          <a:spcPts val="1993"/>
                        </a:lnSpc>
                        <a:spcBef>
                          <a:spcPts val="0"/>
                        </a:spcBef>
                        <a:spcAft>
                          <a:spcPts val="0"/>
                        </a:spcAft>
                        <a:buClrTx/>
                        <a:buSzTx/>
                        <a:buFontTx/>
                        <a:buNone/>
                        <a:tabLst/>
                        <a:defRPr/>
                      </a:pPr>
                      <a:r>
                        <a:rPr kumimoji="0" lang="ru-RU" sz="1800" b="1" i="0" u="none" strike="noStrike" kern="1200" cap="none" spc="0" normalizeH="0" baseline="0" noProof="0" dirty="0" err="1" smtClean="0">
                          <a:ln>
                            <a:noFill/>
                          </a:ln>
                          <a:solidFill>
                            <a:srgbClr val="FFFFFF"/>
                          </a:solidFill>
                          <a:effectLst/>
                          <a:uLnTx/>
                          <a:uFillTx/>
                          <a:latin typeface="DQNCKC+Times New Roman Bold"/>
                          <a:ea typeface="+mn-ea"/>
                          <a:cs typeface="DQNCKC+Times New Roman Bold"/>
                        </a:rPr>
                        <a:t>Шетелдік</a:t>
                      </a:r>
                      <a:endParaRPr kumimoji="0" lang="ru-RU" sz="1800" b="1" i="0" u="none" strike="noStrike" kern="1200" cap="none" spc="0" normalizeH="0" baseline="0" noProof="0" dirty="0" smtClean="0">
                        <a:ln>
                          <a:noFill/>
                        </a:ln>
                        <a:solidFill>
                          <a:srgbClr val="FFFFFF"/>
                        </a:solidFill>
                        <a:effectLst/>
                        <a:uLnTx/>
                        <a:uFillTx/>
                        <a:latin typeface="DQNCKC+Times New Roman Bold"/>
                        <a:ea typeface="+mn-ea"/>
                        <a:cs typeface="DQNCKC+Times New Roman Bold"/>
                      </a:endParaRPr>
                    </a:p>
                  </a:txBody>
                  <a:tcPr/>
                </a:tc>
                <a:tc>
                  <a:txBody>
                    <a:bodyPr/>
                    <a:lstStyle/>
                    <a:p>
                      <a:pPr marL="0" marR="0" lvl="0" indent="0" algn="l" defTabSz="914400" rtl="0" eaLnBrk="1" fontAlgn="auto" latinLnBrk="0" hangingPunct="1">
                        <a:lnSpc>
                          <a:spcPts val="1993"/>
                        </a:lnSpc>
                        <a:spcBef>
                          <a:spcPts val="0"/>
                        </a:spcBef>
                        <a:spcAft>
                          <a:spcPts val="0"/>
                        </a:spcAft>
                        <a:buClrTx/>
                        <a:buSzTx/>
                        <a:buFontTx/>
                        <a:buNone/>
                        <a:tabLst/>
                        <a:defRPr/>
                      </a:pPr>
                      <a:r>
                        <a:rPr kumimoji="0" lang="ru-RU" sz="1800" b="1" i="0" u="none" strike="noStrike" kern="1200" cap="none" spc="0" normalizeH="0" baseline="0" noProof="0" dirty="0" err="1" smtClean="0">
                          <a:ln>
                            <a:noFill/>
                          </a:ln>
                          <a:solidFill>
                            <a:srgbClr val="FFFFFF"/>
                          </a:solidFill>
                          <a:effectLst/>
                          <a:uLnTx/>
                          <a:uFillTx/>
                          <a:latin typeface="DQNCKC+Times New Roman Bold"/>
                          <a:ea typeface="+mn-ea"/>
                          <a:cs typeface="DQNCKC+Times New Roman Bold"/>
                        </a:rPr>
                        <a:t>Растайтын</a:t>
                      </a:r>
                      <a:r>
                        <a:rPr kumimoji="0" lang="ru-RU" sz="1800" b="1" i="0" u="none" strike="noStrike" kern="1200" cap="none" spc="108" normalizeH="0" baseline="0" noProof="0" dirty="0" smtClean="0">
                          <a:ln>
                            <a:noFill/>
                          </a:ln>
                          <a:solidFill>
                            <a:srgbClr val="FFFFFF"/>
                          </a:solidFill>
                          <a:effectLst/>
                          <a:uLnTx/>
                          <a:uFillTx/>
                          <a:latin typeface="DQNCKC+Times New Roman Bold"/>
                          <a:ea typeface="+mn-ea"/>
                          <a:cs typeface="DQNCKC+Times New Roman Bold"/>
                        </a:rPr>
                        <a:t> </a:t>
                      </a:r>
                      <a:r>
                        <a:rPr kumimoji="0" lang="ru-RU" sz="1800" b="1" i="0" u="none" strike="noStrike" kern="1200" cap="none" spc="-13" normalizeH="0" baseline="0" noProof="0" dirty="0" err="1" smtClean="0">
                          <a:ln>
                            <a:noFill/>
                          </a:ln>
                          <a:solidFill>
                            <a:srgbClr val="FFFFFF"/>
                          </a:solidFill>
                          <a:effectLst/>
                          <a:uLnTx/>
                          <a:uFillTx/>
                          <a:latin typeface="DQNCKC+Times New Roman Bold"/>
                          <a:ea typeface="+mn-ea"/>
                          <a:cs typeface="DQNCKC+Times New Roman Bold"/>
                        </a:rPr>
                        <a:t>құжаттар</a:t>
                      </a:r>
                      <a:endParaRPr kumimoji="0" lang="ru-RU" sz="1800" b="1" i="0" u="none" strike="noStrike" kern="1200" cap="none" spc="-13" normalizeH="0" baseline="0" noProof="0" dirty="0" smtClean="0">
                        <a:ln>
                          <a:noFill/>
                        </a:ln>
                        <a:solidFill>
                          <a:srgbClr val="FFFFFF"/>
                        </a:solidFill>
                        <a:effectLst/>
                        <a:uLnTx/>
                        <a:uFillTx/>
                        <a:latin typeface="DQNCKC+Times New Roman Bold"/>
                        <a:ea typeface="+mn-ea"/>
                        <a:cs typeface="DQNCKC+Times New Roman Bold"/>
                      </a:endParaRPr>
                    </a:p>
                  </a:txBody>
                  <a:tcPr/>
                </a:tc>
              </a:tr>
              <a:tr h="370840">
                <a:tc>
                  <a:txBody>
                    <a:bodyPr/>
                    <a:lstStyle/>
                    <a:p>
                      <a:endParaRPr lang="ru-RU"/>
                    </a:p>
                  </a:txBody>
                  <a:tcPr/>
                </a:tc>
                <a:tc>
                  <a:txBody>
                    <a:bodyPr/>
                    <a:lstStyle/>
                    <a:p>
                      <a:pPr marL="0" marR="0" lvl="0" indent="0" algn="l" defTabSz="914400" rtl="0" eaLnBrk="1" fontAlgn="auto" latinLnBrk="0" hangingPunct="1">
                        <a:lnSpc>
                          <a:spcPts val="1996"/>
                        </a:lnSpc>
                        <a:spcBef>
                          <a:spcPts val="0"/>
                        </a:spcBef>
                        <a:spcAft>
                          <a:spcPts val="0"/>
                        </a:spcAft>
                        <a:buClrTx/>
                        <a:buSzTx/>
                        <a:buFontTx/>
                        <a:buNone/>
                        <a:tabLst/>
                        <a:defRPr/>
                      </a:pPr>
                      <a:r>
                        <a:rPr kumimoji="0" lang="ru-RU" sz="18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Түркия</a:t>
                      </a:r>
                      <a:r>
                        <a:rPr kumimoji="0" lang="ru-RU" sz="1800" b="0" i="0" u="none" strike="noStrike" kern="1200" cap="none" spc="23"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13" normalizeH="0" baseline="0" noProof="0" dirty="0" err="1" smtClean="0">
                          <a:ln>
                            <a:noFill/>
                          </a:ln>
                          <a:solidFill>
                            <a:srgbClr val="000000"/>
                          </a:solidFill>
                          <a:effectLst/>
                          <a:uLnTx/>
                          <a:uFillTx/>
                          <a:latin typeface="TFUKGI+Times New Roman"/>
                          <a:ea typeface="+mn-ea"/>
                          <a:cs typeface="TFUKGI+Times New Roman"/>
                        </a:rPr>
                        <a:t>Республикасы</a:t>
                      </a:r>
                      <a:r>
                        <a:rPr kumimoji="0" lang="ru-RU" sz="1800" b="0" i="0" u="none" strike="noStrike" kern="1200" cap="none" spc="-13" normalizeH="0" baseline="0" noProof="0" dirty="0" smtClean="0">
                          <a:ln>
                            <a:noFill/>
                          </a:ln>
                          <a:solidFill>
                            <a:srgbClr val="000000"/>
                          </a:solidFill>
                          <a:effectLst/>
                          <a:uLnTx/>
                          <a:uFillTx/>
                          <a:latin typeface="TFUKGI+Times New Roman"/>
                          <a:ea typeface="+mn-ea"/>
                          <a:cs typeface="TFUKGI+Times New Roman"/>
                        </a:rPr>
                        <a:t>,</a:t>
                      </a:r>
                    </a:p>
                    <a:p>
                      <a:pPr marL="0" marR="0" lvl="0" indent="0" algn="l" defTabSz="914400" rtl="0" eaLnBrk="1" fontAlgn="auto" latinLnBrk="0" hangingPunct="1">
                        <a:lnSpc>
                          <a:spcPts val="1993"/>
                        </a:lnSpc>
                        <a:spcBef>
                          <a:spcPts val="168"/>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FUKGI+Times New Roman"/>
                          <a:ea typeface="+mn-ea"/>
                          <a:cs typeface="TFUKGI+Times New Roman"/>
                        </a:rPr>
                        <a:t>Эге</a:t>
                      </a:r>
                      <a:r>
                        <a:rPr kumimoji="0" lang="ru-RU" sz="1800" b="0" i="0" u="none" strike="noStrike" kern="1200" cap="none" spc="-21"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университеті</a:t>
                      </a:r>
                      <a:r>
                        <a:rPr kumimoji="0" lang="ru-RU" sz="1800" b="0" i="0" u="none" strike="noStrike" kern="1200" cap="none" spc="0" normalizeH="0" baseline="0" noProof="0" dirty="0" smtClean="0">
                          <a:ln>
                            <a:noFill/>
                          </a:ln>
                          <a:solidFill>
                            <a:srgbClr val="000000"/>
                          </a:solidFill>
                          <a:effectLst/>
                          <a:uLnTx/>
                          <a:uFillTx/>
                          <a:latin typeface="TFUKGI+Times New Roman"/>
                          <a:ea typeface="+mn-ea"/>
                          <a:cs typeface="TFUKGI+Times New Roman"/>
                        </a:rPr>
                        <a:t> </a:t>
                      </a:r>
                    </a:p>
                    <a:p>
                      <a:pPr marL="0" marR="0" lvl="0" indent="0" algn="l" defTabSz="914400" rtl="0" eaLnBrk="1" fontAlgn="auto" latinLnBrk="0" hangingPunct="1">
                        <a:lnSpc>
                          <a:spcPts val="1993"/>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LROVIO+Times New Roman"/>
                          <a:ea typeface="+mn-ea"/>
                          <a:cs typeface="LROVIO+Times New Roman"/>
                        </a:rPr>
                        <a:t>07.02.2023-</a:t>
                      </a:r>
                      <a:r>
                        <a:rPr kumimoji="0" lang="ru-RU" sz="1800" b="0" i="0" u="none" strike="noStrike" kern="1200" cap="none" spc="-98" normalizeH="0" baseline="0" noProof="0" dirty="0" smtClean="0">
                          <a:ln>
                            <a:noFill/>
                          </a:ln>
                          <a:solidFill>
                            <a:srgbClr val="000000"/>
                          </a:solidFill>
                          <a:effectLst/>
                          <a:uLnTx/>
                          <a:uFillTx/>
                          <a:latin typeface="LROVIO+Times New Roman"/>
                          <a:ea typeface="+mn-ea"/>
                          <a:cs typeface="LROVIO+Times New Roman"/>
                        </a:rPr>
                        <a:t> </a:t>
                      </a:r>
                      <a:r>
                        <a:rPr kumimoji="0" lang="ru-RU" sz="1800" b="0" i="0" u="none" strike="noStrike" kern="1200" cap="none" spc="0" normalizeH="0" baseline="0" noProof="0" dirty="0" smtClean="0">
                          <a:ln>
                            <a:noFill/>
                          </a:ln>
                          <a:solidFill>
                            <a:srgbClr val="000000"/>
                          </a:solidFill>
                          <a:effectLst/>
                          <a:uLnTx/>
                          <a:uFillTx/>
                          <a:latin typeface="LROVIO+Times New Roman"/>
                          <a:ea typeface="+mn-ea"/>
                          <a:cs typeface="LROVIO+Times New Roman"/>
                        </a:rPr>
                        <a:t>22.06.2023</a:t>
                      </a:r>
                    </a:p>
                  </a:txBody>
                  <a:tcPr/>
                </a:tc>
                <a:tc>
                  <a:txBody>
                    <a:bodyPr/>
                    <a:lstStyle/>
                    <a:p>
                      <a:pPr marL="0" marR="0" lvl="0" indent="0" algn="l" defTabSz="914400" rtl="0" eaLnBrk="1" fontAlgn="auto" latinLnBrk="0" hangingPunct="1">
                        <a:lnSpc>
                          <a:spcPts val="1996"/>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TFUKGI+Times New Roman"/>
                          <a:ea typeface="+mn-ea"/>
                          <a:cs typeface="TFUKGI+Times New Roman"/>
                        </a:rPr>
                        <a:t>2 </a:t>
                      </a:r>
                      <a:r>
                        <a:rPr kumimoji="0" lang="ru-RU" sz="1800" b="0" i="0" u="none" strike="noStrike" kern="1200" cap="none" spc="-20" normalizeH="0" baseline="0" noProof="0" dirty="0" smtClean="0">
                          <a:ln>
                            <a:noFill/>
                          </a:ln>
                          <a:solidFill>
                            <a:srgbClr val="000000"/>
                          </a:solidFill>
                          <a:effectLst/>
                          <a:uLnTx/>
                          <a:uFillTx/>
                          <a:latin typeface="TFUKGI+Times New Roman"/>
                          <a:ea typeface="+mn-ea"/>
                          <a:cs typeface="TFUKGI+Times New Roman"/>
                        </a:rPr>
                        <a:t>курс</a:t>
                      </a:r>
                      <a:r>
                        <a:rPr kumimoji="0" lang="ru-RU" sz="1800" b="0" i="0" u="none" strike="noStrike" kern="1200" cap="none" spc="66"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24" normalizeH="0" baseline="0" noProof="0" dirty="0" err="1" smtClean="0">
                          <a:ln>
                            <a:noFill/>
                          </a:ln>
                          <a:solidFill>
                            <a:srgbClr val="000000"/>
                          </a:solidFill>
                          <a:effectLst/>
                          <a:uLnTx/>
                          <a:uFillTx/>
                          <a:latin typeface="TFUKGI+Times New Roman"/>
                          <a:ea typeface="+mn-ea"/>
                          <a:cs typeface="TFUKGI+Times New Roman"/>
                        </a:rPr>
                        <a:t>студенті</a:t>
                      </a:r>
                      <a:r>
                        <a:rPr kumimoji="0" lang="ru-RU" sz="1800" b="0" i="0" u="none" strike="noStrike" kern="1200" cap="none" spc="80"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14" normalizeH="0" baseline="0" noProof="0" dirty="0" err="1" smtClean="0">
                          <a:ln>
                            <a:noFill/>
                          </a:ln>
                          <a:solidFill>
                            <a:srgbClr val="000000"/>
                          </a:solidFill>
                          <a:effectLst/>
                          <a:uLnTx/>
                          <a:uFillTx/>
                          <a:latin typeface="TFUKGI+Times New Roman"/>
                          <a:ea typeface="+mn-ea"/>
                          <a:cs typeface="TFUKGI+Times New Roman"/>
                        </a:rPr>
                        <a:t>Медетова</a:t>
                      </a:r>
                      <a:endParaRPr kumimoji="0" lang="ru-RU" sz="1800" b="0" i="0" u="none" strike="noStrike" kern="1200" cap="none" spc="-14"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993"/>
                        </a:lnSpc>
                        <a:spcBef>
                          <a:spcPts val="168"/>
                        </a:spcBef>
                        <a:spcAft>
                          <a:spcPts val="0"/>
                        </a:spcAft>
                        <a:buClrTx/>
                        <a:buSzTx/>
                        <a:buFontTx/>
                        <a:buNone/>
                        <a:tabLst/>
                        <a:defRPr/>
                      </a:pPr>
                      <a:r>
                        <a:rPr kumimoji="0" lang="ru-RU" sz="18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Іңкәр</a:t>
                      </a:r>
                      <a:endParaRPr kumimoji="0" lang="ru-RU" sz="18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endParaRPr lang="ru-RU" dirty="0"/>
                    </a:p>
                  </a:txBody>
                  <a:tcPr/>
                </a:tc>
              </a:tr>
              <a:tr h="370840">
                <a:tc>
                  <a:txBody>
                    <a:bodyPr/>
                    <a:lstStyle/>
                    <a:p>
                      <a:endParaRPr lang="ru-RU"/>
                    </a:p>
                  </a:txBody>
                  <a:tcPr/>
                </a:tc>
                <a:tc>
                  <a:txBody>
                    <a:bodyPr/>
                    <a:lstStyle/>
                    <a:p>
                      <a:pPr marL="0" marR="0" lvl="0" indent="0" algn="l" defTabSz="914400" rtl="0" eaLnBrk="1" fontAlgn="auto" latinLnBrk="0" hangingPunct="1">
                        <a:lnSpc>
                          <a:spcPts val="1996"/>
                        </a:lnSpc>
                        <a:spcBef>
                          <a:spcPts val="0"/>
                        </a:spcBef>
                        <a:spcAft>
                          <a:spcPts val="0"/>
                        </a:spcAft>
                        <a:buClrTx/>
                        <a:buSzTx/>
                        <a:buFontTx/>
                        <a:buNone/>
                        <a:tabLst/>
                        <a:defRPr/>
                      </a:pPr>
                      <a:r>
                        <a:rPr kumimoji="0" lang="ru-RU" sz="18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Түркия</a:t>
                      </a:r>
                      <a:r>
                        <a:rPr kumimoji="0" lang="ru-RU" sz="1800" b="0" i="0" u="none" strike="noStrike" kern="1200" cap="none" spc="23"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13" normalizeH="0" baseline="0" noProof="0" dirty="0" err="1" smtClean="0">
                          <a:ln>
                            <a:noFill/>
                          </a:ln>
                          <a:solidFill>
                            <a:srgbClr val="000000"/>
                          </a:solidFill>
                          <a:effectLst/>
                          <a:uLnTx/>
                          <a:uFillTx/>
                          <a:latin typeface="TFUKGI+Times New Roman"/>
                          <a:ea typeface="+mn-ea"/>
                          <a:cs typeface="TFUKGI+Times New Roman"/>
                        </a:rPr>
                        <a:t>Республикасы</a:t>
                      </a:r>
                      <a:r>
                        <a:rPr kumimoji="0" lang="ru-RU" sz="1800" b="0" i="0" u="none" strike="noStrike" kern="1200" cap="none" spc="-13" normalizeH="0" baseline="0" noProof="0" dirty="0" smtClean="0">
                          <a:ln>
                            <a:noFill/>
                          </a:ln>
                          <a:solidFill>
                            <a:srgbClr val="000000"/>
                          </a:solidFill>
                          <a:effectLst/>
                          <a:uLnTx/>
                          <a:uFillTx/>
                          <a:latin typeface="TFUKGI+Times New Roman"/>
                          <a:ea typeface="+mn-ea"/>
                          <a:cs typeface="TFUKGI+Times New Roman"/>
                        </a:rPr>
                        <a:t>,</a:t>
                      </a:r>
                    </a:p>
                    <a:p>
                      <a:pPr marL="0" marR="0" lvl="0" indent="0" algn="l" defTabSz="914400" rtl="0" eaLnBrk="1" fontAlgn="auto" latinLnBrk="0" hangingPunct="1">
                        <a:lnSpc>
                          <a:spcPts val="1993"/>
                        </a:lnSpc>
                        <a:spcBef>
                          <a:spcPts val="168"/>
                        </a:spcBef>
                        <a:spcAft>
                          <a:spcPts val="0"/>
                        </a:spcAft>
                        <a:buClrTx/>
                        <a:buSzTx/>
                        <a:buFontTx/>
                        <a:buNone/>
                        <a:tabLst/>
                        <a:defRPr/>
                      </a:pPr>
                      <a:r>
                        <a:rPr lang="kk-KZ" sz="1800" dirty="0" smtClean="0">
                          <a:effectLst/>
                          <a:latin typeface="Times New Roman"/>
                          <a:ea typeface="Times New Roman"/>
                        </a:rPr>
                        <a:t>Нигде Өмер Халисдемир университетіне </a:t>
                      </a:r>
                    </a:p>
                    <a:p>
                      <a:pPr marL="0" marR="0" lvl="0" indent="0" algn="l" defTabSz="914400" rtl="0" eaLnBrk="1" fontAlgn="auto" latinLnBrk="0" hangingPunct="1">
                        <a:lnSpc>
                          <a:spcPts val="1993"/>
                        </a:lnSpc>
                        <a:spcBef>
                          <a:spcPts val="168"/>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LROVIO+Times New Roman"/>
                          <a:ea typeface="+mn-ea"/>
                          <a:cs typeface="LROVIO+Times New Roman"/>
                        </a:rPr>
                        <a:t>01.09.2023-</a:t>
                      </a:r>
                      <a:r>
                        <a:rPr kumimoji="0" lang="ru-RU" sz="1800" b="0" i="0" u="none" strike="noStrike" kern="1200" cap="none" spc="-98" normalizeH="0" baseline="0" noProof="0" dirty="0" smtClean="0">
                          <a:ln>
                            <a:noFill/>
                          </a:ln>
                          <a:solidFill>
                            <a:srgbClr val="000000"/>
                          </a:solidFill>
                          <a:effectLst/>
                          <a:uLnTx/>
                          <a:uFillTx/>
                          <a:latin typeface="LROVIO+Times New Roman"/>
                          <a:ea typeface="+mn-ea"/>
                          <a:cs typeface="LROVIO+Times New Roman"/>
                        </a:rPr>
                        <a:t> </a:t>
                      </a:r>
                      <a:r>
                        <a:rPr kumimoji="0" lang="ru-RU" sz="1800" b="0" i="0" u="none" strike="noStrike" kern="1200" cap="none" spc="0" normalizeH="0" baseline="0" noProof="0" dirty="0" smtClean="0">
                          <a:ln>
                            <a:noFill/>
                          </a:ln>
                          <a:solidFill>
                            <a:srgbClr val="000000"/>
                          </a:solidFill>
                          <a:effectLst/>
                          <a:uLnTx/>
                          <a:uFillTx/>
                          <a:latin typeface="LROVIO+Times New Roman"/>
                          <a:ea typeface="+mn-ea"/>
                          <a:cs typeface="LROVIO+Times New Roman"/>
                        </a:rPr>
                        <a:t>30.01.2024</a:t>
                      </a:r>
                    </a:p>
                  </a:txBody>
                  <a:tcPr/>
                </a:tc>
                <a:tc>
                  <a:txBody>
                    <a:bodyPr/>
                    <a:lstStyle/>
                    <a:p>
                      <a:r>
                        <a:rPr kumimoji="0" lang="ru-RU" sz="1800" b="0" i="0" u="none" strike="noStrike" kern="1200" cap="none" spc="0" normalizeH="0" baseline="0" noProof="0" dirty="0" smtClean="0">
                          <a:ln>
                            <a:noFill/>
                          </a:ln>
                          <a:solidFill>
                            <a:srgbClr val="000000"/>
                          </a:solidFill>
                          <a:effectLst/>
                          <a:uLnTx/>
                          <a:uFillTx/>
                          <a:latin typeface="TFUKGI+Times New Roman"/>
                          <a:ea typeface="+mn-ea"/>
                          <a:cs typeface="TFUKGI+Times New Roman"/>
                        </a:rPr>
                        <a:t>3 </a:t>
                      </a:r>
                      <a:r>
                        <a:rPr kumimoji="0" lang="ru-RU" sz="1800" b="0" i="0" u="none" strike="noStrike" kern="1200" cap="none" spc="-20" normalizeH="0" baseline="0" noProof="0" dirty="0" smtClean="0">
                          <a:ln>
                            <a:noFill/>
                          </a:ln>
                          <a:solidFill>
                            <a:srgbClr val="000000"/>
                          </a:solidFill>
                          <a:effectLst/>
                          <a:uLnTx/>
                          <a:uFillTx/>
                          <a:latin typeface="TFUKGI+Times New Roman"/>
                          <a:ea typeface="+mn-ea"/>
                          <a:cs typeface="TFUKGI+Times New Roman"/>
                        </a:rPr>
                        <a:t>курс</a:t>
                      </a:r>
                      <a:r>
                        <a:rPr kumimoji="0" lang="ru-RU" sz="1800" b="0" i="0" u="none" strike="noStrike" kern="1200" cap="none" spc="66"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24" normalizeH="0" baseline="0" noProof="0" dirty="0" err="1" smtClean="0">
                          <a:ln>
                            <a:noFill/>
                          </a:ln>
                          <a:solidFill>
                            <a:srgbClr val="000000"/>
                          </a:solidFill>
                          <a:effectLst/>
                          <a:uLnTx/>
                          <a:uFillTx/>
                          <a:latin typeface="TFUKGI+Times New Roman"/>
                          <a:ea typeface="+mn-ea"/>
                          <a:cs typeface="TFUKGI+Times New Roman"/>
                        </a:rPr>
                        <a:t>студенті</a:t>
                      </a:r>
                      <a:r>
                        <a:rPr kumimoji="0" lang="ru-RU" sz="1800" b="0" i="0" u="none" strike="noStrike" kern="1200" cap="none" spc="80"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80" normalizeH="0" baseline="0" noProof="0" dirty="0" err="1" smtClean="0">
                          <a:ln>
                            <a:noFill/>
                          </a:ln>
                          <a:solidFill>
                            <a:srgbClr val="000000"/>
                          </a:solidFill>
                          <a:effectLst/>
                          <a:uLnTx/>
                          <a:uFillTx/>
                          <a:latin typeface="TFUKGI+Times New Roman"/>
                          <a:ea typeface="+mn-ea"/>
                          <a:cs typeface="TFUKGI+Times New Roman"/>
                        </a:rPr>
                        <a:t>Сейтқасым</a:t>
                      </a:r>
                      <a:r>
                        <a:rPr kumimoji="0" lang="ru-RU" sz="1800" b="0" i="0" u="none" strike="noStrike" kern="1200" cap="none" spc="80"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80" normalizeH="0" baseline="0" noProof="0" dirty="0" err="1" smtClean="0">
                          <a:ln>
                            <a:noFill/>
                          </a:ln>
                          <a:solidFill>
                            <a:srgbClr val="000000"/>
                          </a:solidFill>
                          <a:effectLst/>
                          <a:uLnTx/>
                          <a:uFillTx/>
                          <a:latin typeface="TFUKGI+Times New Roman"/>
                          <a:ea typeface="+mn-ea"/>
                          <a:cs typeface="TFUKGI+Times New Roman"/>
                        </a:rPr>
                        <a:t>Ақниет</a:t>
                      </a:r>
                      <a:endParaRPr lang="ru-RU" dirty="0"/>
                    </a:p>
                  </a:txBody>
                  <a:tcPr/>
                </a:tc>
              </a:tr>
              <a:tr h="370840">
                <a:tc>
                  <a:txBody>
                    <a:bodyPr/>
                    <a:lstStyle/>
                    <a:p>
                      <a:endParaRPr lang="ru-RU"/>
                    </a:p>
                  </a:txBody>
                  <a:tcPr/>
                </a:tc>
                <a:tc>
                  <a:txBody>
                    <a:bodyPr/>
                    <a:lstStyle/>
                    <a:p>
                      <a:pPr marL="0" marR="0" lvl="0" indent="0" algn="l" defTabSz="914400" rtl="0" eaLnBrk="1" fontAlgn="auto" latinLnBrk="0" hangingPunct="1">
                        <a:lnSpc>
                          <a:spcPts val="1996"/>
                        </a:lnSpc>
                        <a:spcBef>
                          <a:spcPts val="0"/>
                        </a:spcBef>
                        <a:spcAft>
                          <a:spcPts val="0"/>
                        </a:spcAft>
                        <a:buClrTx/>
                        <a:buSzTx/>
                        <a:buFontTx/>
                        <a:buNone/>
                        <a:tabLst/>
                        <a:defRPr/>
                      </a:pPr>
                      <a:r>
                        <a:rPr kumimoji="0" lang="ru-RU" sz="18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Түркия</a:t>
                      </a:r>
                      <a:r>
                        <a:rPr kumimoji="0" lang="ru-RU" sz="1800" b="0" i="0" u="none" strike="noStrike" kern="1200" cap="none" spc="23"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13" normalizeH="0" baseline="0" noProof="0" dirty="0" err="1" smtClean="0">
                          <a:ln>
                            <a:noFill/>
                          </a:ln>
                          <a:solidFill>
                            <a:srgbClr val="000000"/>
                          </a:solidFill>
                          <a:effectLst/>
                          <a:uLnTx/>
                          <a:uFillTx/>
                          <a:latin typeface="TFUKGI+Times New Roman"/>
                          <a:ea typeface="+mn-ea"/>
                          <a:cs typeface="TFUKGI+Times New Roman"/>
                        </a:rPr>
                        <a:t>Республикасы</a:t>
                      </a:r>
                      <a:r>
                        <a:rPr kumimoji="0" lang="ru-RU" sz="1800" b="0" i="0" u="none" strike="noStrike" kern="1200" cap="none" spc="-13" normalizeH="0" baseline="0" noProof="0" dirty="0" smtClean="0">
                          <a:ln>
                            <a:noFill/>
                          </a:ln>
                          <a:solidFill>
                            <a:srgbClr val="000000"/>
                          </a:solidFill>
                          <a:effectLst/>
                          <a:uLnTx/>
                          <a:uFillTx/>
                          <a:latin typeface="TFUKGI+Times New Roman"/>
                          <a:ea typeface="+mn-ea"/>
                          <a:cs typeface="TFUKGI+Times New Roman"/>
                        </a:rPr>
                        <a:t>,</a:t>
                      </a:r>
                    </a:p>
                    <a:p>
                      <a:pPr marL="0" marR="0" lvl="0" indent="0" algn="l" defTabSz="914400" rtl="0" eaLnBrk="1" fontAlgn="auto" latinLnBrk="0" hangingPunct="1">
                        <a:lnSpc>
                          <a:spcPts val="1993"/>
                        </a:lnSpc>
                        <a:spcBef>
                          <a:spcPts val="168"/>
                        </a:spcBef>
                        <a:spcAft>
                          <a:spcPts val="0"/>
                        </a:spcAft>
                        <a:buClrTx/>
                        <a:buSzTx/>
                        <a:buFontTx/>
                        <a:buNone/>
                        <a:tabLst/>
                        <a:defRPr/>
                      </a:pPr>
                      <a:r>
                        <a:rPr kumimoji="0" lang="kk-KZ" sz="1800" b="0" i="0" u="none" strike="noStrike" kern="0" cap="none" spc="0" normalizeH="0" baseline="0" noProof="0" dirty="0" smtClean="0">
                          <a:ln>
                            <a:noFill/>
                          </a:ln>
                          <a:solidFill>
                            <a:prstClr val="black"/>
                          </a:solidFill>
                          <a:effectLst/>
                          <a:uLnTx/>
                          <a:uFillTx/>
                          <a:latin typeface="Times New Roman"/>
                          <a:ea typeface="Times New Roman"/>
                          <a:cs typeface="+mn-cs"/>
                        </a:rPr>
                        <a:t>Нигде Өмер Халисдемир университетіне </a:t>
                      </a:r>
                    </a:p>
                    <a:p>
                      <a:pPr marL="0" marR="0" lvl="0" indent="0" algn="l" defTabSz="914400" rtl="0" eaLnBrk="1" fontAlgn="auto" latinLnBrk="0" hangingPunct="1">
                        <a:lnSpc>
                          <a:spcPts val="1993"/>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srgbClr val="000000"/>
                          </a:solidFill>
                          <a:effectLst/>
                          <a:uLnTx/>
                          <a:uFillTx/>
                          <a:latin typeface="LROVIO+Times New Roman"/>
                          <a:ea typeface="+mn-ea"/>
                          <a:cs typeface="LROVIO+Times New Roman"/>
                        </a:rPr>
                        <a:t>07.02.2024-</a:t>
                      </a:r>
                      <a:r>
                        <a:rPr kumimoji="0" lang="ru-RU" sz="1800" b="0" i="0" u="none" strike="noStrike" kern="1200" cap="none" spc="-98" normalizeH="0" baseline="0" noProof="0" dirty="0" smtClean="0">
                          <a:ln>
                            <a:noFill/>
                          </a:ln>
                          <a:solidFill>
                            <a:srgbClr val="000000"/>
                          </a:solidFill>
                          <a:effectLst/>
                          <a:uLnTx/>
                          <a:uFillTx/>
                          <a:latin typeface="LROVIO+Times New Roman"/>
                          <a:ea typeface="+mn-ea"/>
                          <a:cs typeface="LROVIO+Times New Roman"/>
                        </a:rPr>
                        <a:t> </a:t>
                      </a:r>
                      <a:r>
                        <a:rPr kumimoji="0" lang="ru-RU" sz="1800" b="0" i="0" u="none" strike="noStrike" kern="1200" cap="none" spc="0" normalizeH="0" baseline="0" noProof="0" dirty="0" smtClean="0">
                          <a:ln>
                            <a:noFill/>
                          </a:ln>
                          <a:solidFill>
                            <a:srgbClr val="000000"/>
                          </a:solidFill>
                          <a:effectLst/>
                          <a:uLnTx/>
                          <a:uFillTx/>
                          <a:latin typeface="LROVIO+Times New Roman"/>
                          <a:ea typeface="+mn-ea"/>
                          <a:cs typeface="LROVIO+Times New Roman"/>
                        </a:rPr>
                        <a:t>22.06.2024</a:t>
                      </a:r>
                    </a:p>
                  </a:txBody>
                  <a:tcPr/>
                </a:tc>
                <a:tc>
                  <a:txBody>
                    <a:bodyPr/>
                    <a:lstStyle/>
                    <a:p>
                      <a:r>
                        <a:rPr kumimoji="0" lang="ru-RU" sz="1800" b="0" i="0" u="none" strike="noStrike" kern="1200" cap="none" spc="0" normalizeH="0" baseline="0" noProof="0" dirty="0" smtClean="0">
                          <a:ln>
                            <a:noFill/>
                          </a:ln>
                          <a:solidFill>
                            <a:srgbClr val="000000"/>
                          </a:solidFill>
                          <a:effectLst/>
                          <a:uLnTx/>
                          <a:uFillTx/>
                          <a:latin typeface="TFUKGI+Times New Roman"/>
                          <a:ea typeface="+mn-ea"/>
                          <a:cs typeface="TFUKGI+Times New Roman"/>
                        </a:rPr>
                        <a:t>2 </a:t>
                      </a:r>
                      <a:r>
                        <a:rPr kumimoji="0" lang="ru-RU" sz="1800" b="0" i="0" u="none" strike="noStrike" kern="1200" cap="none" spc="-20" normalizeH="0" baseline="0" noProof="0" dirty="0" smtClean="0">
                          <a:ln>
                            <a:noFill/>
                          </a:ln>
                          <a:solidFill>
                            <a:srgbClr val="000000"/>
                          </a:solidFill>
                          <a:effectLst/>
                          <a:uLnTx/>
                          <a:uFillTx/>
                          <a:latin typeface="TFUKGI+Times New Roman"/>
                          <a:ea typeface="+mn-ea"/>
                          <a:cs typeface="TFUKGI+Times New Roman"/>
                        </a:rPr>
                        <a:t>курс</a:t>
                      </a:r>
                      <a:r>
                        <a:rPr kumimoji="0" lang="ru-RU" sz="1800" b="0" i="0" u="none" strike="noStrike" kern="1200" cap="none" spc="66"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24" normalizeH="0" baseline="0" noProof="0" dirty="0" err="1" smtClean="0">
                          <a:ln>
                            <a:noFill/>
                          </a:ln>
                          <a:solidFill>
                            <a:srgbClr val="000000"/>
                          </a:solidFill>
                          <a:effectLst/>
                          <a:uLnTx/>
                          <a:uFillTx/>
                          <a:latin typeface="TFUKGI+Times New Roman"/>
                          <a:ea typeface="+mn-ea"/>
                          <a:cs typeface="TFUKGI+Times New Roman"/>
                        </a:rPr>
                        <a:t>студенті</a:t>
                      </a:r>
                      <a:r>
                        <a:rPr kumimoji="0" lang="ru-RU" sz="1800" b="0" i="0" u="none" strike="noStrike" kern="1200" cap="none" spc="80"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80" normalizeH="0" baseline="0" noProof="0" dirty="0" err="1" smtClean="0">
                          <a:ln>
                            <a:noFill/>
                          </a:ln>
                          <a:solidFill>
                            <a:srgbClr val="000000"/>
                          </a:solidFill>
                          <a:effectLst/>
                          <a:uLnTx/>
                          <a:uFillTx/>
                          <a:latin typeface="TFUKGI+Times New Roman"/>
                          <a:ea typeface="+mn-ea"/>
                          <a:cs typeface="TFUKGI+Times New Roman"/>
                        </a:rPr>
                        <a:t>Жаубай</a:t>
                      </a:r>
                      <a:r>
                        <a:rPr kumimoji="0" lang="ru-RU" sz="1800" b="0" i="0" u="none" strike="noStrike" kern="1200" cap="none" spc="80" normalizeH="0" baseline="0" noProof="0" dirty="0" smtClean="0">
                          <a:ln>
                            <a:noFill/>
                          </a:ln>
                          <a:solidFill>
                            <a:srgbClr val="000000"/>
                          </a:solidFill>
                          <a:effectLst/>
                          <a:uLnTx/>
                          <a:uFillTx/>
                          <a:latin typeface="TFUKGI+Times New Roman"/>
                          <a:ea typeface="+mn-ea"/>
                          <a:cs typeface="TFUKGI+Times New Roman"/>
                        </a:rPr>
                        <a:t> </a:t>
                      </a:r>
                      <a:r>
                        <a:rPr kumimoji="0" lang="ru-RU" sz="1800" b="0" i="0" u="none" strike="noStrike" kern="1200" cap="none" spc="80" normalizeH="0" baseline="0" noProof="0" dirty="0" err="1" smtClean="0">
                          <a:ln>
                            <a:noFill/>
                          </a:ln>
                          <a:solidFill>
                            <a:srgbClr val="000000"/>
                          </a:solidFill>
                          <a:effectLst/>
                          <a:uLnTx/>
                          <a:uFillTx/>
                          <a:latin typeface="TFUKGI+Times New Roman"/>
                          <a:ea typeface="+mn-ea"/>
                          <a:cs typeface="TFUKGI+Times New Roman"/>
                        </a:rPr>
                        <a:t>Нурила</a:t>
                      </a:r>
                      <a:r>
                        <a:rPr kumimoji="0" lang="ru-RU" sz="1800" b="0" i="0" u="none" strike="noStrike" kern="1200" cap="none" spc="80" normalizeH="0" baseline="0" noProof="0" dirty="0" smtClean="0">
                          <a:ln>
                            <a:noFill/>
                          </a:ln>
                          <a:solidFill>
                            <a:srgbClr val="000000"/>
                          </a:solidFill>
                          <a:effectLst/>
                          <a:uLnTx/>
                          <a:uFillTx/>
                          <a:latin typeface="TFUKGI+Times New Roman"/>
                          <a:ea typeface="+mn-ea"/>
                          <a:cs typeface="TFUKGI+Times New Roman"/>
                        </a:rPr>
                        <a:t> </a:t>
                      </a:r>
                      <a:endParaRPr lang="ru-RU"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428604"/>
            <a:ext cx="6797992" cy="738664"/>
          </a:xfrm>
        </p:spPr>
        <p:txBody>
          <a:bodyPr/>
          <a:lstStyle/>
          <a:p>
            <a:pPr algn="ctr"/>
            <a:r>
              <a:rPr lang="kk-KZ" sz="2400" b="1" dirty="0" smtClean="0">
                <a:latin typeface="Times New Roman" pitchFamily="18" charset="0"/>
                <a:cs typeface="Times New Roman" pitchFamily="18" charset="0"/>
              </a:rPr>
              <a:t>Менеджмент және туризм кафедрасының білім беру бағдарламалары</a:t>
            </a:r>
            <a:endParaRPr lang="ru-RU" sz="2400" b="1" dirty="0" smtClean="0">
              <a:latin typeface="Times New Roman" pitchFamily="18" charset="0"/>
              <a:cs typeface="Times New Roman" pitchFamily="18" charset="0"/>
            </a:endParaRPr>
          </a:p>
        </p:txBody>
      </p:sp>
      <p:sp>
        <p:nvSpPr>
          <p:cNvPr id="3" name="Текст 2"/>
          <p:cNvSpPr>
            <a:spLocks noGrp="1"/>
          </p:cNvSpPr>
          <p:nvPr>
            <p:ph type="body" idx="1"/>
          </p:nvPr>
        </p:nvSpPr>
        <p:spPr>
          <a:xfrm>
            <a:off x="571472" y="1357298"/>
            <a:ext cx="8001056" cy="4431983"/>
          </a:xfrm>
        </p:spPr>
        <p:txBody>
          <a:bodyPr/>
          <a:lstStyle/>
          <a:p>
            <a:r>
              <a:rPr lang="ru-RU" sz="2400" dirty="0" smtClean="0">
                <a:latin typeface="Times New Roman" pitchFamily="18" charset="0"/>
                <a:cs typeface="Times New Roman" pitchFamily="18" charset="0"/>
              </a:rPr>
              <a:t>6В04140– Менеджмент</a:t>
            </a:r>
          </a:p>
          <a:p>
            <a:r>
              <a:rPr lang="ru-RU" sz="2400" dirty="0" smtClean="0">
                <a:latin typeface="Times New Roman" pitchFamily="18" charset="0"/>
                <a:cs typeface="Times New Roman" pitchFamily="18" charset="0"/>
              </a:rPr>
              <a:t>7М04119 – Менеджмент</a:t>
            </a:r>
          </a:p>
          <a:p>
            <a:r>
              <a:rPr lang="ru-RU" sz="2400" dirty="0" smtClean="0">
                <a:latin typeface="Times New Roman" pitchFamily="18" charset="0"/>
                <a:cs typeface="Times New Roman" pitchFamily="18" charset="0"/>
              </a:rPr>
              <a:t>8</a:t>
            </a:r>
            <a:r>
              <a:rPr lang="en-US" sz="2400" dirty="0" smtClean="0">
                <a:latin typeface="Times New Roman" pitchFamily="18" charset="0"/>
                <a:cs typeface="Times New Roman" pitchFamily="18" charset="0"/>
              </a:rPr>
              <a:t>D</a:t>
            </a:r>
            <a:r>
              <a:rPr lang="ru-RU" sz="2400" dirty="0" smtClean="0">
                <a:latin typeface="Times New Roman" pitchFamily="18" charset="0"/>
                <a:cs typeface="Times New Roman" pitchFamily="18" charset="0"/>
              </a:rPr>
              <a:t>04107</a:t>
            </a:r>
            <a:r>
              <a:rPr lang="ru-RU" sz="2400" dirty="0">
                <a:latin typeface="Times New Roman" pitchFamily="18" charset="0"/>
                <a:cs typeface="Times New Roman" pitchFamily="18" charset="0"/>
              </a:rPr>
              <a:t> – </a:t>
            </a:r>
            <a:r>
              <a:rPr lang="ru-RU" sz="2400" dirty="0" smtClean="0">
                <a:latin typeface="Times New Roman" pitchFamily="18" charset="0"/>
                <a:cs typeface="Times New Roman" pitchFamily="18" charset="0"/>
              </a:rPr>
              <a:t>Менеджмент</a:t>
            </a:r>
          </a:p>
          <a:p>
            <a:r>
              <a:rPr lang="ru-RU" sz="2400" dirty="0" smtClean="0">
                <a:latin typeface="Times New Roman" pitchFamily="18" charset="0"/>
                <a:cs typeface="Times New Roman" pitchFamily="18" charset="0"/>
              </a:rPr>
              <a:t>7М04150 –</a:t>
            </a:r>
            <a:r>
              <a:rPr lang="ru-RU" sz="2400" dirty="0" err="1" smtClean="0">
                <a:latin typeface="Times New Roman" pitchFamily="18" charset="0"/>
                <a:cs typeface="Times New Roman" pitchFamily="18" charset="0"/>
              </a:rPr>
              <a:t>Білім</a:t>
            </a:r>
            <a:r>
              <a:rPr lang="ru-RU" sz="2400" dirty="0" smtClean="0">
                <a:latin typeface="Times New Roman" pitchFamily="18" charset="0"/>
                <a:cs typeface="Times New Roman" pitchFamily="18" charset="0"/>
              </a:rPr>
              <a:t> беру </a:t>
            </a:r>
            <a:r>
              <a:rPr lang="ru-RU" sz="2400" dirty="0" err="1" smtClean="0">
                <a:latin typeface="Times New Roman" pitchFamily="18" charset="0"/>
                <a:cs typeface="Times New Roman" pitchFamily="18" charset="0"/>
              </a:rPr>
              <a:t>саласындағы </a:t>
            </a:r>
            <a:r>
              <a:rPr lang="ru-RU" sz="2400" dirty="0" smtClean="0">
                <a:latin typeface="Times New Roman" pitchFamily="18" charset="0"/>
                <a:cs typeface="Times New Roman" pitchFamily="18" charset="0"/>
              </a:rPr>
              <a:t>менеджмент</a:t>
            </a:r>
          </a:p>
          <a:p>
            <a:r>
              <a:rPr lang="ru-RU" sz="2400" dirty="0" smtClean="0">
                <a:latin typeface="Times New Roman" pitchFamily="18" charset="0"/>
                <a:cs typeface="Times New Roman" pitchFamily="18" charset="0"/>
              </a:rPr>
              <a:t>7М04160 –</a:t>
            </a:r>
            <a:r>
              <a:rPr lang="ru-RU" sz="2400" dirty="0" err="1" smtClean="0">
                <a:latin typeface="Times New Roman" pitchFamily="18" charset="0"/>
                <a:cs typeface="Times New Roman" pitchFamily="18" charset="0"/>
              </a:rPr>
              <a:t>Денсаулық</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сақтау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саласындағы</a:t>
            </a:r>
            <a:r>
              <a:rPr lang="ru-RU" sz="2400" dirty="0" smtClean="0">
                <a:latin typeface="Times New Roman" pitchFamily="18" charset="0"/>
                <a:cs typeface="Times New Roman" pitchFamily="18" charset="0"/>
              </a:rPr>
              <a:t> менеджмент</a:t>
            </a: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6В04141– </a:t>
            </a:r>
            <a:r>
              <a:rPr lang="ru-RU" sz="2400" dirty="0" err="1" smtClean="0">
                <a:latin typeface="Times New Roman" pitchFamily="18" charset="0"/>
                <a:cs typeface="Times New Roman" pitchFamily="18" charset="0"/>
              </a:rPr>
              <a:t>Мемлекетт</a:t>
            </a:r>
            <a:r>
              <a:rPr lang="kk-KZ" sz="2400" dirty="0"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к </a:t>
            </a:r>
            <a:r>
              <a:rPr lang="ru-RU" sz="2400" dirty="0" err="1" smtClean="0">
                <a:latin typeface="Times New Roman" pitchFamily="18" charset="0"/>
                <a:cs typeface="Times New Roman" pitchFamily="18" charset="0"/>
              </a:rPr>
              <a:t>және жергілікті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басқару</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7М04121 – </a:t>
            </a:r>
            <a:r>
              <a:rPr lang="ru-RU" sz="2400" dirty="0" err="1" smtClean="0">
                <a:latin typeface="Times New Roman" pitchFamily="18" charset="0"/>
                <a:cs typeface="Times New Roman" pitchFamily="18" charset="0"/>
              </a:rPr>
              <a:t>Мемлекетт</a:t>
            </a:r>
            <a:r>
              <a:rPr lang="kk-KZ" sz="2400" dirty="0"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к </a:t>
            </a:r>
            <a:r>
              <a:rPr lang="ru-RU" sz="2400" dirty="0" err="1" smtClean="0">
                <a:latin typeface="Times New Roman" pitchFamily="18" charset="0"/>
                <a:cs typeface="Times New Roman" pitchFamily="18" charset="0"/>
              </a:rPr>
              <a:t>және жергілікті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басқару</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8</a:t>
            </a:r>
            <a:r>
              <a:rPr lang="en-US" sz="2400" dirty="0" smtClean="0">
                <a:latin typeface="Times New Roman" pitchFamily="18" charset="0"/>
                <a:cs typeface="Times New Roman" pitchFamily="18" charset="0"/>
              </a:rPr>
              <a:t>D</a:t>
            </a:r>
            <a:r>
              <a:rPr lang="ru-RU" sz="2400" dirty="0" smtClean="0">
                <a:latin typeface="Times New Roman" pitchFamily="18" charset="0"/>
                <a:cs typeface="Times New Roman" pitchFamily="18" charset="0"/>
              </a:rPr>
              <a:t>04114– </a:t>
            </a:r>
            <a:r>
              <a:rPr lang="ru-RU" sz="2400" dirty="0" err="1" smtClean="0">
                <a:latin typeface="Times New Roman" pitchFamily="18" charset="0"/>
                <a:cs typeface="Times New Roman" pitchFamily="18" charset="0"/>
              </a:rPr>
              <a:t>Мемлекетт</a:t>
            </a:r>
            <a:r>
              <a:rPr lang="kk-KZ" sz="2400" dirty="0" smtClean="0">
                <a:latin typeface="Times New Roman" pitchFamily="18" charset="0"/>
                <a:cs typeface="Times New Roman" pitchFamily="18" charset="0"/>
              </a:rPr>
              <a:t>і</a:t>
            </a:r>
            <a:r>
              <a:rPr lang="ru-RU" sz="2400" dirty="0" smtClean="0">
                <a:latin typeface="Times New Roman" pitchFamily="18" charset="0"/>
                <a:cs typeface="Times New Roman" pitchFamily="18" charset="0"/>
              </a:rPr>
              <a:t>к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жергілікті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басқару</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6В11157– Туризм </a:t>
            </a:r>
          </a:p>
          <a:p>
            <a:r>
              <a:rPr lang="ru-RU" sz="2400" dirty="0" smtClean="0">
                <a:latin typeface="Times New Roman" pitchFamily="18" charset="0"/>
                <a:cs typeface="Times New Roman" pitchFamily="18" charset="0"/>
              </a:rPr>
              <a:t>6В11180– </a:t>
            </a:r>
            <a:r>
              <a:rPr lang="ru-RU" sz="2400" dirty="0" err="1" smtClean="0">
                <a:latin typeface="Times New Roman" pitchFamily="18" charset="0"/>
                <a:cs typeface="Times New Roman" pitchFamily="18" charset="0"/>
              </a:rPr>
              <a:t>Мейрамхана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ісі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қонақ үй бизнесі</a:t>
            </a:r>
            <a:endParaRPr lang="ru-RU"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94393457"/>
              </p:ext>
            </p:extLst>
          </p:nvPr>
        </p:nvGraphicFramePr>
        <p:xfrm>
          <a:off x="395530" y="908720"/>
          <a:ext cx="8496949" cy="5234723"/>
        </p:xfrm>
        <a:graphic>
          <a:graphicData uri="http://schemas.openxmlformats.org/drawingml/2006/table">
            <a:tbl>
              <a:tblPr firstRow="1" bandRow="1">
                <a:tableStyleId>{5C22544A-7EE6-4342-B048-85BDC9FD1C3A}</a:tableStyleId>
              </a:tblPr>
              <a:tblGrid>
                <a:gridCol w="1416158"/>
                <a:gridCol w="874328"/>
                <a:gridCol w="1957989"/>
                <a:gridCol w="1514676"/>
                <a:gridCol w="1317640"/>
                <a:gridCol w="1416158"/>
              </a:tblGrid>
              <a:tr h="1595198">
                <a:tc rowSpan="2">
                  <a:txBody>
                    <a:bodyPr/>
                    <a:lstStyle/>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10" normalizeH="0" baseline="0" noProof="0" dirty="0" err="1" smtClean="0">
                          <a:ln>
                            <a:noFill/>
                          </a:ln>
                          <a:solidFill>
                            <a:srgbClr val="FFFFFF"/>
                          </a:solidFill>
                          <a:effectLst/>
                          <a:uLnTx/>
                          <a:uFillTx/>
                          <a:latin typeface="DQNCKC+Times New Roman Bold"/>
                          <a:ea typeface="+mn-ea"/>
                          <a:cs typeface="DQNCKC+Times New Roman Bold"/>
                        </a:rPr>
                        <a:t>Мамандық</a:t>
                      </a:r>
                      <a:endParaRPr kumimoji="0" lang="ru-RU" sz="1600" b="1" i="0" u="none" strike="noStrike" kern="1200" cap="none" spc="10" normalizeH="0" baseline="0" noProof="0" dirty="0" smtClean="0">
                        <a:ln>
                          <a:noFill/>
                        </a:ln>
                        <a:solidFill>
                          <a:srgbClr val="FFFFFF"/>
                        </a:solidFill>
                        <a:effectLst/>
                        <a:uLnTx/>
                        <a:uFillTx/>
                        <a:latin typeface="DQNCKC+Times New Roman Bold"/>
                        <a:ea typeface="+mn-ea"/>
                        <a:cs typeface="DQNCKC+Times New Roman Bold"/>
                      </a:endParaRPr>
                    </a:p>
                    <a:p>
                      <a:pPr marL="0" marR="0" lvl="0" indent="0" algn="l" defTabSz="914400" rtl="0" eaLnBrk="1" fontAlgn="auto" latinLnBrk="0" hangingPunct="1">
                        <a:lnSpc>
                          <a:spcPts val="1780"/>
                        </a:lnSpc>
                        <a:spcBef>
                          <a:spcPts val="139"/>
                        </a:spcBef>
                        <a:spcAft>
                          <a:spcPts val="0"/>
                        </a:spcAft>
                        <a:buClrTx/>
                        <a:buSzTx/>
                        <a:buFontTx/>
                        <a:buNone/>
                        <a:tabLst/>
                        <a:defRPr/>
                      </a:pPr>
                      <a:r>
                        <a:rPr kumimoji="0" lang="ru-RU" sz="1600" b="1" i="0" u="none" strike="noStrike" kern="1200" cap="none" spc="-11" normalizeH="0" baseline="0" noProof="0" dirty="0" err="1" smtClean="0">
                          <a:ln>
                            <a:noFill/>
                          </a:ln>
                          <a:solidFill>
                            <a:srgbClr val="FFFFFF"/>
                          </a:solidFill>
                          <a:effectLst/>
                          <a:uLnTx/>
                          <a:uFillTx/>
                          <a:latin typeface="DQNCKC+Times New Roman Bold"/>
                          <a:ea typeface="+mn-ea"/>
                          <a:cs typeface="DQNCKC+Times New Roman Bold"/>
                        </a:rPr>
                        <a:t>атауы</a:t>
                      </a:r>
                      <a:endParaRPr kumimoji="0" lang="ru-RU" sz="1600" b="1" i="0" u="none" strike="noStrike" kern="1200" cap="none" spc="-11" normalizeH="0" baseline="0" noProof="0" dirty="0" smtClean="0">
                        <a:ln>
                          <a:noFill/>
                        </a:ln>
                        <a:solidFill>
                          <a:srgbClr val="FFFFFF"/>
                        </a:solidFill>
                        <a:effectLst/>
                        <a:uLnTx/>
                        <a:uFillTx/>
                        <a:latin typeface="DQNCKC+Times New Roman Bold"/>
                        <a:ea typeface="+mn-ea"/>
                        <a:cs typeface="DQNCKC+Times New Roman Bold"/>
                      </a:endParaRPr>
                    </a:p>
                    <a:p>
                      <a:endParaRPr lang="ru-RU" dirty="0"/>
                    </a:p>
                  </a:txBody>
                  <a:tcPr/>
                </a:tc>
                <a:tc>
                  <a:txBody>
                    <a:bodyPr/>
                    <a:lstStyle/>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Жалпы</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3"/>
                        </a:lnSpc>
                        <a:spcBef>
                          <a:spcPts val="137"/>
                        </a:spcBef>
                        <a:spcAft>
                          <a:spcPts val="0"/>
                        </a:spcAft>
                        <a:buClrTx/>
                        <a:buSzTx/>
                        <a:buFontTx/>
                        <a:buNone/>
                        <a:tabLst/>
                        <a:defRPr/>
                      </a:pPr>
                      <a:r>
                        <a:rPr kumimoji="0" lang="ru-RU" sz="1600" b="0" i="0" u="none" strike="noStrike" kern="1200" cap="none" spc="15" normalizeH="0" baseline="0" noProof="0" dirty="0" smtClean="0">
                          <a:ln>
                            <a:noFill/>
                          </a:ln>
                          <a:solidFill>
                            <a:srgbClr val="000000"/>
                          </a:solidFill>
                          <a:effectLst/>
                          <a:uLnTx/>
                          <a:uFillTx/>
                          <a:latin typeface="TFUKGI+Times New Roman"/>
                          <a:ea typeface="+mn-ea"/>
                          <a:cs typeface="TFUKGI+Times New Roman"/>
                        </a:rPr>
                        <a:t>саны</a:t>
                      </a:r>
                    </a:p>
                    <a:p>
                      <a:endParaRPr lang="ru-RU"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5207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ӘЗҚҚҮжО</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140"/>
                        </a:spcBef>
                        <a:spcAft>
                          <a:spcPts val="0"/>
                        </a:spcAft>
                        <a:buClrTx/>
                        <a:buSzTx/>
                        <a:buFontTx/>
                        <a:buNone/>
                        <a:tabLst/>
                        <a:defRPr/>
                      </a:pPr>
                      <a:r>
                        <a:rPr kumimoji="0" lang="ru-RU" sz="1600" b="0" i="0" u="none" strike="noStrike" kern="1200" cap="none" spc="13" normalizeH="0" baseline="0" noProof="0" dirty="0" err="1" smtClean="0">
                          <a:ln>
                            <a:noFill/>
                          </a:ln>
                          <a:solidFill>
                            <a:srgbClr val="000000"/>
                          </a:solidFill>
                          <a:effectLst/>
                          <a:uLnTx/>
                          <a:uFillTx/>
                          <a:latin typeface="TFUKGI+Times New Roman"/>
                          <a:ea typeface="+mn-ea"/>
                          <a:cs typeface="TFUKGI+Times New Roman"/>
                        </a:rPr>
                        <a:t>көрсеткіші</a:t>
                      </a:r>
                      <a:endParaRPr kumimoji="0" lang="ru-RU" sz="1600" b="0" i="0" u="none" strike="noStrike" kern="1200" cap="none" spc="13"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бойынша</a:t>
                      </a:r>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 </a:t>
                      </a: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жұмысқа</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139"/>
                        </a:spcBef>
                        <a:spcAft>
                          <a:spcPts val="0"/>
                        </a:spcAft>
                        <a:buClrTx/>
                        <a:buSzTx/>
                        <a:buFontTx/>
                        <a:buNone/>
                        <a:tabLst/>
                        <a:defRPr/>
                      </a:pPr>
                      <a:r>
                        <a:rPr kumimoji="0" lang="ru-RU" sz="1600" b="0" i="0" u="none" strike="noStrike" kern="1200" cap="none" spc="10" normalizeH="0" baseline="0" noProof="0" dirty="0" err="1" smtClean="0">
                          <a:ln>
                            <a:noFill/>
                          </a:ln>
                          <a:solidFill>
                            <a:srgbClr val="000000"/>
                          </a:solidFill>
                          <a:effectLst/>
                          <a:uLnTx/>
                          <a:uFillTx/>
                          <a:latin typeface="TFUKGI+Times New Roman"/>
                          <a:ea typeface="+mn-ea"/>
                          <a:cs typeface="TFUKGI+Times New Roman"/>
                        </a:rPr>
                        <a:t>орналасқандар</a:t>
                      </a:r>
                      <a:endParaRPr kumimoji="0" lang="ru-RU" sz="1600" b="0" i="0" u="none" strike="noStrike" kern="1200" cap="none" spc="10" normalizeH="0" baseline="0" noProof="0" dirty="0" smtClean="0">
                        <a:ln>
                          <a:noFill/>
                        </a:ln>
                        <a:solidFill>
                          <a:srgbClr val="000000"/>
                        </a:solidFill>
                        <a:effectLst/>
                        <a:uLnTx/>
                        <a:uFillTx/>
                        <a:latin typeface="TFUKGI+Times New Roman"/>
                        <a:ea typeface="+mn-ea"/>
                        <a:cs typeface="TFUKGI+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Оқуын</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жалғастырғандар</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ts val="1780"/>
                        </a:lnSpc>
                        <a:spcBef>
                          <a:spcPts val="0"/>
                        </a:spcBef>
                        <a:spcAft>
                          <a:spcPts val="0"/>
                        </a:spcAft>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Шетел</a:t>
                      </a:r>
                      <a:r>
                        <a:rPr kumimoji="0" lang="ru-RU" sz="1600" b="0" i="0" u="none" strike="noStrike" kern="1200" cap="none" spc="28" normalizeH="0" baseline="0" noProof="0" dirty="0" smtClean="0">
                          <a:ln>
                            <a:noFill/>
                          </a:ln>
                          <a:solidFill>
                            <a:srgbClr val="000000"/>
                          </a:solidFill>
                          <a:effectLst/>
                          <a:uLnTx/>
                          <a:uFillTx/>
                          <a:latin typeface="TFUKGI+Times New Roman"/>
                          <a:ea typeface="+mn-ea"/>
                          <a:cs typeface="TFUKGI+Times New Roman"/>
                        </a:rPr>
                        <a:t> </a:t>
                      </a:r>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аз./  </a:t>
                      </a:r>
                      <a:r>
                        <a:rPr lang="ru-RU" sz="1600" dirty="0" err="1" smtClean="0">
                          <a:solidFill>
                            <a:srgbClr val="000000"/>
                          </a:solidFill>
                          <a:latin typeface="TFUKGI+Times New Roman"/>
                          <a:cs typeface="TFUKGI+Times New Roman"/>
                        </a:rPr>
                        <a:t>декретте</a:t>
                      </a:r>
                      <a:r>
                        <a:rPr lang="ru-RU" sz="1600" dirty="0" smtClean="0">
                          <a:solidFill>
                            <a:srgbClr val="000000"/>
                          </a:solidFill>
                          <a:latin typeface="TFUKGI+Times New Roman"/>
                          <a:cs typeface="TFUKGI+Times New Roman"/>
                        </a:rPr>
                        <a:t> </a:t>
                      </a:r>
                      <a:r>
                        <a:rPr lang="ru-RU" sz="1600" dirty="0" err="1" smtClean="0">
                          <a:solidFill>
                            <a:srgbClr val="000000"/>
                          </a:solidFill>
                          <a:latin typeface="TFUKGI+Times New Roman"/>
                          <a:cs typeface="TFUKGI+Times New Roman"/>
                        </a:rPr>
                        <a:t>әскерде</a:t>
                      </a:r>
                      <a:endParaRPr lang="ru-RU" sz="1600" dirty="0" smtClean="0">
                        <a:solidFill>
                          <a:srgbClr val="000000"/>
                        </a:solidFill>
                        <a:latin typeface="TFUKGI+Times New Roman"/>
                        <a:cs typeface="TFUKGI+Times New Roman"/>
                      </a:endParaRPr>
                    </a:p>
                    <a:p>
                      <a:pPr marL="1800733" marR="0">
                        <a:lnSpc>
                          <a:spcPts val="1783"/>
                        </a:lnSpc>
                        <a:spcBef>
                          <a:spcPts val="137"/>
                        </a:spcBef>
                        <a:spcAft>
                          <a:spcPts val="0"/>
                        </a:spcAft>
                      </a:pPr>
                      <a:r>
                        <a:rPr lang="ru-RU" sz="1600" dirty="0" smtClean="0">
                          <a:solidFill>
                            <a:srgbClr val="000000"/>
                          </a:solidFill>
                          <a:latin typeface="TFUKGI+Times New Roman"/>
                          <a:cs typeface="TFUKGI+Times New Roman"/>
                        </a:rPr>
                        <a:t>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Дәлелді</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14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құжаттар</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мен</a:t>
                      </a:r>
                      <a:r>
                        <a:rPr kumimoji="0" lang="ru-RU" sz="1600" b="0" i="0" u="none" strike="noStrike" kern="1200" cap="none" spc="25" normalizeH="0" baseline="0" noProof="0" dirty="0" smtClean="0">
                          <a:ln>
                            <a:noFill/>
                          </a:ln>
                          <a:solidFill>
                            <a:srgbClr val="000000"/>
                          </a:solidFill>
                          <a:effectLst/>
                          <a:uLnTx/>
                          <a:uFillTx/>
                          <a:latin typeface="TFUKGI+Times New Roman"/>
                          <a:ea typeface="+mn-ea"/>
                          <a:cs typeface="TFUKGI+Times New Roman"/>
                        </a:rPr>
                        <a:t> </a:t>
                      </a:r>
                      <a:r>
                        <a:rPr kumimoji="0" lang="ru-RU" sz="1600" b="0" i="0" u="none" strike="noStrike" kern="1200" cap="none" spc="0" normalizeH="0" baseline="0" noProof="0" dirty="0" smtClean="0">
                          <a:ln>
                            <a:noFill/>
                          </a:ln>
                          <a:solidFill>
                            <a:srgbClr val="000000"/>
                          </a:solidFill>
                          <a:effectLst/>
                          <a:uLnTx/>
                          <a:uFillTx/>
                          <a:latin typeface="LROVIO+Times New Roman"/>
                          <a:ea typeface="+mn-ea"/>
                          <a:cs typeface="LROVIO+Times New Roman"/>
                        </a:rPr>
                        <a:t>% </a:t>
                      </a:r>
                      <a:r>
                        <a:rPr kumimoji="0" lang="ru-RU" sz="1600" b="0" i="0" u="none" strike="noStrike" kern="1200" cap="none" spc="10" normalizeH="0" baseline="0" noProof="0" dirty="0" err="1" smtClean="0">
                          <a:ln>
                            <a:noFill/>
                          </a:ln>
                          <a:solidFill>
                            <a:srgbClr val="000000"/>
                          </a:solidFill>
                          <a:effectLst/>
                          <a:uLnTx/>
                          <a:uFillTx/>
                          <a:latin typeface="TFUKGI+Times New Roman"/>
                          <a:ea typeface="+mn-ea"/>
                          <a:cs typeface="TFUKGI+Times New Roman"/>
                        </a:rPr>
                        <a:t>көрсеткі</a:t>
                      </a: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штер</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32994">
                <a:tc vMerge="1">
                  <a:txBody>
                    <a:bodyPr/>
                    <a:lstStyle/>
                    <a:p>
                      <a:endParaRPr lang="ru-RU"/>
                    </a:p>
                  </a:txBody>
                  <a:tcPr/>
                </a:tc>
                <a:tc gridSpan="5">
                  <a:txBody>
                    <a:bodyPr/>
                    <a:lstStyle/>
                    <a:p>
                      <a:pPr marL="0" marR="0" lvl="0" indent="0" algn="ctr"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Бітірген</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0" normalizeH="0" baseline="0" noProof="0" dirty="0" err="1" smtClean="0">
                          <a:ln>
                            <a:noFill/>
                          </a:ln>
                          <a:solidFill>
                            <a:srgbClr val="000000"/>
                          </a:solidFill>
                          <a:effectLst/>
                          <a:uLnTx/>
                          <a:uFillTx/>
                          <a:latin typeface="DQNCKC+Times New Roman Bold"/>
                          <a:ea typeface="+mn-ea"/>
                          <a:cs typeface="DQNCKC+Times New Roman Bold"/>
                        </a:rPr>
                        <a:t>түлектер</a:t>
                      </a:r>
                      <a:r>
                        <a:rPr kumimoji="0" lang="ru-RU" sz="1600" b="1" i="0" u="none" strike="noStrike" kern="1200" cap="none" spc="-76"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1" normalizeH="0" baseline="0" noProof="0" dirty="0" smtClean="0">
                          <a:ln>
                            <a:noFill/>
                          </a:ln>
                          <a:solidFill>
                            <a:srgbClr val="000000"/>
                          </a:solidFill>
                          <a:effectLst/>
                          <a:uLnTx/>
                          <a:uFillTx/>
                          <a:latin typeface="DQNCKC+Times New Roman Bold"/>
                          <a:ea typeface="+mn-ea"/>
                          <a:cs typeface="DQNCKC+Times New Roman Bold"/>
                        </a:rPr>
                        <a:t>мен</a:t>
                      </a:r>
                      <a:r>
                        <a:rPr kumimoji="0" lang="ru-RU" sz="1600" b="1" i="0" u="none" strike="noStrike" kern="1200" cap="none" spc="-38"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жұмысқа</a:t>
                      </a:r>
                      <a:r>
                        <a:rPr kumimoji="0" lang="ru-RU" sz="1600" b="1" i="0" u="none" strike="noStrike" kern="1200" cap="none" spc="-5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орналасқандар</a:t>
                      </a:r>
                      <a:r>
                        <a:rPr kumimoji="0" lang="ru-RU" sz="1600" b="1" i="0" u="none" strike="noStrike" kern="1200" cap="none" spc="-74"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000000"/>
                          </a:solidFill>
                          <a:effectLst/>
                          <a:uLnTx/>
                          <a:uFillTx/>
                          <a:latin typeface="DQNCKC+Times New Roman Bold"/>
                          <a:ea typeface="+mn-ea"/>
                          <a:cs typeface="DQNCKC+Times New Roman Bold"/>
                        </a:rPr>
                        <a:t>саны,</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smtClean="0">
                          <a:ln>
                            <a:noFill/>
                          </a:ln>
                          <a:solidFill>
                            <a:srgbClr val="000000"/>
                          </a:solidFill>
                          <a:effectLst/>
                          <a:uLnTx/>
                          <a:uFillTx/>
                          <a:latin typeface="IMMHOD+Times New Roman Bold"/>
                          <a:ea typeface="+mn-ea"/>
                          <a:cs typeface="IMMHOD+Times New Roman Bold"/>
                        </a:rPr>
                        <a:t>% </a:t>
                      </a:r>
                      <a:r>
                        <a:rPr kumimoji="0" lang="ru-RU" sz="1600" b="1" i="0" u="none" strike="noStrike" kern="1200" cap="none" spc="14" normalizeH="0" baseline="0" noProof="0" dirty="0" smtClean="0">
                          <a:ln>
                            <a:noFill/>
                          </a:ln>
                          <a:solidFill>
                            <a:srgbClr val="C00000"/>
                          </a:solidFill>
                          <a:effectLst/>
                          <a:uLnTx/>
                          <a:uFillTx/>
                          <a:latin typeface="IMMHOD+Times New Roman Bold"/>
                          <a:ea typeface="+mn-ea"/>
                          <a:cs typeface="IMMHOD+Times New Roman Bold"/>
                        </a:rPr>
                        <a:t>2020</a:t>
                      </a:r>
                    </a:p>
                  </a:txBody>
                  <a:tcPr>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ts val="1780"/>
                        </a:lnSpc>
                        <a:spcBef>
                          <a:spcPts val="139"/>
                        </a:spcBef>
                        <a:spcAft>
                          <a:spcPts val="0"/>
                        </a:spcAft>
                        <a:buClrTx/>
                        <a:buSzTx/>
                        <a:buFontTx/>
                        <a:buNone/>
                        <a:tabLst/>
                        <a:defRPr/>
                      </a:pPr>
                      <a:endParaRPr kumimoji="0" lang="ru-RU" sz="1600" b="0" i="0" u="none" strike="noStrike" kern="1200" cap="none" spc="10" normalizeH="0" baseline="0" noProof="0" dirty="0" smtClean="0">
                        <a:ln>
                          <a:noFill/>
                        </a:ln>
                        <a:solidFill>
                          <a:srgbClr val="000000"/>
                        </a:solidFill>
                        <a:effectLst/>
                        <a:uLnTx/>
                        <a:uFillTx/>
                        <a:latin typeface="TFUKGI+Times New Roman"/>
                        <a:ea typeface="+mn-ea"/>
                        <a:cs typeface="TFUKGI+Times New Roman"/>
                      </a:endParaRPr>
                    </a:p>
                  </a:txBody>
                  <a:tcPr>
                    <a:lnT w="12700" cap="flat" cmpd="sng" algn="ctr">
                      <a:solidFill>
                        <a:schemeClr val="tx1"/>
                      </a:solidFill>
                      <a:prstDash val="solid"/>
                      <a:round/>
                      <a:headEnd type="none" w="med" len="med"/>
                      <a:tailEnd type="none" w="med" len="med"/>
                    </a:lnT>
                  </a:tcPr>
                </a:tc>
                <a:tc hMerge="1">
                  <a:txBody>
                    <a:bodyPr/>
                    <a:lstStyle/>
                    <a:p>
                      <a:endParaRPr lang="ru-RU" dirty="0"/>
                    </a:p>
                  </a:txBody>
                  <a:tcPr>
                    <a:lnT w="12700" cap="flat" cmpd="sng" algn="ctr">
                      <a:solidFill>
                        <a:schemeClr val="tx1"/>
                      </a:solidFill>
                      <a:prstDash val="solid"/>
                      <a:round/>
                      <a:headEnd type="none" w="med" len="med"/>
                      <a:tailEnd type="none" w="med" len="med"/>
                    </a:lnT>
                  </a:tcPr>
                </a:tc>
                <a:tc hMerge="1">
                  <a:txBody>
                    <a:bodyPr/>
                    <a:lstStyle/>
                    <a:p>
                      <a:pPr marL="1800733" marR="0">
                        <a:lnSpc>
                          <a:spcPts val="1783"/>
                        </a:lnSpc>
                        <a:spcBef>
                          <a:spcPts val="137"/>
                        </a:spcBef>
                        <a:spcAft>
                          <a:spcPts val="0"/>
                        </a:spcAft>
                      </a:pPr>
                      <a:endParaRPr lang="ru-RU" sz="1600" dirty="0" smtClean="0">
                        <a:solidFill>
                          <a:srgbClr val="000000"/>
                        </a:solidFill>
                        <a:latin typeface="TFUKGI+Times New Roman"/>
                        <a:cs typeface="TFUKGI+Times New Roman"/>
                      </a:endParaRPr>
                    </a:p>
                  </a:txBody>
                  <a:tcPr>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ts val="178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txBody>
                  <a:tcPr>
                    <a:lnT w="12700" cap="flat" cmpd="sng" algn="ctr">
                      <a:solidFill>
                        <a:schemeClr val="tx1"/>
                      </a:solidFill>
                      <a:prstDash val="solid"/>
                      <a:round/>
                      <a:headEnd type="none" w="med" len="med"/>
                      <a:tailEnd type="none" w="med" len="med"/>
                    </a:lnT>
                  </a:tcPr>
                </a:tc>
              </a:tr>
              <a:tr h="409772">
                <a:tc rowSpan="7">
                  <a:txBody>
                    <a:bodyPr/>
                    <a:lstStyle/>
                    <a:p>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Менеджмент</a:t>
                      </a:r>
                      <a:endParaRPr lang="ru-RU" dirty="0"/>
                    </a:p>
                  </a:txBody>
                  <a:tcPr/>
                </a:tc>
                <a:tc>
                  <a:txBody>
                    <a:bodyPr/>
                    <a:lstStyle/>
                    <a:p>
                      <a:pPr algn="ctr"/>
                      <a:r>
                        <a:rPr lang="kk-KZ" dirty="0" smtClean="0"/>
                        <a:t>19</a:t>
                      </a:r>
                      <a:endParaRPr lang="ru-RU" dirty="0"/>
                    </a:p>
                  </a:txBody>
                  <a:tcPr/>
                </a:tc>
                <a:tc>
                  <a:txBody>
                    <a:bodyPr/>
                    <a:lstStyle/>
                    <a:p>
                      <a:pPr algn="ctr"/>
                      <a:r>
                        <a:rPr lang="kk-KZ" dirty="0" smtClean="0"/>
                        <a:t>8</a:t>
                      </a:r>
                      <a:endParaRPr lang="ru-RU" dirty="0"/>
                    </a:p>
                  </a:txBody>
                  <a:tcPr/>
                </a:tc>
                <a:tc>
                  <a:txBody>
                    <a:bodyPr/>
                    <a:lstStyle/>
                    <a:p>
                      <a:pPr algn="ctr"/>
                      <a:r>
                        <a:rPr lang="kk-KZ" dirty="0" smtClean="0"/>
                        <a:t>1</a:t>
                      </a:r>
                      <a:endParaRPr lang="ru-RU" dirty="0"/>
                    </a:p>
                  </a:txBody>
                  <a:tcPr/>
                </a:tc>
                <a:tc>
                  <a:txBody>
                    <a:bodyPr/>
                    <a:lstStyle/>
                    <a:p>
                      <a:pPr marL="0" marR="0" lvl="0" indent="0" algn="ctr" defTabSz="914400" rtl="0" eaLnBrk="1" fontAlgn="auto" latinLnBrk="0" hangingPunct="1">
                        <a:lnSpc>
                          <a:spcPts val="178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LROVIO+Times New Roman"/>
                          <a:ea typeface="+mn-ea"/>
                          <a:cs typeface="LROVIO+Times New Roman"/>
                        </a:rPr>
                        <a:t>7 *</a:t>
                      </a:r>
                    </a:p>
                  </a:txBody>
                  <a:tcPr/>
                </a:tc>
                <a:tc>
                  <a:txBody>
                    <a:bodyPr/>
                    <a:lstStyle/>
                    <a:p>
                      <a:pPr marL="0" marR="0" lvl="0" indent="0" algn="ctr" defTabSz="914400" rtl="0" eaLnBrk="1" fontAlgn="auto" latinLnBrk="0" hangingPunct="1">
                        <a:lnSpc>
                          <a:spcPts val="1780"/>
                        </a:lnSpc>
                        <a:spcBef>
                          <a:spcPts val="0"/>
                        </a:spcBef>
                        <a:spcAft>
                          <a:spcPts val="0"/>
                        </a:spcAft>
                        <a:buClrTx/>
                        <a:buSzTx/>
                        <a:buFontTx/>
                        <a:buNone/>
                        <a:tabLst/>
                        <a:defRPr/>
                      </a:pPr>
                      <a:r>
                        <a:rPr kumimoji="0" lang="ru-RU" sz="1600" b="0" i="0" u="none" strike="noStrike" kern="1200" cap="none" spc="16" normalizeH="0" baseline="0" noProof="0" dirty="0" smtClean="0">
                          <a:ln>
                            <a:noFill/>
                          </a:ln>
                          <a:solidFill>
                            <a:srgbClr val="000000"/>
                          </a:solidFill>
                          <a:effectLst/>
                          <a:uLnTx/>
                          <a:uFillTx/>
                          <a:latin typeface="LROVIO+Times New Roman"/>
                          <a:ea typeface="+mn-ea"/>
                          <a:cs typeface="LROVIO+Times New Roman"/>
                        </a:rPr>
                        <a:t>66%</a:t>
                      </a:r>
                    </a:p>
                  </a:txBody>
                  <a:tcPr/>
                </a:tc>
              </a:tr>
              <a:tr h="485683">
                <a:tc vMerge="1">
                  <a:txBody>
                    <a:bodyPr/>
                    <a:lstStyle/>
                    <a:p>
                      <a:endParaRPr lang="ru-RU" dirty="0"/>
                    </a:p>
                  </a:txBody>
                  <a:tcPr/>
                </a:tc>
                <a:tc gridSpan="5">
                  <a:txBody>
                    <a:bodyPr/>
                    <a:lstStyle/>
                    <a:p>
                      <a:pPr marL="0" marR="0" lvl="0" indent="0" algn="ctr"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Бітірген</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0" normalizeH="0" baseline="0" noProof="0" dirty="0" err="1" smtClean="0">
                          <a:ln>
                            <a:noFill/>
                          </a:ln>
                          <a:solidFill>
                            <a:srgbClr val="000000"/>
                          </a:solidFill>
                          <a:effectLst/>
                          <a:uLnTx/>
                          <a:uFillTx/>
                          <a:latin typeface="DQNCKC+Times New Roman Bold"/>
                          <a:ea typeface="+mn-ea"/>
                          <a:cs typeface="DQNCKC+Times New Roman Bold"/>
                        </a:rPr>
                        <a:t>түлектер</a:t>
                      </a:r>
                      <a:r>
                        <a:rPr kumimoji="0" lang="ru-RU" sz="1600" b="1" i="0" u="none" strike="noStrike" kern="1200" cap="none" spc="-6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3" normalizeH="0" baseline="0" noProof="0" dirty="0" smtClean="0">
                          <a:ln>
                            <a:noFill/>
                          </a:ln>
                          <a:solidFill>
                            <a:srgbClr val="000000"/>
                          </a:solidFill>
                          <a:effectLst/>
                          <a:uLnTx/>
                          <a:uFillTx/>
                          <a:latin typeface="DQNCKC+Times New Roman Bold"/>
                          <a:ea typeface="+mn-ea"/>
                          <a:cs typeface="DQNCKC+Times New Roman Bold"/>
                        </a:rPr>
                        <a:t>мен</a:t>
                      </a:r>
                      <a:r>
                        <a:rPr kumimoji="0" lang="ru-RU" sz="1600" b="1" i="0" u="none" strike="noStrike" kern="1200" cap="none" spc="-36"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жұмысқа</a:t>
                      </a:r>
                      <a:r>
                        <a:rPr kumimoji="0" lang="ru-RU" sz="1600" b="1" i="0" u="none" strike="noStrike" kern="1200" cap="none" spc="-45"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орналасқандар</a:t>
                      </a:r>
                      <a:r>
                        <a:rPr kumimoji="0" lang="ru-RU" sz="1600" b="1" i="0" u="none" strike="noStrike" kern="1200" cap="none" spc="-52"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000000"/>
                          </a:solidFill>
                          <a:effectLst/>
                          <a:uLnTx/>
                          <a:uFillTx/>
                          <a:latin typeface="DQNCKC+Times New Roman Bold"/>
                          <a:ea typeface="+mn-ea"/>
                          <a:cs typeface="DQNCKC+Times New Roman Bold"/>
                        </a:rPr>
                        <a:t>саны,</a:t>
                      </a:r>
                      <a:r>
                        <a:rPr kumimoji="0" lang="ru-RU" sz="1600" b="1" i="0" u="none" strike="noStrike" kern="1200" cap="none" spc="-4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C00000"/>
                          </a:solidFill>
                          <a:effectLst/>
                          <a:uLnTx/>
                          <a:uFillTx/>
                          <a:latin typeface="DQNCKC+Times New Roman Bold"/>
                          <a:ea typeface="+mn-ea"/>
                          <a:cs typeface="DQNCKC+Times New Roman Bold"/>
                        </a:rPr>
                        <a:t>2021</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493921">
                <a:tc vMerge="1">
                  <a:txBody>
                    <a:bodyPr/>
                    <a:lstStyle/>
                    <a:p>
                      <a:endParaRPr lang="ru-RU"/>
                    </a:p>
                  </a:txBody>
                  <a:tcPr/>
                </a:tc>
                <a:tc>
                  <a:txBody>
                    <a:bodyPr/>
                    <a:lstStyle/>
                    <a:p>
                      <a:pPr algn="ctr"/>
                      <a:r>
                        <a:rPr lang="kk-KZ" dirty="0" smtClean="0"/>
                        <a:t>21</a:t>
                      </a:r>
                      <a:endParaRPr lang="ru-RU" dirty="0"/>
                    </a:p>
                  </a:txBody>
                  <a:tcPr/>
                </a:tc>
                <a:tc>
                  <a:txBody>
                    <a:bodyPr/>
                    <a:lstStyle/>
                    <a:p>
                      <a:pPr algn="ctr"/>
                      <a:r>
                        <a:rPr lang="kk-KZ" dirty="0" smtClean="0"/>
                        <a:t>10</a:t>
                      </a:r>
                      <a:endParaRPr lang="ru-RU" dirty="0"/>
                    </a:p>
                  </a:txBody>
                  <a:tcPr/>
                </a:tc>
                <a:tc>
                  <a:txBody>
                    <a:bodyPr/>
                    <a:lstStyle/>
                    <a:p>
                      <a:pPr algn="ctr"/>
                      <a:r>
                        <a:rPr lang="kk-KZ" dirty="0" smtClean="0"/>
                        <a:t>1</a:t>
                      </a:r>
                      <a:endParaRPr lang="ru-RU" dirty="0"/>
                    </a:p>
                  </a:txBody>
                  <a:tcPr/>
                </a:tc>
                <a:tc>
                  <a:txBody>
                    <a:bodyPr/>
                    <a:lstStyle/>
                    <a:p>
                      <a:pPr algn="ctr"/>
                      <a:r>
                        <a:rPr kumimoji="0" lang="ru-RU" sz="1600" b="0" i="0" u="none" strike="noStrike" kern="1200" cap="none" spc="0" normalizeH="0" baseline="0" noProof="0" dirty="0" smtClean="0">
                          <a:ln>
                            <a:noFill/>
                          </a:ln>
                          <a:solidFill>
                            <a:srgbClr val="000000"/>
                          </a:solidFill>
                          <a:effectLst/>
                          <a:uLnTx/>
                          <a:uFillTx/>
                          <a:latin typeface="LROVIO+Times New Roman"/>
                          <a:ea typeface="+mn-ea"/>
                          <a:cs typeface="LROVIO+Times New Roman"/>
                        </a:rPr>
                        <a:t>7 */3</a:t>
                      </a:r>
                      <a:r>
                        <a:rPr kumimoji="0" lang="ru-RU" sz="1600" b="0" i="0" u="none" strike="noStrike" kern="1200" cap="none" spc="7614" normalizeH="0" baseline="0" noProof="0" dirty="0" smtClean="0">
                          <a:ln>
                            <a:noFill/>
                          </a:ln>
                          <a:solidFill>
                            <a:srgbClr val="000000"/>
                          </a:solidFill>
                          <a:effectLst/>
                          <a:uLnTx/>
                          <a:uFillTx/>
                          <a:latin typeface="LROVIO+Times New Roman"/>
                          <a:ea typeface="+mn-ea"/>
                          <a:cs typeface="LROVIO+Times New Roman"/>
                        </a:rPr>
                        <a:t> </a:t>
                      </a:r>
                      <a:endParaRPr lang="ru-RU" dirty="0"/>
                    </a:p>
                  </a:txBody>
                  <a:tcPr/>
                </a:tc>
                <a:tc>
                  <a:txBody>
                    <a:bodyPr/>
                    <a:lstStyle/>
                    <a:p>
                      <a:pPr marL="297814" marR="0" lvl="0" indent="0" algn="ctr" defTabSz="914400" rtl="0" eaLnBrk="1" fontAlgn="auto" latinLnBrk="0" hangingPunct="1">
                        <a:lnSpc>
                          <a:spcPts val="1783"/>
                        </a:lnSpc>
                        <a:spcBef>
                          <a:spcPts val="1342"/>
                        </a:spcBef>
                        <a:spcAft>
                          <a:spcPts val="0"/>
                        </a:spcAft>
                        <a:buClrTx/>
                        <a:buSzTx/>
                        <a:buFontTx/>
                        <a:buNone/>
                        <a:tabLst/>
                        <a:defRPr/>
                      </a:pPr>
                      <a:r>
                        <a:rPr kumimoji="0" lang="ru-RU" sz="1600" b="0" i="0" u="none" strike="noStrike" kern="1200" cap="none" spc="14" normalizeH="0" baseline="0" noProof="0" dirty="0" smtClean="0">
                          <a:ln>
                            <a:noFill/>
                          </a:ln>
                          <a:solidFill>
                            <a:srgbClr val="000000"/>
                          </a:solidFill>
                          <a:effectLst/>
                          <a:uLnTx/>
                          <a:uFillTx/>
                          <a:latin typeface="LROVIO+Times New Roman"/>
                          <a:ea typeface="+mn-ea"/>
                          <a:cs typeface="LROVIO+Times New Roman"/>
                        </a:rPr>
                        <a:t>78,5%</a:t>
                      </a:r>
                    </a:p>
                  </a:txBody>
                  <a:tcPr/>
                </a:tc>
              </a:tr>
              <a:tr h="485683">
                <a:tc vMerge="1">
                  <a:txBody>
                    <a:bodyPr/>
                    <a:lstStyle/>
                    <a:p>
                      <a:endParaRPr lang="ru-RU"/>
                    </a:p>
                  </a:txBody>
                  <a:tcPr/>
                </a:tc>
                <a:tc gridSpan="5">
                  <a:txBody>
                    <a:bodyPr/>
                    <a:lstStyle/>
                    <a:p>
                      <a:pPr marL="0" marR="0" lvl="0" indent="0" algn="ctr"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Бітірген</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0" normalizeH="0" baseline="0" noProof="0" dirty="0" err="1" smtClean="0">
                          <a:ln>
                            <a:noFill/>
                          </a:ln>
                          <a:solidFill>
                            <a:srgbClr val="000000"/>
                          </a:solidFill>
                          <a:effectLst/>
                          <a:uLnTx/>
                          <a:uFillTx/>
                          <a:latin typeface="DQNCKC+Times New Roman Bold"/>
                          <a:ea typeface="+mn-ea"/>
                          <a:cs typeface="DQNCKC+Times New Roman Bold"/>
                        </a:rPr>
                        <a:t>түлектер</a:t>
                      </a:r>
                      <a:r>
                        <a:rPr kumimoji="0" lang="ru-RU" sz="1600" b="1" i="0" u="none" strike="noStrike" kern="1200" cap="none" spc="-6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3" normalizeH="0" baseline="0" noProof="0" dirty="0" smtClean="0">
                          <a:ln>
                            <a:noFill/>
                          </a:ln>
                          <a:solidFill>
                            <a:srgbClr val="000000"/>
                          </a:solidFill>
                          <a:effectLst/>
                          <a:uLnTx/>
                          <a:uFillTx/>
                          <a:latin typeface="DQNCKC+Times New Roman Bold"/>
                          <a:ea typeface="+mn-ea"/>
                          <a:cs typeface="DQNCKC+Times New Roman Bold"/>
                        </a:rPr>
                        <a:t>мен</a:t>
                      </a:r>
                      <a:r>
                        <a:rPr kumimoji="0" lang="ru-RU" sz="1600" b="1" i="0" u="none" strike="noStrike" kern="1200" cap="none" spc="-36"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жұмысқа</a:t>
                      </a:r>
                      <a:r>
                        <a:rPr kumimoji="0" lang="ru-RU" sz="1600" b="1" i="0" u="none" strike="noStrike" kern="1200" cap="none" spc="-45"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орналасқандар</a:t>
                      </a:r>
                      <a:r>
                        <a:rPr kumimoji="0" lang="ru-RU" sz="1600" b="1" i="0" u="none" strike="noStrike" kern="1200" cap="none" spc="-52"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000000"/>
                          </a:solidFill>
                          <a:effectLst/>
                          <a:uLnTx/>
                          <a:uFillTx/>
                          <a:latin typeface="DQNCKC+Times New Roman Bold"/>
                          <a:ea typeface="+mn-ea"/>
                          <a:cs typeface="DQNCKC+Times New Roman Bold"/>
                        </a:rPr>
                        <a:t>саны,</a:t>
                      </a:r>
                      <a:r>
                        <a:rPr kumimoji="0" lang="ru-RU" sz="1600" b="1" i="0" u="none" strike="noStrike" kern="1200" cap="none" spc="-4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C00000"/>
                          </a:solidFill>
                          <a:effectLst/>
                          <a:uLnTx/>
                          <a:uFillTx/>
                          <a:latin typeface="DQNCKC+Times New Roman Bold"/>
                          <a:ea typeface="+mn-ea"/>
                          <a:cs typeface="DQNCKC+Times New Roman Bold"/>
                        </a:rPr>
                        <a:t>2022</a:t>
                      </a:r>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r h="485683">
                <a:tc vMerge="1">
                  <a:txBody>
                    <a:bodyPr/>
                    <a:lstStyle/>
                    <a:p>
                      <a:endParaRPr lang="ru-RU"/>
                    </a:p>
                  </a:txBody>
                  <a:tcPr/>
                </a:tc>
                <a:tc>
                  <a:txBody>
                    <a:bodyPr/>
                    <a:lstStyle/>
                    <a:p>
                      <a:pPr algn="ctr"/>
                      <a:r>
                        <a:rPr lang="kk-KZ" sz="1600" dirty="0" smtClean="0">
                          <a:latin typeface="Times New Roman" pitchFamily="18" charset="0"/>
                          <a:cs typeface="Times New Roman" pitchFamily="18" charset="0"/>
                        </a:rPr>
                        <a:t>14</a:t>
                      </a:r>
                      <a:endParaRPr lang="ru-RU" sz="1600" dirty="0">
                        <a:latin typeface="Times New Roman" pitchFamily="18" charset="0"/>
                        <a:cs typeface="Times New Roman" pitchFamily="18" charset="0"/>
                      </a:endParaRPr>
                    </a:p>
                  </a:txBody>
                  <a:tcPr/>
                </a:tc>
                <a:tc>
                  <a:txBody>
                    <a:bodyPr/>
                    <a:lstStyle/>
                    <a:p>
                      <a:pPr algn="ctr"/>
                      <a:r>
                        <a:rPr lang="kk-KZ" sz="1600" dirty="0" smtClean="0">
                          <a:latin typeface="Times New Roman" pitchFamily="18" charset="0"/>
                          <a:cs typeface="Times New Roman" pitchFamily="18" charset="0"/>
                        </a:rPr>
                        <a:t>6</a:t>
                      </a:r>
                      <a:endParaRPr lang="ru-RU" sz="1600" dirty="0">
                        <a:latin typeface="Times New Roman" pitchFamily="18" charset="0"/>
                        <a:cs typeface="Times New Roman" pitchFamily="18" charset="0"/>
                      </a:endParaRPr>
                    </a:p>
                  </a:txBody>
                  <a:tcPr/>
                </a:tc>
                <a:tc>
                  <a:txBody>
                    <a:bodyPr/>
                    <a:lstStyle/>
                    <a:p>
                      <a:pPr algn="ctr"/>
                      <a:r>
                        <a:rPr lang="kk-KZ"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txBody>
                  <a:tcPr/>
                </a:tc>
                <a:tc>
                  <a:txBody>
                    <a:bodyPr/>
                    <a:lstStyle/>
                    <a:p>
                      <a:pPr algn="ctr"/>
                      <a:r>
                        <a:rPr kumimoji="0" lang="ru-RU" sz="1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5 */1</a:t>
                      </a:r>
                      <a:r>
                        <a:rPr kumimoji="0" lang="ru-RU" sz="1600" b="0" i="0" u="none" strike="noStrike" kern="1200" cap="none" spc="7612" normalizeH="0" baseline="0" noProof="0" dirty="0" smtClean="0">
                          <a:ln>
                            <a:noFill/>
                          </a:ln>
                          <a:solidFill>
                            <a:srgbClr val="000000"/>
                          </a:solidFill>
                          <a:effectLst/>
                          <a:uLnTx/>
                          <a:uFillTx/>
                          <a:latin typeface="Times New Roman" pitchFamily="18" charset="0"/>
                          <a:ea typeface="+mn-ea"/>
                          <a:cs typeface="Times New Roman" pitchFamily="18" charset="0"/>
                        </a:rPr>
                        <a:t> </a:t>
                      </a:r>
                      <a:endParaRPr lang="ru-RU" sz="1600" dirty="0">
                        <a:latin typeface="Times New Roman" pitchFamily="18" charset="0"/>
                        <a:cs typeface="Times New Roman" pitchFamily="18" charset="0"/>
                      </a:endParaRPr>
                    </a:p>
                  </a:txBody>
                  <a:tcPr/>
                </a:tc>
                <a:tc>
                  <a:txBody>
                    <a:bodyPr/>
                    <a:lstStyle/>
                    <a:p>
                      <a:pPr algn="ctr"/>
                      <a:r>
                        <a:rPr lang="kk-KZ" sz="1600" dirty="0" smtClean="0">
                          <a:latin typeface="Times New Roman" pitchFamily="18" charset="0"/>
                          <a:cs typeface="Times New Roman" pitchFamily="18" charset="0"/>
                        </a:rPr>
                        <a:t>  66,7%</a:t>
                      </a:r>
                    </a:p>
                  </a:txBody>
                  <a:tcPr/>
                </a:tc>
              </a:tr>
              <a:tr h="351539">
                <a:tc vMerge="1">
                  <a:txBody>
                    <a:bodyPr/>
                    <a:lstStyle/>
                    <a:p>
                      <a:endParaRPr lang="ru-RU" dirty="0"/>
                    </a:p>
                  </a:txBody>
                  <a:tcPr/>
                </a:tc>
                <a:tc gridSpan="5">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Бітірген</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түлектер</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мен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жұмысқа</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орналасқандар</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саны, % </a:t>
                      </a:r>
                      <a:r>
                        <a:rPr kumimoji="0" lang="ru-RU" sz="1600" b="1"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2023</a:t>
                      </a:r>
                    </a:p>
                  </a:txBody>
                  <a:tcPr>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r>
              <a:tr h="607204">
                <a:tc vMerge="1">
                  <a:txBody>
                    <a:bodyPr/>
                    <a:lstStyle/>
                    <a:p>
                      <a:endParaRPr lang="ru-RU"/>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13</a:t>
                      </a:r>
                      <a:endParaRPr kumimoji="0" lang="ru-RU"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7</a:t>
                      </a:r>
                      <a:endParaRPr kumimoji="0" lang="ru-RU"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1</a:t>
                      </a:r>
                      <a:endParaRPr kumimoji="0" lang="ru-RU" sz="1600" b="0"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3F586D"/>
                          </a:solidFill>
                          <a:effectLst/>
                          <a:uLnTx/>
                          <a:uFillTx/>
                          <a:latin typeface="Times New Roman"/>
                          <a:ea typeface="Times New Roman"/>
                          <a:cs typeface="Times New Roman"/>
                          <a:sym typeface="Times New Roman"/>
                        </a:rPr>
                        <a:t>2 </a:t>
                      </a:r>
                      <a:r>
                        <a:rPr kumimoji="0" lang="ru-RU" sz="16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kk-KZ" sz="1600" b="0" i="0" u="none" strike="noStrike" kern="0" cap="none" spc="0" normalizeH="0" baseline="0" noProof="0" dirty="0" smtClean="0">
                          <a:ln>
                            <a:noFill/>
                          </a:ln>
                          <a:solidFill>
                            <a:srgbClr val="3F586D"/>
                          </a:solidFill>
                          <a:effectLst/>
                          <a:uLnTx/>
                          <a:uFillTx/>
                          <a:latin typeface="Times New Roman"/>
                          <a:ea typeface="Times New Roman"/>
                          <a:cs typeface="Times New Roman"/>
                          <a:sym typeface="Times New Roman"/>
                        </a:rPr>
                        <a:t>/1 </a:t>
                      </a:r>
                      <a:endPar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FF0000"/>
                        </a:buClr>
                        <a:buSzPts val="1600"/>
                        <a:buFont typeface="Times New Roman"/>
                        <a:buNone/>
                        <a:tabLst/>
                        <a:defRPr/>
                      </a:pPr>
                      <a:r>
                        <a:rPr kumimoji="0" lang="en-US" sz="1600" b="0" i="0" u="none" strike="noStrike" kern="0" cap="none" spc="0" normalizeH="0" baseline="0" noProof="0" dirty="0" smtClean="0">
                          <a:ln>
                            <a:noFill/>
                          </a:ln>
                          <a:solidFill>
                            <a:schemeClr val="tx1"/>
                          </a:solidFill>
                          <a:effectLst/>
                          <a:uLnTx/>
                          <a:uFillTx/>
                          <a:latin typeface="Times New Roman"/>
                          <a:ea typeface="Times New Roman"/>
                          <a:cs typeface="Times New Roman"/>
                          <a:sym typeface="Times New Roman"/>
                        </a:rPr>
                        <a:t>80,0%</a:t>
                      </a:r>
                      <a:endParaRPr kumimoji="0" lang="en-US" sz="1600" b="0" i="0" u="none" strike="noStrike" kern="0" cap="none" spc="0" normalizeH="0" baseline="0" noProof="0" dirty="0" smtClean="0">
                        <a:ln>
                          <a:noFill/>
                        </a:ln>
                        <a:solidFill>
                          <a:schemeClr val="tx1"/>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5" name="Прямоугольник 4"/>
          <p:cNvSpPr/>
          <p:nvPr/>
        </p:nvSpPr>
        <p:spPr>
          <a:xfrm>
            <a:off x="539552" y="188640"/>
            <a:ext cx="7920880" cy="707886"/>
          </a:xfrm>
          <a:prstGeom prst="rect">
            <a:avLst/>
          </a:prstGeom>
        </p:spPr>
        <p:txBody>
          <a:bodyPr wrap="square">
            <a:spAutoFit/>
          </a:bodyPr>
          <a:lstStyle/>
          <a:p>
            <a:pPr lvl="0" algn="ctr">
              <a:lnSpc>
                <a:spcPts val="2447"/>
              </a:lnSpc>
            </a:pPr>
            <a:r>
              <a:rPr lang="ru-RU" sz="2200" b="1" spc="-41" dirty="0" smtClean="0">
                <a:solidFill>
                  <a:srgbClr val="445263"/>
                </a:solidFill>
                <a:latin typeface="DQNCKC+Times New Roman Bold"/>
                <a:cs typeface="DQNCKC+Times New Roman Bold"/>
              </a:rPr>
              <a:t>МЕНЕДЖМЕНТ</a:t>
            </a:r>
            <a:r>
              <a:rPr lang="ru-RU" sz="2200" b="1" spc="35" dirty="0" smtClean="0">
                <a:solidFill>
                  <a:srgbClr val="445263"/>
                </a:solidFill>
                <a:latin typeface="DQNCKC+Times New Roman Bold"/>
                <a:cs typeface="DQNCKC+Times New Roman Bold"/>
              </a:rPr>
              <a:t> БББ </a:t>
            </a:r>
            <a:r>
              <a:rPr lang="ru-RU" sz="2200" b="1" dirty="0" smtClean="0">
                <a:solidFill>
                  <a:srgbClr val="445263"/>
                </a:solidFill>
                <a:latin typeface="DQNCKC+Times New Roman Bold"/>
                <a:cs typeface="DQNCKC+Times New Roman Bold"/>
              </a:rPr>
              <a:t>ТҮЛЕКТЕРІНІҢ</a:t>
            </a:r>
            <a:r>
              <a:rPr lang="ru-RU" sz="2200" b="1" spc="-58" dirty="0" smtClean="0">
                <a:solidFill>
                  <a:srgbClr val="445263"/>
                </a:solidFill>
                <a:latin typeface="DQNCKC+Times New Roman Bold"/>
                <a:cs typeface="DQNCKC+Times New Roman Bold"/>
              </a:rPr>
              <a:t> </a:t>
            </a:r>
            <a:r>
              <a:rPr lang="ru-RU" sz="2200" b="1" dirty="0">
                <a:solidFill>
                  <a:srgbClr val="445263"/>
                </a:solidFill>
                <a:latin typeface="DQNCKC+Times New Roman Bold"/>
                <a:cs typeface="DQNCKC+Times New Roman Bold"/>
              </a:rPr>
              <a:t>ЖҰМЫСҚА </a:t>
            </a:r>
            <a:r>
              <a:rPr lang="ru-RU" sz="2200" b="1" spc="-10" dirty="0">
                <a:solidFill>
                  <a:srgbClr val="445263"/>
                </a:solidFill>
                <a:latin typeface="DQNCKC+Times New Roman Bold"/>
                <a:cs typeface="DQNCKC+Times New Roman Bold"/>
              </a:rPr>
              <a:t>ОРНАЛАСУЫ</a:t>
            </a:r>
          </a:p>
        </p:txBody>
      </p:sp>
      <p:sp>
        <p:nvSpPr>
          <p:cNvPr id="6" name="Прямоугольник 5"/>
          <p:cNvSpPr/>
          <p:nvPr/>
        </p:nvSpPr>
        <p:spPr>
          <a:xfrm>
            <a:off x="395536" y="6251298"/>
            <a:ext cx="8424936" cy="348813"/>
          </a:xfrm>
          <a:prstGeom prst="rect">
            <a:avLst/>
          </a:prstGeom>
        </p:spPr>
        <p:txBody>
          <a:bodyPr wrap="square">
            <a:spAutoFit/>
          </a:bodyPr>
          <a:lstStyle/>
          <a:p>
            <a:pPr lvl="0">
              <a:lnSpc>
                <a:spcPts val="1996"/>
              </a:lnSpc>
            </a:pPr>
            <a:r>
              <a:rPr lang="ru-RU" spc="-23" dirty="0" err="1">
                <a:solidFill>
                  <a:srgbClr val="000000"/>
                </a:solidFill>
                <a:latin typeface="TFUKGI+Times New Roman"/>
                <a:cs typeface="TFUKGI+Times New Roman"/>
              </a:rPr>
              <a:t>Ескерту</a:t>
            </a:r>
            <a:r>
              <a:rPr lang="ru-RU" spc="-23" dirty="0">
                <a:solidFill>
                  <a:srgbClr val="000000"/>
                </a:solidFill>
                <a:latin typeface="TFUKGI+Times New Roman"/>
                <a:cs typeface="TFUKGI+Times New Roman"/>
              </a:rPr>
              <a:t>:</a:t>
            </a:r>
            <a:r>
              <a:rPr lang="ru-RU" spc="78" dirty="0">
                <a:solidFill>
                  <a:srgbClr val="000000"/>
                </a:solidFill>
                <a:latin typeface="TFUKGI+Times New Roman"/>
                <a:cs typeface="TFUKGI+Times New Roman"/>
              </a:rPr>
              <a:t> </a:t>
            </a:r>
            <a:r>
              <a:rPr lang="ru-RU" dirty="0">
                <a:solidFill>
                  <a:srgbClr val="000000"/>
                </a:solidFill>
                <a:latin typeface="TFUKGI+Times New Roman"/>
                <a:cs typeface="TFUKGI+Times New Roman"/>
              </a:rPr>
              <a:t>* </a:t>
            </a:r>
            <a:r>
              <a:rPr lang="ru-RU" dirty="0">
                <a:solidFill>
                  <a:srgbClr val="000000"/>
                </a:solidFill>
                <a:latin typeface="LROVIO+Times New Roman"/>
                <a:cs typeface="LROVIO+Times New Roman"/>
              </a:rPr>
              <a:t>- </a:t>
            </a:r>
            <a:r>
              <a:rPr lang="ru-RU" dirty="0" err="1">
                <a:solidFill>
                  <a:srgbClr val="000000"/>
                </a:solidFill>
                <a:latin typeface="TFUKGI+Times New Roman"/>
                <a:cs typeface="TFUKGI+Times New Roman"/>
              </a:rPr>
              <a:t>бұл</a:t>
            </a:r>
            <a:r>
              <a:rPr lang="ru-RU" spc="-30" dirty="0">
                <a:solidFill>
                  <a:srgbClr val="000000"/>
                </a:solidFill>
                <a:latin typeface="TFUKGI+Times New Roman"/>
                <a:cs typeface="TFUKGI+Times New Roman"/>
              </a:rPr>
              <a:t> </a:t>
            </a:r>
            <a:r>
              <a:rPr lang="ru-RU" spc="-11" dirty="0" err="1">
                <a:solidFill>
                  <a:srgbClr val="000000"/>
                </a:solidFill>
                <a:latin typeface="TFUKGI+Times New Roman"/>
                <a:cs typeface="TFUKGI+Times New Roman"/>
              </a:rPr>
              <a:t>жерде</a:t>
            </a:r>
            <a:r>
              <a:rPr lang="ru-RU" dirty="0">
                <a:solidFill>
                  <a:srgbClr val="000000"/>
                </a:solidFill>
                <a:latin typeface="TFUKGI+Times New Roman"/>
                <a:cs typeface="TFUKGI+Times New Roman"/>
              </a:rPr>
              <a:t> </a:t>
            </a:r>
            <a:r>
              <a:rPr lang="ru-RU" dirty="0" err="1">
                <a:solidFill>
                  <a:srgbClr val="000000"/>
                </a:solidFill>
                <a:latin typeface="TFUKGI+Times New Roman"/>
                <a:cs typeface="TFUKGI+Times New Roman"/>
              </a:rPr>
              <a:t>шетелдік</a:t>
            </a:r>
            <a:r>
              <a:rPr lang="ru-RU" spc="22" dirty="0">
                <a:solidFill>
                  <a:srgbClr val="000000"/>
                </a:solidFill>
                <a:latin typeface="TFUKGI+Times New Roman"/>
                <a:cs typeface="TFUKGI+Times New Roman"/>
              </a:rPr>
              <a:t> </a:t>
            </a:r>
            <a:r>
              <a:rPr lang="ru-RU" spc="-21" dirty="0" err="1">
                <a:solidFill>
                  <a:srgbClr val="000000"/>
                </a:solidFill>
                <a:latin typeface="TFUKGI+Times New Roman"/>
                <a:cs typeface="TFUKGI+Times New Roman"/>
              </a:rPr>
              <a:t>студенттер</a:t>
            </a:r>
            <a:r>
              <a:rPr lang="ru-RU" spc="55" dirty="0">
                <a:solidFill>
                  <a:srgbClr val="000000"/>
                </a:solidFill>
                <a:latin typeface="TFUKGI+Times New Roman"/>
                <a:cs typeface="TFUKGI+Times New Roman"/>
              </a:rPr>
              <a:t> </a:t>
            </a:r>
            <a:r>
              <a:rPr lang="ru-RU" dirty="0" err="1">
                <a:solidFill>
                  <a:srgbClr val="000000"/>
                </a:solidFill>
                <a:latin typeface="TFUKGI+Times New Roman"/>
                <a:cs typeface="TFUKGI+Times New Roman"/>
              </a:rPr>
              <a:t>болғандықтан</a:t>
            </a:r>
            <a:r>
              <a:rPr lang="ru-RU" spc="28" dirty="0">
                <a:solidFill>
                  <a:srgbClr val="000000"/>
                </a:solidFill>
                <a:latin typeface="TFUKGI+Times New Roman"/>
                <a:cs typeface="TFUKGI+Times New Roman"/>
              </a:rPr>
              <a:t> </a:t>
            </a:r>
            <a:r>
              <a:rPr lang="ru-RU" dirty="0" err="1">
                <a:solidFill>
                  <a:srgbClr val="000000"/>
                </a:solidFill>
                <a:latin typeface="TFUKGI+Times New Roman"/>
                <a:cs typeface="TFUKGI+Times New Roman"/>
              </a:rPr>
              <a:t>есепке</a:t>
            </a:r>
            <a:r>
              <a:rPr lang="ru-RU" spc="81" dirty="0">
                <a:solidFill>
                  <a:srgbClr val="000000"/>
                </a:solidFill>
                <a:latin typeface="TFUKGI+Times New Roman"/>
                <a:cs typeface="TFUKGI+Times New Roman"/>
              </a:rPr>
              <a:t> </a:t>
            </a:r>
            <a:r>
              <a:rPr lang="ru-RU" dirty="0" err="1">
                <a:solidFill>
                  <a:srgbClr val="000000"/>
                </a:solidFill>
                <a:latin typeface="TFUKGI+Times New Roman"/>
                <a:cs typeface="TFUKGI+Times New Roman"/>
              </a:rPr>
              <a:t>алынбайды</a:t>
            </a:r>
            <a:endParaRPr lang="ru-RU" dirty="0">
              <a:solidFill>
                <a:srgbClr val="000000"/>
              </a:solidFill>
              <a:latin typeface="TFUKGI+Times New Roman"/>
              <a:cs typeface="TFUKGI+Times New Roman"/>
            </a:endParaRPr>
          </a:p>
        </p:txBody>
      </p:sp>
    </p:spTree>
    <p:extLst>
      <p:ext uri="{BB962C8B-B14F-4D97-AF65-F5344CB8AC3E}">
        <p14:creationId xmlns:p14="http://schemas.microsoft.com/office/powerpoint/2010/main" val="81073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704856" cy="830997"/>
          </a:xfrm>
        </p:spPr>
        <p:txBody>
          <a:bodyPr/>
          <a:lstStyle/>
          <a:p>
            <a:pPr lvl="0" algn="ctr"/>
            <a:r>
              <a:rPr lang="ru-RU" b="1" spc="-41" dirty="0" smtClean="0">
                <a:solidFill>
                  <a:srgbClr val="445263"/>
                </a:solidFill>
                <a:latin typeface="DQNCKC+Times New Roman Bold"/>
                <a:cs typeface="DQNCKC+Times New Roman Bold"/>
              </a:rPr>
              <a:t>МЕМЛЕКЕТТІК ЖӘНЕ ЖЕРГІЛІКТІ БАСҚАРУ </a:t>
            </a:r>
            <a:r>
              <a:rPr lang="ru-RU" b="1" spc="35" dirty="0" smtClean="0">
                <a:solidFill>
                  <a:srgbClr val="445263"/>
                </a:solidFill>
                <a:latin typeface="DQNCKC+Times New Roman Bold"/>
                <a:cs typeface="DQNCKC+Times New Roman Bold"/>
              </a:rPr>
              <a:t> БББ </a:t>
            </a:r>
            <a:r>
              <a:rPr lang="ru-RU" b="1" dirty="0" smtClean="0">
                <a:solidFill>
                  <a:srgbClr val="445263"/>
                </a:solidFill>
                <a:latin typeface="DQNCKC+Times New Roman Bold"/>
                <a:cs typeface="DQNCKC+Times New Roman Bold"/>
              </a:rPr>
              <a:t>ТҮЛЕКТЕРІНІҢ</a:t>
            </a:r>
            <a:r>
              <a:rPr lang="ru-RU" b="1" spc="-58" dirty="0" smtClean="0">
                <a:solidFill>
                  <a:srgbClr val="445263"/>
                </a:solidFill>
                <a:latin typeface="DQNCKC+Times New Roman Bold"/>
                <a:cs typeface="DQNCKC+Times New Roman Bold"/>
              </a:rPr>
              <a:t> </a:t>
            </a:r>
            <a:r>
              <a:rPr lang="ru-RU" b="1" dirty="0">
                <a:solidFill>
                  <a:srgbClr val="445263"/>
                </a:solidFill>
                <a:latin typeface="DQNCKC+Times New Roman Bold"/>
                <a:cs typeface="DQNCKC+Times New Roman Bold"/>
              </a:rPr>
              <a:t>ЖҰМЫСҚА </a:t>
            </a:r>
            <a:r>
              <a:rPr lang="ru-RU" b="1" spc="-10" dirty="0">
                <a:solidFill>
                  <a:srgbClr val="445263"/>
                </a:solidFill>
                <a:latin typeface="DQNCKC+Times New Roman Bold"/>
                <a:cs typeface="DQNCKC+Times New Roman Bold"/>
              </a:rPr>
              <a:t>ОРНАЛАСУЫ</a:t>
            </a:r>
            <a:br>
              <a:rPr lang="ru-RU" b="1" spc="-10" dirty="0">
                <a:solidFill>
                  <a:srgbClr val="445263"/>
                </a:solidFill>
                <a:latin typeface="DQNCKC+Times New Roman Bold"/>
                <a:cs typeface="DQNCKC+Times New Roman Bold"/>
              </a:rPr>
            </a:b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535594304"/>
              </p:ext>
            </p:extLst>
          </p:nvPr>
        </p:nvGraphicFramePr>
        <p:xfrm>
          <a:off x="395538" y="908719"/>
          <a:ext cx="8568948" cy="3241394"/>
        </p:xfrm>
        <a:graphic>
          <a:graphicData uri="http://schemas.openxmlformats.org/drawingml/2006/table">
            <a:tbl>
              <a:tblPr firstRow="1" bandRow="1">
                <a:tableStyleId>{5C22544A-7EE6-4342-B048-85BDC9FD1C3A}</a:tableStyleId>
              </a:tblPr>
              <a:tblGrid>
                <a:gridCol w="1428158"/>
                <a:gridCol w="1428158"/>
                <a:gridCol w="1428158"/>
                <a:gridCol w="1428158"/>
                <a:gridCol w="1428158"/>
                <a:gridCol w="1428158"/>
              </a:tblGrid>
              <a:tr h="1584177">
                <a:tc>
                  <a:txBody>
                    <a:bodyPr/>
                    <a:lstStyle/>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10" normalizeH="0" baseline="0" noProof="0" dirty="0" err="1" smtClean="0">
                          <a:ln>
                            <a:noFill/>
                          </a:ln>
                          <a:solidFill>
                            <a:srgbClr val="FFFFFF"/>
                          </a:solidFill>
                          <a:effectLst/>
                          <a:uLnTx/>
                          <a:uFillTx/>
                          <a:latin typeface="DQNCKC+Times New Roman Bold"/>
                          <a:ea typeface="+mn-ea"/>
                          <a:cs typeface="DQNCKC+Times New Roman Bold"/>
                        </a:rPr>
                        <a:t>Мамандық</a:t>
                      </a:r>
                      <a:endParaRPr kumimoji="0" lang="ru-RU" sz="1600" b="1" i="0" u="none" strike="noStrike" kern="1200" cap="none" spc="10" normalizeH="0" baseline="0" noProof="0" dirty="0" smtClean="0">
                        <a:ln>
                          <a:noFill/>
                        </a:ln>
                        <a:solidFill>
                          <a:srgbClr val="FFFFFF"/>
                        </a:solidFill>
                        <a:effectLst/>
                        <a:uLnTx/>
                        <a:uFillTx/>
                        <a:latin typeface="DQNCKC+Times New Roman Bold"/>
                        <a:ea typeface="+mn-ea"/>
                        <a:cs typeface="DQNCKC+Times New Roman Bold"/>
                      </a:endParaRPr>
                    </a:p>
                    <a:p>
                      <a:pPr marL="0" marR="0" lvl="0" indent="0" algn="l" defTabSz="914400" rtl="0" eaLnBrk="1" fontAlgn="auto" latinLnBrk="0" hangingPunct="1">
                        <a:lnSpc>
                          <a:spcPts val="1780"/>
                        </a:lnSpc>
                        <a:spcBef>
                          <a:spcPts val="139"/>
                        </a:spcBef>
                        <a:spcAft>
                          <a:spcPts val="0"/>
                        </a:spcAft>
                        <a:buClrTx/>
                        <a:buSzTx/>
                        <a:buFontTx/>
                        <a:buNone/>
                        <a:tabLst/>
                        <a:defRPr/>
                      </a:pPr>
                      <a:r>
                        <a:rPr kumimoji="0" lang="ru-RU" sz="1600" b="1" i="0" u="none" strike="noStrike" kern="1200" cap="none" spc="-11" normalizeH="0" baseline="0" noProof="0" dirty="0" err="1" smtClean="0">
                          <a:ln>
                            <a:noFill/>
                          </a:ln>
                          <a:solidFill>
                            <a:srgbClr val="FFFFFF"/>
                          </a:solidFill>
                          <a:effectLst/>
                          <a:uLnTx/>
                          <a:uFillTx/>
                          <a:latin typeface="DQNCKC+Times New Roman Bold"/>
                          <a:ea typeface="+mn-ea"/>
                          <a:cs typeface="DQNCKC+Times New Roman Bold"/>
                        </a:rPr>
                        <a:t>атауы</a:t>
                      </a:r>
                      <a:endParaRPr kumimoji="0" lang="ru-RU" sz="1600" b="1" i="0" u="none" strike="noStrike" kern="1200" cap="none" spc="-11" normalizeH="0" baseline="0" noProof="0" dirty="0" smtClean="0">
                        <a:ln>
                          <a:noFill/>
                        </a:ln>
                        <a:solidFill>
                          <a:srgbClr val="FFFFFF"/>
                        </a:solidFill>
                        <a:effectLst/>
                        <a:uLnTx/>
                        <a:uFillTx/>
                        <a:latin typeface="DQNCKC+Times New Roman Bold"/>
                        <a:ea typeface="+mn-ea"/>
                        <a:cs typeface="DQNCKC+Times New Roman Bold"/>
                      </a:endParaRPr>
                    </a:p>
                  </a:txBody>
                  <a:tcPr/>
                </a:tc>
                <a:tc>
                  <a:txBody>
                    <a:bodyPr/>
                    <a:lstStyle/>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Жалпы</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3"/>
                        </a:lnSpc>
                        <a:spcBef>
                          <a:spcPts val="137"/>
                        </a:spcBef>
                        <a:spcAft>
                          <a:spcPts val="0"/>
                        </a:spcAft>
                        <a:buClrTx/>
                        <a:buSzTx/>
                        <a:buFontTx/>
                        <a:buNone/>
                        <a:tabLst/>
                        <a:defRPr/>
                      </a:pPr>
                      <a:r>
                        <a:rPr kumimoji="0" lang="ru-RU" sz="1600" b="0" i="0" u="none" strike="noStrike" kern="1200" cap="none" spc="15" normalizeH="0" baseline="0" noProof="0" dirty="0" smtClean="0">
                          <a:ln>
                            <a:noFill/>
                          </a:ln>
                          <a:solidFill>
                            <a:srgbClr val="000000"/>
                          </a:solidFill>
                          <a:effectLst/>
                          <a:uLnTx/>
                          <a:uFillTx/>
                          <a:latin typeface="TFUKGI+Times New Roman"/>
                          <a:ea typeface="+mn-ea"/>
                          <a:cs typeface="TFUKGI+Times New Roman"/>
                        </a:rPr>
                        <a:t>саны</a:t>
                      </a:r>
                    </a:p>
                  </a:txBody>
                  <a:tcPr/>
                </a:tc>
                <a:tc>
                  <a:txBody>
                    <a:bodyPr/>
                    <a:lstStyle/>
                    <a:p>
                      <a:pPr marL="5207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ӘЗҚҚҮжО</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140"/>
                        </a:spcBef>
                        <a:spcAft>
                          <a:spcPts val="0"/>
                        </a:spcAft>
                        <a:buClrTx/>
                        <a:buSzTx/>
                        <a:buFontTx/>
                        <a:buNone/>
                        <a:tabLst/>
                        <a:defRPr/>
                      </a:pPr>
                      <a:r>
                        <a:rPr kumimoji="0" lang="ru-RU" sz="1600" b="0" i="0" u="none" strike="noStrike" kern="1200" cap="none" spc="13" normalizeH="0" baseline="0" noProof="0" dirty="0" err="1" smtClean="0">
                          <a:ln>
                            <a:noFill/>
                          </a:ln>
                          <a:solidFill>
                            <a:srgbClr val="000000"/>
                          </a:solidFill>
                          <a:effectLst/>
                          <a:uLnTx/>
                          <a:uFillTx/>
                          <a:latin typeface="TFUKGI+Times New Roman"/>
                          <a:ea typeface="+mn-ea"/>
                          <a:cs typeface="TFUKGI+Times New Roman"/>
                        </a:rPr>
                        <a:t>көрсеткіші</a:t>
                      </a:r>
                      <a:endParaRPr kumimoji="0" lang="ru-RU" sz="1600" b="0" i="0" u="none" strike="noStrike" kern="1200" cap="none" spc="13"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бойынша</a:t>
                      </a:r>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 </a:t>
                      </a: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жұмысқа</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139"/>
                        </a:spcBef>
                        <a:spcAft>
                          <a:spcPts val="0"/>
                        </a:spcAft>
                        <a:buClrTx/>
                        <a:buSzTx/>
                        <a:buFontTx/>
                        <a:buNone/>
                        <a:tabLst/>
                        <a:defRPr/>
                      </a:pPr>
                      <a:r>
                        <a:rPr kumimoji="0" lang="ru-RU" sz="1600" b="0" i="0" u="none" strike="noStrike" kern="1200" cap="none" spc="10" normalizeH="0" baseline="0" noProof="0" dirty="0" err="1" smtClean="0">
                          <a:ln>
                            <a:noFill/>
                          </a:ln>
                          <a:solidFill>
                            <a:srgbClr val="000000"/>
                          </a:solidFill>
                          <a:effectLst/>
                          <a:uLnTx/>
                          <a:uFillTx/>
                          <a:latin typeface="TFUKGI+Times New Roman"/>
                          <a:ea typeface="+mn-ea"/>
                          <a:cs typeface="TFUKGI+Times New Roman"/>
                        </a:rPr>
                        <a:t>орналасқандар</a:t>
                      </a:r>
                      <a:endParaRPr kumimoji="0" lang="ru-RU" sz="1600" b="0" i="0" u="none" strike="noStrike" kern="1200" cap="none" spc="10" normalizeH="0" baseline="0" noProof="0" dirty="0" smtClean="0">
                        <a:ln>
                          <a:noFill/>
                        </a:ln>
                        <a:solidFill>
                          <a:srgbClr val="000000"/>
                        </a:solidFill>
                        <a:effectLst/>
                        <a:uLnTx/>
                        <a:uFillTx/>
                        <a:latin typeface="TFUKGI+Times New Roman"/>
                        <a:ea typeface="+mn-ea"/>
                        <a:cs typeface="TFUKGI+Times New Roman"/>
                      </a:endParaRPr>
                    </a:p>
                  </a:txBody>
                  <a:tcPr/>
                </a:tc>
                <a:tc>
                  <a:txBody>
                    <a:bodyPr/>
                    <a:lstStyle/>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Оқуын</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жалғастырғандар</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txBody>
                  <a:tcPr/>
                </a:tc>
                <a:tc>
                  <a:txBody>
                    <a:bodyPr/>
                    <a:lstStyle/>
                    <a:p>
                      <a:pPr marL="0" marR="0">
                        <a:lnSpc>
                          <a:spcPts val="1780"/>
                        </a:lnSpc>
                        <a:spcBef>
                          <a:spcPts val="0"/>
                        </a:spcBef>
                        <a:spcAft>
                          <a:spcPts val="0"/>
                        </a:spcAft>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Шетел</a:t>
                      </a:r>
                      <a:r>
                        <a:rPr kumimoji="0" lang="ru-RU" sz="1600" b="0" i="0" u="none" strike="noStrike" kern="1200" cap="none" spc="28" normalizeH="0" baseline="0" noProof="0" dirty="0" smtClean="0">
                          <a:ln>
                            <a:noFill/>
                          </a:ln>
                          <a:solidFill>
                            <a:srgbClr val="000000"/>
                          </a:solidFill>
                          <a:effectLst/>
                          <a:uLnTx/>
                          <a:uFillTx/>
                          <a:latin typeface="TFUKGI+Times New Roman"/>
                          <a:ea typeface="+mn-ea"/>
                          <a:cs typeface="TFUKGI+Times New Roman"/>
                        </a:rPr>
                        <a:t> </a:t>
                      </a:r>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аз./  </a:t>
                      </a:r>
                      <a:r>
                        <a:rPr lang="ru-RU" sz="1600" dirty="0" err="1" smtClean="0">
                          <a:solidFill>
                            <a:srgbClr val="000000"/>
                          </a:solidFill>
                          <a:latin typeface="TFUKGI+Times New Roman"/>
                          <a:cs typeface="TFUKGI+Times New Roman"/>
                        </a:rPr>
                        <a:t>декретте</a:t>
                      </a:r>
                      <a:r>
                        <a:rPr lang="ru-RU" sz="1600" dirty="0" smtClean="0">
                          <a:solidFill>
                            <a:srgbClr val="000000"/>
                          </a:solidFill>
                          <a:latin typeface="TFUKGI+Times New Roman"/>
                          <a:cs typeface="TFUKGI+Times New Roman"/>
                        </a:rPr>
                        <a:t> </a:t>
                      </a:r>
                      <a:r>
                        <a:rPr lang="ru-RU" sz="1600" dirty="0" err="1" smtClean="0">
                          <a:solidFill>
                            <a:srgbClr val="000000"/>
                          </a:solidFill>
                          <a:latin typeface="TFUKGI+Times New Roman"/>
                          <a:cs typeface="TFUKGI+Times New Roman"/>
                        </a:rPr>
                        <a:t>әскерде</a:t>
                      </a:r>
                      <a:endParaRPr lang="ru-RU" sz="1600" dirty="0" smtClean="0">
                        <a:solidFill>
                          <a:srgbClr val="000000"/>
                        </a:solidFill>
                        <a:latin typeface="TFUKGI+Times New Roman"/>
                        <a:cs typeface="TFUKGI+Times New Roman"/>
                      </a:endParaRPr>
                    </a:p>
                    <a:p>
                      <a:pPr marL="1800733" marR="0">
                        <a:lnSpc>
                          <a:spcPts val="1783"/>
                        </a:lnSpc>
                        <a:spcBef>
                          <a:spcPts val="137"/>
                        </a:spcBef>
                        <a:spcAft>
                          <a:spcPts val="0"/>
                        </a:spcAft>
                      </a:pPr>
                      <a:r>
                        <a:rPr lang="ru-RU" sz="1600" dirty="0" smtClean="0">
                          <a:solidFill>
                            <a:srgbClr val="000000"/>
                          </a:solidFill>
                          <a:latin typeface="TFUKGI+Times New Roman"/>
                          <a:cs typeface="TFUKGI+Times New Roman"/>
                        </a:rPr>
                        <a:t>ә</a:t>
                      </a:r>
                    </a:p>
                  </a:txBody>
                  <a:tcPr/>
                </a:tc>
                <a:tc>
                  <a:txBody>
                    <a:bodyPr/>
                    <a:lstStyle/>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Дәлелді</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14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құжаттар</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мен</a:t>
                      </a:r>
                      <a:r>
                        <a:rPr kumimoji="0" lang="ru-RU" sz="1600" b="0" i="0" u="none" strike="noStrike" kern="1200" cap="none" spc="25" normalizeH="0" baseline="0" noProof="0" dirty="0" smtClean="0">
                          <a:ln>
                            <a:noFill/>
                          </a:ln>
                          <a:solidFill>
                            <a:srgbClr val="000000"/>
                          </a:solidFill>
                          <a:effectLst/>
                          <a:uLnTx/>
                          <a:uFillTx/>
                          <a:latin typeface="TFUKGI+Times New Roman"/>
                          <a:ea typeface="+mn-ea"/>
                          <a:cs typeface="TFUKGI+Times New Roman"/>
                        </a:rPr>
                        <a:t> </a:t>
                      </a:r>
                      <a:r>
                        <a:rPr kumimoji="0" lang="ru-RU" sz="1600" b="0" i="0" u="none" strike="noStrike" kern="1200" cap="none" spc="0" normalizeH="0" baseline="0" noProof="0" dirty="0" smtClean="0">
                          <a:ln>
                            <a:noFill/>
                          </a:ln>
                          <a:solidFill>
                            <a:srgbClr val="000000"/>
                          </a:solidFill>
                          <a:effectLst/>
                          <a:uLnTx/>
                          <a:uFillTx/>
                          <a:latin typeface="LROVIO+Times New Roman"/>
                          <a:ea typeface="+mn-ea"/>
                          <a:cs typeface="LROVIO+Times New Roman"/>
                        </a:rPr>
                        <a:t>% </a:t>
                      </a:r>
                      <a:r>
                        <a:rPr kumimoji="0" lang="ru-RU" sz="1600" b="0" i="0" u="none" strike="noStrike" kern="1200" cap="none" spc="10" normalizeH="0" baseline="0" noProof="0" dirty="0" err="1" smtClean="0">
                          <a:ln>
                            <a:noFill/>
                          </a:ln>
                          <a:solidFill>
                            <a:srgbClr val="000000"/>
                          </a:solidFill>
                          <a:effectLst/>
                          <a:uLnTx/>
                          <a:uFillTx/>
                          <a:latin typeface="TFUKGI+Times New Roman"/>
                          <a:ea typeface="+mn-ea"/>
                          <a:cs typeface="TFUKGI+Times New Roman"/>
                        </a:rPr>
                        <a:t>көрсеткі</a:t>
                      </a: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штер</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txBody>
                  <a:tcPr/>
                </a:tc>
              </a:tr>
              <a:tr h="407701">
                <a:tc rowSpan="4">
                  <a:txBody>
                    <a:bodyPr/>
                    <a:lstStyle/>
                    <a:p>
                      <a:r>
                        <a:rPr lang="kk-KZ" dirty="0" smtClean="0">
                          <a:latin typeface="Times New Roman" pitchFamily="18" charset="0"/>
                          <a:cs typeface="Times New Roman" pitchFamily="18" charset="0"/>
                        </a:rPr>
                        <a:t>Мемлекеттік және жергілікті басқару</a:t>
                      </a:r>
                      <a:endParaRPr lang="ru-RU" dirty="0">
                        <a:latin typeface="Times New Roman" pitchFamily="18" charset="0"/>
                        <a:cs typeface="Times New Roman" pitchFamily="18" charset="0"/>
                      </a:endParaRPr>
                    </a:p>
                  </a:txBody>
                  <a:tcPr/>
                </a:tc>
                <a:tc gridSpan="5">
                  <a:txBody>
                    <a:bodyPr/>
                    <a:lstStyle/>
                    <a:p>
                      <a:pPr marL="0" marR="0" lvl="0" indent="0" algn="ctr"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Бітірген</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0" normalizeH="0" baseline="0" noProof="0" dirty="0" err="1" smtClean="0">
                          <a:ln>
                            <a:noFill/>
                          </a:ln>
                          <a:solidFill>
                            <a:srgbClr val="000000"/>
                          </a:solidFill>
                          <a:effectLst/>
                          <a:uLnTx/>
                          <a:uFillTx/>
                          <a:latin typeface="DQNCKC+Times New Roman Bold"/>
                          <a:ea typeface="+mn-ea"/>
                          <a:cs typeface="DQNCKC+Times New Roman Bold"/>
                        </a:rPr>
                        <a:t>түлектер</a:t>
                      </a:r>
                      <a:r>
                        <a:rPr kumimoji="0" lang="ru-RU" sz="1600" b="1" i="0" u="none" strike="noStrike" kern="1200" cap="none" spc="-6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3" normalizeH="0" baseline="0" noProof="0" dirty="0" smtClean="0">
                          <a:ln>
                            <a:noFill/>
                          </a:ln>
                          <a:solidFill>
                            <a:srgbClr val="000000"/>
                          </a:solidFill>
                          <a:effectLst/>
                          <a:uLnTx/>
                          <a:uFillTx/>
                          <a:latin typeface="DQNCKC+Times New Roman Bold"/>
                          <a:ea typeface="+mn-ea"/>
                          <a:cs typeface="DQNCKC+Times New Roman Bold"/>
                        </a:rPr>
                        <a:t>мен</a:t>
                      </a:r>
                      <a:r>
                        <a:rPr kumimoji="0" lang="ru-RU" sz="1600" b="1" i="0" u="none" strike="noStrike" kern="1200" cap="none" spc="-36"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жұмысқа</a:t>
                      </a:r>
                      <a:r>
                        <a:rPr kumimoji="0" lang="ru-RU" sz="1600" b="1" i="0" u="none" strike="noStrike" kern="1200" cap="none" spc="-45"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орналасқандар</a:t>
                      </a:r>
                      <a:r>
                        <a:rPr kumimoji="0" lang="ru-RU" sz="1600" b="1" i="0" u="none" strike="noStrike" kern="1200" cap="none" spc="-52"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000000"/>
                          </a:solidFill>
                          <a:effectLst/>
                          <a:uLnTx/>
                          <a:uFillTx/>
                          <a:latin typeface="DQNCKC+Times New Roman Bold"/>
                          <a:ea typeface="+mn-ea"/>
                          <a:cs typeface="DQNCKC+Times New Roman Bold"/>
                        </a:rPr>
                        <a:t>саны,</a:t>
                      </a:r>
                      <a:r>
                        <a:rPr kumimoji="0" lang="ru-RU" sz="1600" b="1" i="0" u="none" strike="noStrike" kern="1200" cap="none" spc="-4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C00000"/>
                          </a:solidFill>
                          <a:effectLst/>
                          <a:uLnTx/>
                          <a:uFillTx/>
                          <a:latin typeface="DQNCKC+Times New Roman Bold"/>
                          <a:ea typeface="+mn-ea"/>
                          <a:cs typeface="DQNCKC+Times New Roman Bold"/>
                        </a:rPr>
                        <a:t>2022</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407701">
                <a:tc vMerge="1">
                  <a:txBody>
                    <a:bodyPr/>
                    <a:lstStyle/>
                    <a:p>
                      <a:endParaRPr lang="ru-RU" dirty="0"/>
                    </a:p>
                  </a:txBody>
                  <a:tcPr/>
                </a:tc>
                <a:tc>
                  <a:txBody>
                    <a:bodyPr/>
                    <a:lstStyle/>
                    <a:p>
                      <a:r>
                        <a:rPr lang="kk-KZ" dirty="0" smtClean="0"/>
                        <a:t>11</a:t>
                      </a:r>
                      <a:endParaRPr lang="ru-RU" dirty="0"/>
                    </a:p>
                  </a:txBody>
                  <a:tcPr/>
                </a:tc>
                <a:tc>
                  <a:txBody>
                    <a:bodyPr/>
                    <a:lstStyle/>
                    <a:p>
                      <a:r>
                        <a:rPr lang="kk-KZ" dirty="0" smtClean="0"/>
                        <a:t>6</a:t>
                      </a:r>
                      <a:endParaRPr lang="ru-RU" dirty="0"/>
                    </a:p>
                  </a:txBody>
                  <a:tcPr/>
                </a:tc>
                <a:tc>
                  <a:txBody>
                    <a:bodyPr/>
                    <a:lstStyle/>
                    <a:p>
                      <a:r>
                        <a:rPr lang="kk-KZ" dirty="0" smtClean="0"/>
                        <a:t>1</a:t>
                      </a:r>
                      <a:endParaRPr lang="ru-RU" dirty="0"/>
                    </a:p>
                  </a:txBody>
                  <a:tcPr/>
                </a:tc>
                <a:tc>
                  <a:txBody>
                    <a:bodyPr/>
                    <a:lstStyle/>
                    <a:p>
                      <a:r>
                        <a:rPr lang="kk-KZ" dirty="0" smtClean="0"/>
                        <a:t>-</a:t>
                      </a:r>
                      <a:endParaRPr lang="ru-RU" dirty="0"/>
                    </a:p>
                  </a:txBody>
                  <a:tcPr/>
                </a:tc>
                <a:tc>
                  <a:txBody>
                    <a:bodyPr/>
                    <a:lstStyle/>
                    <a:p>
                      <a:r>
                        <a:rPr lang="kk-KZ" dirty="0" smtClean="0"/>
                        <a:t>63,64</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lang="ru-RU" dirty="0"/>
                    </a:p>
                  </a:txBody>
                  <a:tcPr/>
                </a:tc>
              </a:tr>
              <a:tr h="434114">
                <a:tc vMerge="1">
                  <a:txBody>
                    <a:bodyPr/>
                    <a:lstStyle/>
                    <a:p>
                      <a:endParaRPr lang="ru-RU" dirty="0"/>
                    </a:p>
                  </a:txBody>
                  <a:tcPr/>
                </a:tc>
                <a:tc gridSpan="5">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Бітірген</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түлектер</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мен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жұмысқа</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орналасқандар</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саны, % </a:t>
                      </a:r>
                      <a:r>
                        <a:rPr kumimoji="0" lang="ru-RU" sz="1600" b="1"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2023</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407701">
                <a:tc vMerge="1">
                  <a:txBody>
                    <a:bodyPr/>
                    <a:lstStyle/>
                    <a:p>
                      <a:endParaRPr lang="ru-RU" dirty="0"/>
                    </a:p>
                  </a:txBody>
                  <a:tcPr/>
                </a:tc>
                <a:tc>
                  <a:txBody>
                    <a:bodyPr/>
                    <a:lstStyle/>
                    <a:p>
                      <a:r>
                        <a:rPr lang="kk-KZ" dirty="0" smtClean="0"/>
                        <a:t>19</a:t>
                      </a:r>
                      <a:endParaRPr lang="ru-RU" dirty="0"/>
                    </a:p>
                  </a:txBody>
                  <a:tcPr/>
                </a:tc>
                <a:tc>
                  <a:txBody>
                    <a:bodyPr/>
                    <a:lstStyle/>
                    <a:p>
                      <a:r>
                        <a:rPr lang="kk-KZ" dirty="0" smtClean="0"/>
                        <a:t>5</a:t>
                      </a:r>
                      <a:endParaRPr lang="ru-RU" dirty="0"/>
                    </a:p>
                  </a:txBody>
                  <a:tcPr/>
                </a:tc>
                <a:tc>
                  <a:txBody>
                    <a:bodyPr/>
                    <a:lstStyle/>
                    <a:p>
                      <a:r>
                        <a:rPr lang="kk-KZ" dirty="0" smtClean="0"/>
                        <a:t>2</a:t>
                      </a:r>
                      <a:endParaRPr lang="ru-RU" dirty="0"/>
                    </a:p>
                  </a:txBody>
                  <a:tcPr/>
                </a:tc>
                <a:tc>
                  <a:txBody>
                    <a:bodyPr/>
                    <a:lstStyle/>
                    <a:p>
                      <a:r>
                        <a:rPr lang="kk-KZ" dirty="0" smtClean="0"/>
                        <a:t>2</a:t>
                      </a:r>
                      <a:r>
                        <a:rPr kumimoji="0" lang="ru-RU" sz="1800" b="0" i="0" u="none" strike="noStrike" kern="1200" cap="none" spc="0" normalizeH="0" baseline="0" noProof="0" dirty="0" smtClean="0">
                          <a:ln>
                            <a:noFill/>
                          </a:ln>
                          <a:solidFill>
                            <a:prstClr val="black"/>
                          </a:solidFill>
                          <a:effectLst/>
                          <a:uLnTx/>
                          <a:uFillTx/>
                          <a:latin typeface="+mn-lt"/>
                          <a:ea typeface="+mn-ea"/>
                          <a:cs typeface="+mn-cs"/>
                        </a:rPr>
                        <a:t>*</a:t>
                      </a:r>
                      <a:endParaRPr lang="ru-RU" dirty="0"/>
                    </a:p>
                  </a:txBody>
                  <a:tcPr/>
                </a:tc>
                <a:tc>
                  <a:txBody>
                    <a:bodyPr/>
                    <a:lstStyle/>
                    <a:p>
                      <a:r>
                        <a:rPr lang="kk-KZ" dirty="0" smtClean="0"/>
                        <a:t>41</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lang="ru-RU" dirty="0"/>
                    </a:p>
                  </a:txBody>
                  <a:tcPr/>
                </a:tc>
              </a:tr>
            </a:tbl>
          </a:graphicData>
        </a:graphic>
      </p:graphicFrame>
      <p:sp>
        <p:nvSpPr>
          <p:cNvPr id="3" name="Прямоугольник 2"/>
          <p:cNvSpPr/>
          <p:nvPr/>
        </p:nvSpPr>
        <p:spPr>
          <a:xfrm>
            <a:off x="539552" y="5877272"/>
            <a:ext cx="8136904" cy="369332"/>
          </a:xfrm>
          <a:prstGeom prst="rect">
            <a:avLst/>
          </a:prstGeom>
        </p:spPr>
        <p:txBody>
          <a:bodyPr wrap="square">
            <a:spAutoFit/>
          </a:bodyPr>
          <a:lstStyle/>
          <a:p>
            <a:r>
              <a:rPr lang="ru-RU" dirty="0" err="1"/>
              <a:t>Ескерту</a:t>
            </a:r>
            <a:r>
              <a:rPr lang="ru-RU" dirty="0"/>
              <a:t>: * - </a:t>
            </a:r>
            <a:r>
              <a:rPr lang="ru-RU" dirty="0" err="1"/>
              <a:t>бұл</a:t>
            </a:r>
            <a:r>
              <a:rPr lang="ru-RU" dirty="0"/>
              <a:t> </a:t>
            </a:r>
            <a:r>
              <a:rPr lang="ru-RU" dirty="0" err="1"/>
              <a:t>жерде</a:t>
            </a:r>
            <a:r>
              <a:rPr lang="ru-RU" dirty="0"/>
              <a:t> </a:t>
            </a:r>
            <a:r>
              <a:rPr lang="ru-RU" dirty="0" err="1"/>
              <a:t>шетелдік</a:t>
            </a:r>
            <a:r>
              <a:rPr lang="ru-RU" dirty="0"/>
              <a:t> </a:t>
            </a:r>
            <a:r>
              <a:rPr lang="ru-RU" dirty="0" err="1"/>
              <a:t>студенттер</a:t>
            </a:r>
            <a:r>
              <a:rPr lang="ru-RU" dirty="0"/>
              <a:t> </a:t>
            </a:r>
            <a:r>
              <a:rPr lang="ru-RU" dirty="0" err="1"/>
              <a:t>болғандықтан</a:t>
            </a:r>
            <a:r>
              <a:rPr lang="ru-RU" dirty="0"/>
              <a:t> </a:t>
            </a:r>
            <a:r>
              <a:rPr lang="ru-RU" dirty="0" err="1"/>
              <a:t>есепке</a:t>
            </a:r>
            <a:r>
              <a:rPr lang="ru-RU" dirty="0"/>
              <a:t> </a:t>
            </a:r>
            <a:r>
              <a:rPr lang="ru-RU" dirty="0" err="1"/>
              <a:t>алынбайды</a:t>
            </a:r>
            <a:endParaRPr lang="ru-RU" dirty="0"/>
          </a:p>
        </p:txBody>
      </p:sp>
    </p:spTree>
    <p:extLst>
      <p:ext uri="{BB962C8B-B14F-4D97-AF65-F5344CB8AC3E}">
        <p14:creationId xmlns:p14="http://schemas.microsoft.com/office/powerpoint/2010/main" val="3166787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5608"/>
            <a:ext cx="6797992" cy="729096"/>
          </a:xfrm>
        </p:spPr>
        <p:txBody>
          <a:bodyPr/>
          <a:lstStyle/>
          <a:p>
            <a:pPr marL="0" marR="0" lvl="0" indent="0" algn="ctr" defTabSz="914400" rtl="0" eaLnBrk="1" fontAlgn="auto" latinLnBrk="0" hangingPunct="1">
              <a:lnSpc>
                <a:spcPts val="2447"/>
              </a:lnSpc>
              <a:spcBef>
                <a:spcPts val="0"/>
              </a:spcBef>
              <a:spcAft>
                <a:spcPts val="0"/>
              </a:spcAft>
              <a:tabLst/>
              <a:defRPr/>
            </a:pPr>
            <a:r>
              <a:rPr lang="ru-RU" sz="2200" b="1" kern="1200" spc="-41" dirty="0" smtClean="0">
                <a:solidFill>
                  <a:srgbClr val="445263"/>
                </a:solidFill>
                <a:latin typeface="DQNCKC+Times New Roman Bold"/>
                <a:ea typeface="+mn-ea"/>
                <a:cs typeface="DQNCKC+Times New Roman Bold"/>
              </a:rPr>
              <a:t>ТУРИЗМ</a:t>
            </a:r>
            <a:r>
              <a:rPr lang="ru-RU" sz="2200" b="1" kern="1200" spc="35" dirty="0" smtClean="0">
                <a:solidFill>
                  <a:srgbClr val="445263"/>
                </a:solidFill>
                <a:latin typeface="DQNCKC+Times New Roman Bold"/>
                <a:ea typeface="+mn-ea"/>
                <a:cs typeface="DQNCKC+Times New Roman Bold"/>
              </a:rPr>
              <a:t> </a:t>
            </a:r>
            <a:r>
              <a:rPr lang="ru-RU" sz="2200" b="1" kern="1200" spc="35" dirty="0">
                <a:solidFill>
                  <a:srgbClr val="445263"/>
                </a:solidFill>
                <a:latin typeface="DQNCKC+Times New Roman Bold"/>
                <a:ea typeface="+mn-ea"/>
                <a:cs typeface="DQNCKC+Times New Roman Bold"/>
              </a:rPr>
              <a:t>БББ </a:t>
            </a:r>
            <a:r>
              <a:rPr lang="ru-RU" sz="2200" b="1" kern="1200" dirty="0">
                <a:solidFill>
                  <a:srgbClr val="445263"/>
                </a:solidFill>
                <a:latin typeface="DQNCKC+Times New Roman Bold"/>
                <a:ea typeface="+mn-ea"/>
                <a:cs typeface="DQNCKC+Times New Roman Bold"/>
              </a:rPr>
              <a:t>ТҮЛЕКТЕРІНІҢ</a:t>
            </a:r>
            <a:r>
              <a:rPr lang="ru-RU" sz="2200" b="1" kern="1200" spc="-58" dirty="0">
                <a:solidFill>
                  <a:srgbClr val="445263"/>
                </a:solidFill>
                <a:latin typeface="DQNCKC+Times New Roman Bold"/>
                <a:ea typeface="+mn-ea"/>
                <a:cs typeface="DQNCKC+Times New Roman Bold"/>
              </a:rPr>
              <a:t> </a:t>
            </a:r>
            <a:r>
              <a:rPr lang="ru-RU" sz="2200" b="1" kern="1200" dirty="0">
                <a:solidFill>
                  <a:srgbClr val="445263"/>
                </a:solidFill>
                <a:latin typeface="DQNCKC+Times New Roman Bold"/>
                <a:ea typeface="+mn-ea"/>
                <a:cs typeface="DQNCKC+Times New Roman Bold"/>
              </a:rPr>
              <a:t>ЖҰМЫСҚА </a:t>
            </a:r>
            <a:r>
              <a:rPr lang="ru-RU" sz="2200" b="1" kern="1200" spc="-10" dirty="0">
                <a:solidFill>
                  <a:srgbClr val="445263"/>
                </a:solidFill>
                <a:latin typeface="DQNCKC+Times New Roman Bold"/>
                <a:ea typeface="+mn-ea"/>
                <a:cs typeface="DQNCKC+Times New Roman Bold"/>
              </a:rPr>
              <a:t>ОРНАЛАСУЫ</a:t>
            </a:r>
            <a:br>
              <a:rPr lang="ru-RU" sz="2200" b="1" kern="1200" spc="-10" dirty="0">
                <a:solidFill>
                  <a:srgbClr val="445263"/>
                </a:solidFill>
                <a:latin typeface="DQNCKC+Times New Roman Bold"/>
                <a:ea typeface="+mn-ea"/>
                <a:cs typeface="DQNCKC+Times New Roman Bold"/>
              </a:rPr>
            </a:b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21299033"/>
              </p:ext>
            </p:extLst>
          </p:nvPr>
        </p:nvGraphicFramePr>
        <p:xfrm>
          <a:off x="107502" y="764702"/>
          <a:ext cx="8856984" cy="3870366"/>
        </p:xfrm>
        <a:graphic>
          <a:graphicData uri="http://schemas.openxmlformats.org/drawingml/2006/table">
            <a:tbl>
              <a:tblPr firstRow="1" bandRow="1">
                <a:tableStyleId>{5C22544A-7EE6-4342-B048-85BDC9FD1C3A}</a:tableStyleId>
              </a:tblPr>
              <a:tblGrid>
                <a:gridCol w="1296146"/>
                <a:gridCol w="1656182"/>
                <a:gridCol w="1476164"/>
                <a:gridCol w="1476164"/>
                <a:gridCol w="1476164"/>
                <a:gridCol w="1476164"/>
              </a:tblGrid>
              <a:tr h="2196074">
                <a:tc>
                  <a:txBody>
                    <a:bodyPr/>
                    <a:lstStyle/>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10" normalizeH="0" baseline="0" noProof="0" dirty="0" err="1" smtClean="0">
                          <a:ln>
                            <a:noFill/>
                          </a:ln>
                          <a:solidFill>
                            <a:srgbClr val="FFFFFF"/>
                          </a:solidFill>
                          <a:effectLst/>
                          <a:uLnTx/>
                          <a:uFillTx/>
                          <a:latin typeface="DQNCKC+Times New Roman Bold"/>
                          <a:ea typeface="+mn-ea"/>
                          <a:cs typeface="DQNCKC+Times New Roman Bold"/>
                        </a:rPr>
                        <a:t>Мамандық</a:t>
                      </a:r>
                      <a:endParaRPr kumimoji="0" lang="ru-RU" sz="1600" b="1" i="0" u="none" strike="noStrike" kern="1200" cap="none" spc="10" normalizeH="0" baseline="0" noProof="0" dirty="0" smtClean="0">
                        <a:ln>
                          <a:noFill/>
                        </a:ln>
                        <a:solidFill>
                          <a:srgbClr val="FFFFFF"/>
                        </a:solidFill>
                        <a:effectLst/>
                        <a:uLnTx/>
                        <a:uFillTx/>
                        <a:latin typeface="DQNCKC+Times New Roman Bold"/>
                        <a:ea typeface="+mn-ea"/>
                        <a:cs typeface="DQNCKC+Times New Roman Bold"/>
                      </a:endParaRPr>
                    </a:p>
                    <a:p>
                      <a:pPr marL="0" marR="0" lvl="0" indent="0" algn="l" defTabSz="914400" rtl="0" eaLnBrk="1" fontAlgn="auto" latinLnBrk="0" hangingPunct="1">
                        <a:lnSpc>
                          <a:spcPts val="1780"/>
                        </a:lnSpc>
                        <a:spcBef>
                          <a:spcPts val="139"/>
                        </a:spcBef>
                        <a:spcAft>
                          <a:spcPts val="0"/>
                        </a:spcAft>
                        <a:buClrTx/>
                        <a:buSzTx/>
                        <a:buFontTx/>
                        <a:buNone/>
                        <a:tabLst/>
                        <a:defRPr/>
                      </a:pPr>
                      <a:r>
                        <a:rPr kumimoji="0" lang="ru-RU" sz="1600" b="1" i="0" u="none" strike="noStrike" kern="1200" cap="none" spc="-11" normalizeH="0" baseline="0" noProof="0" dirty="0" err="1" smtClean="0">
                          <a:ln>
                            <a:noFill/>
                          </a:ln>
                          <a:solidFill>
                            <a:srgbClr val="FFFFFF"/>
                          </a:solidFill>
                          <a:effectLst/>
                          <a:uLnTx/>
                          <a:uFillTx/>
                          <a:latin typeface="DQNCKC+Times New Roman Bold"/>
                          <a:ea typeface="+mn-ea"/>
                          <a:cs typeface="DQNCKC+Times New Roman Bold"/>
                        </a:rPr>
                        <a:t>атауы</a:t>
                      </a:r>
                      <a:endParaRPr kumimoji="0" lang="ru-RU" sz="1600" b="1" i="0" u="none" strike="noStrike" kern="1200" cap="none" spc="-11" normalizeH="0" baseline="0" noProof="0" dirty="0" smtClean="0">
                        <a:ln>
                          <a:noFill/>
                        </a:ln>
                        <a:solidFill>
                          <a:srgbClr val="FFFFFF"/>
                        </a:solidFill>
                        <a:effectLst/>
                        <a:uLnTx/>
                        <a:uFillTx/>
                        <a:latin typeface="DQNCKC+Times New Roman Bold"/>
                        <a:ea typeface="+mn-ea"/>
                        <a:cs typeface="DQNCKC+Times New Roman Bold"/>
                      </a:endParaRPr>
                    </a:p>
                  </a:txBody>
                  <a:tcPr/>
                </a:tc>
                <a:tc>
                  <a:txBody>
                    <a:bodyPr/>
                    <a:lstStyle/>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Жалпы</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3"/>
                        </a:lnSpc>
                        <a:spcBef>
                          <a:spcPts val="137"/>
                        </a:spcBef>
                        <a:spcAft>
                          <a:spcPts val="0"/>
                        </a:spcAft>
                        <a:buClrTx/>
                        <a:buSzTx/>
                        <a:buFontTx/>
                        <a:buNone/>
                        <a:tabLst/>
                        <a:defRPr/>
                      </a:pPr>
                      <a:r>
                        <a:rPr kumimoji="0" lang="ru-RU" sz="1600" b="0" i="0" u="none" strike="noStrike" kern="1200" cap="none" spc="15" normalizeH="0" baseline="0" noProof="0" dirty="0" smtClean="0">
                          <a:ln>
                            <a:noFill/>
                          </a:ln>
                          <a:solidFill>
                            <a:srgbClr val="000000"/>
                          </a:solidFill>
                          <a:effectLst/>
                          <a:uLnTx/>
                          <a:uFillTx/>
                          <a:latin typeface="TFUKGI+Times New Roman"/>
                          <a:ea typeface="+mn-ea"/>
                          <a:cs typeface="TFUKGI+Times New Roman"/>
                        </a:rPr>
                        <a:t>саны</a:t>
                      </a:r>
                    </a:p>
                  </a:txBody>
                  <a:tcPr/>
                </a:tc>
                <a:tc>
                  <a:txBody>
                    <a:bodyPr/>
                    <a:lstStyle/>
                    <a:p>
                      <a:pPr marL="5207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ӘЗҚҚҮжО</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140"/>
                        </a:spcBef>
                        <a:spcAft>
                          <a:spcPts val="0"/>
                        </a:spcAft>
                        <a:buClrTx/>
                        <a:buSzTx/>
                        <a:buFontTx/>
                        <a:buNone/>
                        <a:tabLst/>
                        <a:defRPr/>
                      </a:pPr>
                      <a:r>
                        <a:rPr kumimoji="0" lang="ru-RU" sz="1600" b="0" i="0" u="none" strike="noStrike" kern="1200" cap="none" spc="13" normalizeH="0" baseline="0" noProof="0" dirty="0" err="1" smtClean="0">
                          <a:ln>
                            <a:noFill/>
                          </a:ln>
                          <a:solidFill>
                            <a:srgbClr val="000000"/>
                          </a:solidFill>
                          <a:effectLst/>
                          <a:uLnTx/>
                          <a:uFillTx/>
                          <a:latin typeface="TFUKGI+Times New Roman"/>
                          <a:ea typeface="+mn-ea"/>
                          <a:cs typeface="TFUKGI+Times New Roman"/>
                        </a:rPr>
                        <a:t>көрсеткіші</a:t>
                      </a:r>
                      <a:endParaRPr kumimoji="0" lang="ru-RU" sz="1600" b="0" i="0" u="none" strike="noStrike" kern="1200" cap="none" spc="13"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бойынша</a:t>
                      </a:r>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 </a:t>
                      </a: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жұмысқа</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0"/>
                        </a:lnSpc>
                        <a:spcBef>
                          <a:spcPts val="139"/>
                        </a:spcBef>
                        <a:spcAft>
                          <a:spcPts val="0"/>
                        </a:spcAft>
                        <a:buClrTx/>
                        <a:buSzTx/>
                        <a:buFontTx/>
                        <a:buNone/>
                        <a:tabLst/>
                        <a:defRPr/>
                      </a:pPr>
                      <a:r>
                        <a:rPr kumimoji="0" lang="ru-RU" sz="1600" b="0" i="0" u="none" strike="noStrike" kern="1200" cap="none" spc="10" normalizeH="0" baseline="0" noProof="0" dirty="0" err="1" smtClean="0">
                          <a:ln>
                            <a:noFill/>
                          </a:ln>
                          <a:solidFill>
                            <a:srgbClr val="000000"/>
                          </a:solidFill>
                          <a:effectLst/>
                          <a:uLnTx/>
                          <a:uFillTx/>
                          <a:latin typeface="TFUKGI+Times New Roman"/>
                          <a:ea typeface="+mn-ea"/>
                          <a:cs typeface="TFUKGI+Times New Roman"/>
                        </a:rPr>
                        <a:t>орналасқандар</a:t>
                      </a:r>
                      <a:endParaRPr kumimoji="0" lang="ru-RU" sz="1600" b="0" i="0" u="none" strike="noStrike" kern="1200" cap="none" spc="10" normalizeH="0" baseline="0" noProof="0" dirty="0" smtClean="0">
                        <a:ln>
                          <a:noFill/>
                        </a:ln>
                        <a:solidFill>
                          <a:srgbClr val="000000"/>
                        </a:solidFill>
                        <a:effectLst/>
                        <a:uLnTx/>
                        <a:uFillTx/>
                        <a:latin typeface="TFUKGI+Times New Roman"/>
                        <a:ea typeface="+mn-ea"/>
                        <a:cs typeface="TFUKGI+Times New Roman"/>
                      </a:endParaRPr>
                    </a:p>
                  </a:txBody>
                  <a:tcPr/>
                </a:tc>
                <a:tc>
                  <a:txBody>
                    <a:bodyPr/>
                    <a:lstStyle/>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Оқуын</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p>
                      <a:pPr marL="0" marR="0" lvl="0" indent="0" algn="l" defTabSz="914400" rtl="0" eaLnBrk="1" fontAlgn="auto" latinLnBrk="0" hangingPunct="1">
                        <a:lnSpc>
                          <a:spcPts val="1783"/>
                        </a:lnSpc>
                        <a:spcBef>
                          <a:spcPts val="0"/>
                        </a:spcBef>
                        <a:spcAft>
                          <a:spcPts val="0"/>
                        </a:spcAft>
                        <a:buClrTx/>
                        <a:buSzTx/>
                        <a:buFontTx/>
                        <a:buNone/>
                        <a:tabLst/>
                        <a:defRPr/>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жалғастырғандар</a:t>
                      </a:r>
                      <a:endPar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endParaRPr>
                    </a:p>
                  </a:txBody>
                  <a:tcPr/>
                </a:tc>
                <a:tc>
                  <a:txBody>
                    <a:bodyPr/>
                    <a:lstStyle/>
                    <a:p>
                      <a:pPr marL="0" marR="0">
                        <a:lnSpc>
                          <a:spcPts val="1780"/>
                        </a:lnSpc>
                        <a:spcBef>
                          <a:spcPts val="0"/>
                        </a:spcBef>
                        <a:spcAft>
                          <a:spcPts val="0"/>
                        </a:spcAft>
                      </a:pPr>
                      <a:r>
                        <a:rPr kumimoji="0" lang="ru-RU" sz="1600" b="0" i="0" u="none" strike="noStrike" kern="1200" cap="none" spc="0" normalizeH="0" baseline="0" noProof="0" dirty="0" err="1" smtClean="0">
                          <a:ln>
                            <a:noFill/>
                          </a:ln>
                          <a:solidFill>
                            <a:srgbClr val="000000"/>
                          </a:solidFill>
                          <a:effectLst/>
                          <a:uLnTx/>
                          <a:uFillTx/>
                          <a:latin typeface="TFUKGI+Times New Roman"/>
                          <a:ea typeface="+mn-ea"/>
                          <a:cs typeface="TFUKGI+Times New Roman"/>
                        </a:rPr>
                        <a:t>Шетел</a:t>
                      </a:r>
                      <a:r>
                        <a:rPr kumimoji="0" lang="ru-RU" sz="1600" b="0" i="0" u="none" strike="noStrike" kern="1200" cap="none" spc="28" normalizeH="0" baseline="0" noProof="0" dirty="0" smtClean="0">
                          <a:ln>
                            <a:noFill/>
                          </a:ln>
                          <a:solidFill>
                            <a:srgbClr val="000000"/>
                          </a:solidFill>
                          <a:effectLst/>
                          <a:uLnTx/>
                          <a:uFillTx/>
                          <a:latin typeface="TFUKGI+Times New Roman"/>
                          <a:ea typeface="+mn-ea"/>
                          <a:cs typeface="TFUKGI+Times New Roman"/>
                        </a:rPr>
                        <a:t> </a:t>
                      </a:r>
                      <a:r>
                        <a:rPr kumimoji="0" lang="ru-RU" sz="1600" b="0" i="0" u="none" strike="noStrike" kern="1200" cap="none" spc="0" normalizeH="0" baseline="0" noProof="0" dirty="0" smtClean="0">
                          <a:ln>
                            <a:noFill/>
                          </a:ln>
                          <a:solidFill>
                            <a:srgbClr val="000000"/>
                          </a:solidFill>
                          <a:effectLst/>
                          <a:uLnTx/>
                          <a:uFillTx/>
                          <a:latin typeface="TFUKGI+Times New Roman"/>
                          <a:ea typeface="+mn-ea"/>
                          <a:cs typeface="TFUKGI+Times New Roman"/>
                        </a:rPr>
                        <a:t>аз./  </a:t>
                      </a:r>
                      <a:r>
                        <a:rPr lang="ru-RU" sz="1600" dirty="0" err="1" smtClean="0">
                          <a:solidFill>
                            <a:srgbClr val="000000"/>
                          </a:solidFill>
                          <a:latin typeface="TFUKGI+Times New Roman"/>
                          <a:cs typeface="TFUKGI+Times New Roman"/>
                        </a:rPr>
                        <a:t>декретте</a:t>
                      </a:r>
                      <a:r>
                        <a:rPr lang="ru-RU" sz="1600" dirty="0" smtClean="0">
                          <a:solidFill>
                            <a:srgbClr val="000000"/>
                          </a:solidFill>
                          <a:latin typeface="TFUKGI+Times New Roman"/>
                          <a:cs typeface="TFUKGI+Times New Roman"/>
                        </a:rPr>
                        <a:t> </a:t>
                      </a:r>
                      <a:r>
                        <a:rPr lang="ru-RU" sz="1600" dirty="0" err="1" smtClean="0">
                          <a:solidFill>
                            <a:srgbClr val="000000"/>
                          </a:solidFill>
                          <a:latin typeface="TFUKGI+Times New Roman"/>
                          <a:cs typeface="TFUKGI+Times New Roman"/>
                        </a:rPr>
                        <a:t>әскерде</a:t>
                      </a:r>
                      <a:endParaRPr lang="ru-RU" sz="1600" dirty="0" smtClean="0">
                        <a:solidFill>
                          <a:srgbClr val="000000"/>
                        </a:solidFill>
                        <a:latin typeface="TFUKGI+Times New Roman"/>
                        <a:cs typeface="TFUKGI+Times New Roman"/>
                      </a:endParaRPr>
                    </a:p>
                    <a:p>
                      <a:pPr marL="1800733" marR="0">
                        <a:lnSpc>
                          <a:spcPts val="1783"/>
                        </a:lnSpc>
                        <a:spcBef>
                          <a:spcPts val="137"/>
                        </a:spcBef>
                        <a:spcAft>
                          <a:spcPts val="0"/>
                        </a:spcAft>
                      </a:pPr>
                      <a:r>
                        <a:rPr lang="ru-RU" sz="1600" dirty="0" smtClean="0">
                          <a:solidFill>
                            <a:srgbClr val="000000"/>
                          </a:solidFill>
                          <a:latin typeface="TFUKGI+Times New Roman"/>
                          <a:cs typeface="TFUKGI+Times New Roman"/>
                        </a:rPr>
                        <a:t>ә</a:t>
                      </a:r>
                    </a:p>
                  </a:txBody>
                  <a:tcPr/>
                </a:tc>
                <a:tc>
                  <a:txBody>
                    <a:bodyPr/>
                    <a:lstStyle/>
                    <a:p>
                      <a:pPr marL="0" marR="0" lvl="0" indent="0" algn="l"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10" normalizeH="0" baseline="0" noProof="0" dirty="0" err="1" smtClean="0">
                          <a:ln>
                            <a:noFill/>
                          </a:ln>
                          <a:solidFill>
                            <a:srgbClr val="FFFFFF"/>
                          </a:solidFill>
                          <a:effectLst/>
                          <a:uLnTx/>
                          <a:uFillTx/>
                          <a:latin typeface="DQNCKC+Times New Roman Bold"/>
                          <a:ea typeface="+mn-ea"/>
                          <a:cs typeface="DQNCKC+Times New Roman Bold"/>
                        </a:rPr>
                        <a:t>Мамандық</a:t>
                      </a:r>
                      <a:endParaRPr kumimoji="0" lang="ru-RU" sz="1600" b="1" i="0" u="none" strike="noStrike" kern="1200" cap="none" spc="10" normalizeH="0" baseline="0" noProof="0" dirty="0" smtClean="0">
                        <a:ln>
                          <a:noFill/>
                        </a:ln>
                        <a:solidFill>
                          <a:srgbClr val="FFFFFF"/>
                        </a:solidFill>
                        <a:effectLst/>
                        <a:uLnTx/>
                        <a:uFillTx/>
                        <a:latin typeface="DQNCKC+Times New Roman Bold"/>
                        <a:ea typeface="+mn-ea"/>
                        <a:cs typeface="DQNCKC+Times New Roman Bold"/>
                      </a:endParaRPr>
                    </a:p>
                    <a:p>
                      <a:pPr marL="0" marR="0" lvl="0" indent="0" algn="l" defTabSz="914400" rtl="0" eaLnBrk="1" fontAlgn="auto" latinLnBrk="0" hangingPunct="1">
                        <a:lnSpc>
                          <a:spcPts val="1780"/>
                        </a:lnSpc>
                        <a:spcBef>
                          <a:spcPts val="139"/>
                        </a:spcBef>
                        <a:spcAft>
                          <a:spcPts val="0"/>
                        </a:spcAft>
                        <a:buClrTx/>
                        <a:buSzTx/>
                        <a:buFontTx/>
                        <a:buNone/>
                        <a:tabLst/>
                        <a:defRPr/>
                      </a:pPr>
                      <a:r>
                        <a:rPr kumimoji="0" lang="ru-RU" sz="1600" b="1" i="0" u="none" strike="noStrike" kern="1200" cap="none" spc="-11" normalizeH="0" baseline="0" noProof="0" dirty="0" err="1" smtClean="0">
                          <a:ln>
                            <a:noFill/>
                          </a:ln>
                          <a:solidFill>
                            <a:srgbClr val="FFFFFF"/>
                          </a:solidFill>
                          <a:effectLst/>
                          <a:uLnTx/>
                          <a:uFillTx/>
                          <a:latin typeface="DQNCKC+Times New Roman Bold"/>
                          <a:ea typeface="+mn-ea"/>
                          <a:cs typeface="DQNCKC+Times New Roman Bold"/>
                        </a:rPr>
                        <a:t>атауы</a:t>
                      </a:r>
                      <a:endParaRPr kumimoji="0" lang="ru-RU" sz="1600" b="1" i="0" u="none" strike="noStrike" kern="1200" cap="none" spc="-11" normalizeH="0" baseline="0" noProof="0" dirty="0" smtClean="0">
                        <a:ln>
                          <a:noFill/>
                        </a:ln>
                        <a:solidFill>
                          <a:srgbClr val="FFFFFF"/>
                        </a:solidFill>
                        <a:effectLst/>
                        <a:uLnTx/>
                        <a:uFillTx/>
                        <a:latin typeface="DQNCKC+Times New Roman Bold"/>
                        <a:ea typeface="+mn-ea"/>
                        <a:cs typeface="DQNCKC+Times New Roman Bold"/>
                      </a:endParaRPr>
                    </a:p>
                  </a:txBody>
                  <a:tcPr/>
                </a:tc>
              </a:tr>
              <a:tr h="418573">
                <a:tc rowSpan="4">
                  <a:txBody>
                    <a:bodyPr/>
                    <a:lstStyle/>
                    <a:p>
                      <a:r>
                        <a:rPr lang="kk-KZ" dirty="0" smtClean="0"/>
                        <a:t>ТУРИЗМ</a:t>
                      </a:r>
                      <a:endParaRPr lang="ru-RU" dirty="0"/>
                    </a:p>
                  </a:txBody>
                  <a:tcPr/>
                </a:tc>
                <a:tc gridSpan="5">
                  <a:txBody>
                    <a:bodyPr/>
                    <a:lstStyle/>
                    <a:p>
                      <a:pPr marL="0" marR="0" lvl="0" indent="0" algn="ctr" defTabSz="914400" rtl="0" eaLnBrk="1" fontAlgn="auto" latinLnBrk="0" hangingPunct="1">
                        <a:lnSpc>
                          <a:spcPts val="1780"/>
                        </a:lnSpc>
                        <a:spcBef>
                          <a:spcPts val="0"/>
                        </a:spcBef>
                        <a:spcAft>
                          <a:spcPts val="0"/>
                        </a:spcAft>
                        <a:buClrTx/>
                        <a:buSzTx/>
                        <a:buFontTx/>
                        <a:buNone/>
                        <a:tabLst/>
                        <a:defRPr/>
                      </a:pP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Бітірген</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0" normalizeH="0" baseline="0" noProof="0" dirty="0" err="1" smtClean="0">
                          <a:ln>
                            <a:noFill/>
                          </a:ln>
                          <a:solidFill>
                            <a:srgbClr val="000000"/>
                          </a:solidFill>
                          <a:effectLst/>
                          <a:uLnTx/>
                          <a:uFillTx/>
                          <a:latin typeface="DQNCKC+Times New Roman Bold"/>
                          <a:ea typeface="+mn-ea"/>
                          <a:cs typeface="DQNCKC+Times New Roman Bold"/>
                        </a:rPr>
                        <a:t>түлектер</a:t>
                      </a:r>
                      <a:r>
                        <a:rPr kumimoji="0" lang="ru-RU" sz="1600" b="1" i="0" u="none" strike="noStrike" kern="1200" cap="none" spc="-6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3" normalizeH="0" baseline="0" noProof="0" dirty="0" smtClean="0">
                          <a:ln>
                            <a:noFill/>
                          </a:ln>
                          <a:solidFill>
                            <a:srgbClr val="000000"/>
                          </a:solidFill>
                          <a:effectLst/>
                          <a:uLnTx/>
                          <a:uFillTx/>
                          <a:latin typeface="DQNCKC+Times New Roman Bold"/>
                          <a:ea typeface="+mn-ea"/>
                          <a:cs typeface="DQNCKC+Times New Roman Bold"/>
                        </a:rPr>
                        <a:t>мен</a:t>
                      </a:r>
                      <a:r>
                        <a:rPr kumimoji="0" lang="ru-RU" sz="1600" b="1" i="0" u="none" strike="noStrike" kern="1200" cap="none" spc="-36"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жұмысқа</a:t>
                      </a:r>
                      <a:r>
                        <a:rPr kumimoji="0" lang="ru-RU" sz="1600" b="1" i="0" u="none" strike="noStrike" kern="1200" cap="none" spc="-45"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err="1" smtClean="0">
                          <a:ln>
                            <a:noFill/>
                          </a:ln>
                          <a:solidFill>
                            <a:srgbClr val="000000"/>
                          </a:solidFill>
                          <a:effectLst/>
                          <a:uLnTx/>
                          <a:uFillTx/>
                          <a:latin typeface="DQNCKC+Times New Roman Bold"/>
                          <a:ea typeface="+mn-ea"/>
                          <a:cs typeface="DQNCKC+Times New Roman Bold"/>
                        </a:rPr>
                        <a:t>орналасқандар</a:t>
                      </a:r>
                      <a:r>
                        <a:rPr kumimoji="0" lang="ru-RU" sz="1600" b="1" i="0" u="none" strike="noStrike" kern="1200" cap="none" spc="-52"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000000"/>
                          </a:solidFill>
                          <a:effectLst/>
                          <a:uLnTx/>
                          <a:uFillTx/>
                          <a:latin typeface="DQNCKC+Times New Roman Bold"/>
                          <a:ea typeface="+mn-ea"/>
                          <a:cs typeface="DQNCKC+Times New Roman Bold"/>
                        </a:rPr>
                        <a:t>саны,</a:t>
                      </a:r>
                      <a:r>
                        <a:rPr kumimoji="0" lang="ru-RU" sz="1600" b="1" i="0" u="none" strike="noStrike" kern="1200" cap="none" spc="-47"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0" normalizeH="0" baseline="0" noProof="0" dirty="0" smtClean="0">
                          <a:ln>
                            <a:noFill/>
                          </a:ln>
                          <a:solidFill>
                            <a:srgbClr val="000000"/>
                          </a:solidFill>
                          <a:effectLst/>
                          <a:uLnTx/>
                          <a:uFillTx/>
                          <a:latin typeface="DQNCKC+Times New Roman Bold"/>
                          <a:ea typeface="+mn-ea"/>
                          <a:cs typeface="DQNCKC+Times New Roman Bold"/>
                        </a:rPr>
                        <a:t>% </a:t>
                      </a:r>
                      <a:r>
                        <a:rPr kumimoji="0" lang="ru-RU" sz="1600" b="1" i="0" u="none" strike="noStrike" kern="1200" cap="none" spc="14" normalizeH="0" baseline="0" noProof="0" dirty="0" smtClean="0">
                          <a:ln>
                            <a:noFill/>
                          </a:ln>
                          <a:solidFill>
                            <a:srgbClr val="C00000"/>
                          </a:solidFill>
                          <a:effectLst/>
                          <a:uLnTx/>
                          <a:uFillTx/>
                          <a:latin typeface="DQNCKC+Times New Roman Bold"/>
                          <a:ea typeface="+mn-ea"/>
                          <a:cs typeface="DQNCKC+Times New Roman Bold"/>
                        </a:rPr>
                        <a:t>2022</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418573">
                <a:tc vMerge="1">
                  <a:txBody>
                    <a:bodyPr/>
                    <a:lstStyle/>
                    <a:p>
                      <a:endParaRPr lang="ru-RU" dirty="0"/>
                    </a:p>
                  </a:txBody>
                  <a:tcPr/>
                </a:tc>
                <a:tc>
                  <a:txBody>
                    <a:bodyPr/>
                    <a:lstStyle/>
                    <a:p>
                      <a:r>
                        <a:rPr lang="kk-KZ" dirty="0" smtClean="0"/>
                        <a:t>50</a:t>
                      </a:r>
                      <a:endParaRPr lang="ru-RU" dirty="0"/>
                    </a:p>
                  </a:txBody>
                  <a:tcPr/>
                </a:tc>
                <a:tc>
                  <a:txBody>
                    <a:bodyPr/>
                    <a:lstStyle/>
                    <a:p>
                      <a:r>
                        <a:rPr lang="kk-KZ" dirty="0" smtClean="0"/>
                        <a:t>18</a:t>
                      </a:r>
                      <a:endParaRPr lang="ru-RU" dirty="0"/>
                    </a:p>
                  </a:txBody>
                  <a:tcPr/>
                </a:tc>
                <a:tc>
                  <a:txBody>
                    <a:bodyPr/>
                    <a:lstStyle/>
                    <a:p>
                      <a:r>
                        <a:rPr lang="kk-KZ" dirty="0" smtClean="0"/>
                        <a:t>1</a:t>
                      </a:r>
                      <a:endParaRPr lang="ru-RU" dirty="0"/>
                    </a:p>
                  </a:txBody>
                  <a:tcPr/>
                </a:tc>
                <a:tc>
                  <a:txBody>
                    <a:bodyPr/>
                    <a:lstStyle/>
                    <a:p>
                      <a:r>
                        <a:rPr lang="kk-KZ" dirty="0" smtClean="0"/>
                        <a:t>20</a:t>
                      </a:r>
                      <a:r>
                        <a:rPr kumimoji="0" lang="ru-RU" sz="1800" b="0" i="0" u="none" strike="noStrike" kern="1200" cap="none" spc="0" normalizeH="0" baseline="0" noProof="0" dirty="0" smtClean="0">
                          <a:ln>
                            <a:noFill/>
                          </a:ln>
                          <a:solidFill>
                            <a:prstClr val="black"/>
                          </a:solidFill>
                          <a:effectLst/>
                          <a:uLnTx/>
                          <a:uFillTx/>
                          <a:latin typeface="+mn-lt"/>
                          <a:ea typeface="+mn-ea"/>
                          <a:cs typeface="+mn-cs"/>
                        </a:rPr>
                        <a:t>*</a:t>
                      </a:r>
                      <a:endParaRPr lang="ru-RU" dirty="0"/>
                    </a:p>
                  </a:txBody>
                  <a:tcPr/>
                </a:tc>
                <a:tc>
                  <a:txBody>
                    <a:bodyPr/>
                    <a:lstStyle/>
                    <a:p>
                      <a:r>
                        <a:rPr lang="kk-KZ" dirty="0" smtClean="0"/>
                        <a:t>63,33</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lang="ru-RU" dirty="0"/>
                    </a:p>
                  </a:txBody>
                  <a:tcPr/>
                </a:tc>
              </a:tr>
              <a:tr h="418573">
                <a:tc vMerge="1">
                  <a:txBody>
                    <a:bodyPr/>
                    <a:lstStyle/>
                    <a:p>
                      <a:endParaRPr lang="ru-RU" dirty="0"/>
                    </a:p>
                  </a:txBody>
                  <a:tcPr/>
                </a:tc>
                <a:tc gridSpan="5">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Бітірген</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түлектер</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мен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жұмысқа</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1600" b="1" i="0" u="none" strike="noStrike" kern="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орналасқандар</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 саны, % </a:t>
                      </a:r>
                      <a:r>
                        <a:rPr kumimoji="0" lang="ru-RU" sz="1600" b="1"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2023</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418573">
                <a:tc vMerge="1">
                  <a:txBody>
                    <a:bodyPr/>
                    <a:lstStyle/>
                    <a:p>
                      <a:endParaRPr lang="ru-RU" dirty="0"/>
                    </a:p>
                  </a:txBody>
                  <a:tcPr/>
                </a:tc>
                <a:tc>
                  <a:txBody>
                    <a:bodyPr/>
                    <a:lstStyle/>
                    <a:p>
                      <a:r>
                        <a:rPr lang="kk-KZ" dirty="0" smtClean="0"/>
                        <a:t>26</a:t>
                      </a:r>
                      <a:endParaRPr lang="ru-RU" dirty="0"/>
                    </a:p>
                  </a:txBody>
                  <a:tcPr/>
                </a:tc>
                <a:tc>
                  <a:txBody>
                    <a:bodyPr/>
                    <a:lstStyle/>
                    <a:p>
                      <a:r>
                        <a:rPr lang="kk-KZ" dirty="0" smtClean="0"/>
                        <a:t>8</a:t>
                      </a:r>
                      <a:endParaRPr lang="ru-RU" dirty="0"/>
                    </a:p>
                  </a:txBody>
                  <a:tcPr/>
                </a:tc>
                <a:tc>
                  <a:txBody>
                    <a:bodyPr/>
                    <a:lstStyle/>
                    <a:p>
                      <a:r>
                        <a:rPr lang="kk-KZ" dirty="0" smtClean="0"/>
                        <a:t>1</a:t>
                      </a:r>
                      <a:endParaRPr lang="ru-RU" dirty="0"/>
                    </a:p>
                  </a:txBody>
                  <a:tcPr/>
                </a:tc>
                <a:tc>
                  <a:txBody>
                    <a:bodyPr/>
                    <a:lstStyle/>
                    <a:p>
                      <a:r>
                        <a:rPr lang="kk-KZ" dirty="0" smtClean="0"/>
                        <a:t>9</a:t>
                      </a:r>
                      <a:r>
                        <a:rPr kumimoji="0" lang="ru-RU" sz="1800" b="0" i="0" u="none" strike="noStrike" kern="1200" cap="none" spc="0" normalizeH="0" baseline="0" noProof="0" dirty="0" smtClean="0">
                          <a:ln>
                            <a:noFill/>
                          </a:ln>
                          <a:solidFill>
                            <a:prstClr val="black"/>
                          </a:solidFill>
                          <a:effectLst/>
                          <a:uLnTx/>
                          <a:uFillTx/>
                          <a:latin typeface="+mn-lt"/>
                          <a:ea typeface="+mn-ea"/>
                          <a:cs typeface="+mn-cs"/>
                        </a:rPr>
                        <a:t>*/1</a:t>
                      </a:r>
                      <a:endParaRPr lang="ru-RU" dirty="0"/>
                    </a:p>
                  </a:txBody>
                  <a:tcPr/>
                </a:tc>
                <a:tc>
                  <a:txBody>
                    <a:bodyPr/>
                    <a:lstStyle/>
                    <a:p>
                      <a:r>
                        <a:rPr lang="kk-KZ" dirty="0" smtClean="0"/>
                        <a:t>56,3</a:t>
                      </a:r>
                      <a:r>
                        <a:rPr kumimoji="0" lang="ru-RU" sz="16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lang="ru-RU" dirty="0"/>
                    </a:p>
                  </a:txBody>
                  <a:tcPr/>
                </a:tc>
              </a:tr>
            </a:tbl>
          </a:graphicData>
        </a:graphic>
      </p:graphicFrame>
      <p:sp>
        <p:nvSpPr>
          <p:cNvPr id="6" name="Прямоугольник 5"/>
          <p:cNvSpPr/>
          <p:nvPr/>
        </p:nvSpPr>
        <p:spPr>
          <a:xfrm>
            <a:off x="179512" y="6309320"/>
            <a:ext cx="8424936" cy="369332"/>
          </a:xfrm>
          <a:prstGeom prst="rect">
            <a:avLst/>
          </a:prstGeom>
        </p:spPr>
        <p:txBody>
          <a:bodyPr wrap="square">
            <a:spAutoFit/>
          </a:bodyPr>
          <a:lstStyle/>
          <a:p>
            <a:pPr lvl="0"/>
            <a:r>
              <a:rPr lang="ru-RU" dirty="0" err="1">
                <a:solidFill>
                  <a:prstClr val="black"/>
                </a:solidFill>
              </a:rPr>
              <a:t>Ескерту</a:t>
            </a:r>
            <a:r>
              <a:rPr lang="ru-RU" dirty="0">
                <a:solidFill>
                  <a:prstClr val="black"/>
                </a:solidFill>
              </a:rPr>
              <a:t>: * - </a:t>
            </a:r>
            <a:r>
              <a:rPr lang="ru-RU" dirty="0" err="1">
                <a:solidFill>
                  <a:prstClr val="black"/>
                </a:solidFill>
              </a:rPr>
              <a:t>бұл</a:t>
            </a:r>
            <a:r>
              <a:rPr lang="ru-RU" dirty="0">
                <a:solidFill>
                  <a:prstClr val="black"/>
                </a:solidFill>
              </a:rPr>
              <a:t> </a:t>
            </a:r>
            <a:r>
              <a:rPr lang="ru-RU" dirty="0" err="1">
                <a:solidFill>
                  <a:prstClr val="black"/>
                </a:solidFill>
              </a:rPr>
              <a:t>жерде</a:t>
            </a:r>
            <a:r>
              <a:rPr lang="ru-RU" dirty="0">
                <a:solidFill>
                  <a:prstClr val="black"/>
                </a:solidFill>
              </a:rPr>
              <a:t> </a:t>
            </a:r>
            <a:r>
              <a:rPr lang="ru-RU" dirty="0" err="1">
                <a:solidFill>
                  <a:prstClr val="black"/>
                </a:solidFill>
              </a:rPr>
              <a:t>шетелдік</a:t>
            </a:r>
            <a:r>
              <a:rPr lang="ru-RU" dirty="0">
                <a:solidFill>
                  <a:prstClr val="black"/>
                </a:solidFill>
              </a:rPr>
              <a:t> </a:t>
            </a:r>
            <a:r>
              <a:rPr lang="ru-RU" dirty="0" err="1">
                <a:solidFill>
                  <a:prstClr val="black"/>
                </a:solidFill>
              </a:rPr>
              <a:t>студенттер</a:t>
            </a:r>
            <a:r>
              <a:rPr lang="ru-RU" dirty="0">
                <a:solidFill>
                  <a:prstClr val="black"/>
                </a:solidFill>
              </a:rPr>
              <a:t> </a:t>
            </a:r>
            <a:r>
              <a:rPr lang="ru-RU" dirty="0" err="1">
                <a:solidFill>
                  <a:prstClr val="black"/>
                </a:solidFill>
              </a:rPr>
              <a:t>болғандықтан</a:t>
            </a:r>
            <a:r>
              <a:rPr lang="ru-RU" dirty="0">
                <a:solidFill>
                  <a:prstClr val="black"/>
                </a:solidFill>
              </a:rPr>
              <a:t> </a:t>
            </a:r>
            <a:r>
              <a:rPr lang="ru-RU" dirty="0" err="1">
                <a:solidFill>
                  <a:prstClr val="black"/>
                </a:solidFill>
              </a:rPr>
              <a:t>есепке</a:t>
            </a:r>
            <a:r>
              <a:rPr lang="ru-RU" dirty="0">
                <a:solidFill>
                  <a:prstClr val="black"/>
                </a:solidFill>
              </a:rPr>
              <a:t> </a:t>
            </a:r>
            <a:r>
              <a:rPr lang="ru-RU" dirty="0" err="1">
                <a:solidFill>
                  <a:prstClr val="black"/>
                </a:solidFill>
              </a:rPr>
              <a:t>алынбайды</a:t>
            </a:r>
            <a:endParaRPr lang="ru-RU" dirty="0">
              <a:solidFill>
                <a:prstClr val="black"/>
              </a:solidFill>
            </a:endParaRPr>
          </a:p>
        </p:txBody>
      </p:sp>
    </p:spTree>
    <p:extLst>
      <p:ext uri="{BB962C8B-B14F-4D97-AF65-F5344CB8AC3E}">
        <p14:creationId xmlns:p14="http://schemas.microsoft.com/office/powerpoint/2010/main" val="407695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667256" y="605777"/>
            <a:ext cx="6249864" cy="928113"/>
          </a:xfrm>
          <a:prstGeom prst="rect">
            <a:avLst/>
          </a:prstGeom>
        </p:spPr>
        <p:txBody>
          <a:bodyPr vert="horz" wrap="square" lIns="0" tIns="0" rIns="0" bIns="0" rtlCol="0">
            <a:spAutoFit/>
          </a:bodyPr>
          <a:lstStyle/>
          <a:p>
            <a:pPr marL="884173" marR="0">
              <a:lnSpc>
                <a:spcPts val="2205"/>
              </a:lnSpc>
              <a:spcBef>
                <a:spcPts val="0"/>
              </a:spcBef>
              <a:spcAft>
                <a:spcPts val="0"/>
              </a:spcAft>
            </a:pPr>
            <a:r>
              <a:rPr sz="2000" spc="-62" dirty="0">
                <a:solidFill>
                  <a:srgbClr val="000000"/>
                </a:solidFill>
                <a:latin typeface="TFUKGI+Times New Roman"/>
                <a:cs typeface="TFUKGI+Times New Roman"/>
              </a:rPr>
              <a:t>САУАЛНАМАЛАР</a:t>
            </a:r>
            <a:r>
              <a:rPr sz="2000" spc="173" dirty="0">
                <a:solidFill>
                  <a:srgbClr val="000000"/>
                </a:solidFill>
                <a:latin typeface="TFUKGI+Times New Roman"/>
                <a:cs typeface="TFUKGI+Times New Roman"/>
              </a:rPr>
              <a:t> </a:t>
            </a:r>
            <a:r>
              <a:rPr sz="2000" spc="-18" dirty="0">
                <a:solidFill>
                  <a:srgbClr val="000000"/>
                </a:solidFill>
                <a:latin typeface="TFUKGI+Times New Roman"/>
                <a:cs typeface="TFUKGI+Times New Roman"/>
              </a:rPr>
              <a:t>(БІЛІМГЕРЛЕРДІҢ,</a:t>
            </a:r>
          </a:p>
          <a:p>
            <a:pPr marL="0" marR="0">
              <a:lnSpc>
                <a:spcPts val="2205"/>
              </a:lnSpc>
              <a:spcBef>
                <a:spcPts val="194"/>
              </a:spcBef>
              <a:spcAft>
                <a:spcPts val="0"/>
              </a:spcAft>
            </a:pPr>
            <a:r>
              <a:rPr sz="2000" spc="-13" dirty="0">
                <a:solidFill>
                  <a:srgbClr val="000000"/>
                </a:solidFill>
                <a:latin typeface="TFUKGI+Times New Roman"/>
                <a:cs typeface="TFUKGI+Times New Roman"/>
              </a:rPr>
              <a:t>ЖҰМЫСБЕРУШІЛЕРДІҢ,</a:t>
            </a:r>
            <a:r>
              <a:rPr sz="2000" spc="19" dirty="0">
                <a:solidFill>
                  <a:srgbClr val="000000"/>
                </a:solidFill>
                <a:latin typeface="TFUKGI+Times New Roman"/>
                <a:cs typeface="TFUKGI+Times New Roman"/>
              </a:rPr>
              <a:t> </a:t>
            </a:r>
            <a:r>
              <a:rPr sz="2000" spc="-10" dirty="0">
                <a:solidFill>
                  <a:srgbClr val="000000"/>
                </a:solidFill>
                <a:latin typeface="TFUKGI+Times New Roman"/>
                <a:cs typeface="TFUKGI+Times New Roman"/>
              </a:rPr>
              <a:t>ТҮЛЕКТЕРДІҢ,</a:t>
            </a:r>
            <a:r>
              <a:rPr sz="2000" dirty="0">
                <a:solidFill>
                  <a:srgbClr val="000000"/>
                </a:solidFill>
                <a:latin typeface="TFUKGI+Times New Roman"/>
                <a:cs typeface="TFUKGI+Times New Roman"/>
              </a:rPr>
              <a:t> </a:t>
            </a:r>
            <a:r>
              <a:rPr sz="2000" spc="-43" dirty="0">
                <a:solidFill>
                  <a:srgbClr val="000000"/>
                </a:solidFill>
                <a:latin typeface="TFUKGI+Times New Roman"/>
                <a:cs typeface="TFUKGI+Times New Roman"/>
              </a:rPr>
              <a:t>БАСҚА</a:t>
            </a:r>
            <a:r>
              <a:rPr sz="2000" spc="112" dirty="0">
                <a:solidFill>
                  <a:srgbClr val="000000"/>
                </a:solidFill>
                <a:latin typeface="TFUKGI+Times New Roman"/>
                <a:cs typeface="TFUKGI+Times New Roman"/>
              </a:rPr>
              <a:t> </a:t>
            </a:r>
            <a:r>
              <a:rPr sz="2000" dirty="0">
                <a:solidFill>
                  <a:srgbClr val="000000"/>
                </a:solidFill>
                <a:latin typeface="TFUKGI+Times New Roman"/>
                <a:cs typeface="TFUKGI+Times New Roman"/>
              </a:rPr>
              <a:t>ДА</a:t>
            </a:r>
          </a:p>
          <a:p>
            <a:pPr marL="433070" marR="0">
              <a:lnSpc>
                <a:spcPts val="2205"/>
              </a:lnSpc>
              <a:spcBef>
                <a:spcPts val="196"/>
              </a:spcBef>
              <a:spcAft>
                <a:spcPts val="0"/>
              </a:spcAft>
            </a:pPr>
            <a:r>
              <a:rPr sz="2000" dirty="0">
                <a:solidFill>
                  <a:srgbClr val="000000"/>
                </a:solidFill>
                <a:latin typeface="TFUKGI+Times New Roman"/>
                <a:cs typeface="TFUKGI+Times New Roman"/>
              </a:rPr>
              <a:t>ҚЫЗЫҒУШЫ</a:t>
            </a:r>
            <a:r>
              <a:rPr sz="2000" spc="64" dirty="0">
                <a:solidFill>
                  <a:srgbClr val="000000"/>
                </a:solidFill>
                <a:latin typeface="TFUKGI+Times New Roman"/>
                <a:cs typeface="TFUKGI+Times New Roman"/>
              </a:rPr>
              <a:t> </a:t>
            </a:r>
            <a:r>
              <a:rPr sz="2000" spc="-52" dirty="0">
                <a:solidFill>
                  <a:srgbClr val="000000"/>
                </a:solidFill>
                <a:latin typeface="TFUKGI+Times New Roman"/>
                <a:cs typeface="TFUKGI+Times New Roman"/>
              </a:rPr>
              <a:t>ТАРАПТАРДЫҢ)</a:t>
            </a:r>
            <a:r>
              <a:rPr sz="2000" spc="107" dirty="0">
                <a:solidFill>
                  <a:srgbClr val="000000"/>
                </a:solidFill>
                <a:latin typeface="TFUKGI+Times New Roman"/>
                <a:cs typeface="TFUKGI+Times New Roman"/>
              </a:rPr>
              <a:t> </a:t>
            </a:r>
            <a:r>
              <a:rPr sz="2000" dirty="0">
                <a:solidFill>
                  <a:srgbClr val="000000"/>
                </a:solidFill>
                <a:latin typeface="TFUKGI+Times New Roman"/>
                <a:cs typeface="TFUKGI+Times New Roman"/>
              </a:rPr>
              <a:t>НӘТИЖЕЛЕРІ</a:t>
            </a:r>
          </a:p>
        </p:txBody>
      </p:sp>
      <p:sp>
        <p:nvSpPr>
          <p:cNvPr id="4" name="object 4"/>
          <p:cNvSpPr txBox="1"/>
          <p:nvPr/>
        </p:nvSpPr>
        <p:spPr>
          <a:xfrm>
            <a:off x="548944" y="1917905"/>
            <a:ext cx="4218998" cy="1379195"/>
          </a:xfrm>
          <a:prstGeom prst="rect">
            <a:avLst/>
          </a:prstGeom>
        </p:spPr>
        <p:txBody>
          <a:bodyPr vert="horz" wrap="square" lIns="0" tIns="0" rIns="0" bIns="0" rtlCol="0">
            <a:spAutoFit/>
          </a:bodyPr>
          <a:lstStyle/>
          <a:p>
            <a:pPr marL="1158824" marR="0">
              <a:lnSpc>
                <a:spcPts val="3112"/>
              </a:lnSpc>
              <a:spcBef>
                <a:spcPts val="0"/>
              </a:spcBef>
              <a:spcAft>
                <a:spcPts val="0"/>
              </a:spcAft>
            </a:pPr>
            <a:r>
              <a:rPr sz="2800" b="1" spc="-12" dirty="0">
                <a:solidFill>
                  <a:srgbClr val="FFFFFF"/>
                </a:solidFill>
                <a:latin typeface="DQNCKC+Times New Roman Bold"/>
                <a:cs typeface="DQNCKC+Times New Roman Bold"/>
              </a:rPr>
              <a:t>Саулнамалар</a:t>
            </a:r>
            <a:r>
              <a:rPr sz="2800" b="1" spc="-62" dirty="0">
                <a:solidFill>
                  <a:srgbClr val="FFFFFF"/>
                </a:solidFill>
                <a:latin typeface="DQNCKC+Times New Roman Bold"/>
                <a:cs typeface="DQNCKC+Times New Roman Bold"/>
              </a:rPr>
              <a:t> </a:t>
            </a:r>
            <a:r>
              <a:rPr sz="2800" b="1" spc="11" dirty="0">
                <a:solidFill>
                  <a:srgbClr val="FFFFFF"/>
                </a:solidFill>
                <a:latin typeface="DQNCKC+Times New Roman Bold"/>
                <a:cs typeface="DQNCKC+Times New Roman Bold"/>
              </a:rPr>
              <a:t>түрі</a:t>
            </a:r>
          </a:p>
          <a:p>
            <a:pPr marL="0" marR="0">
              <a:lnSpc>
                <a:spcPts val="2764"/>
              </a:lnSpc>
              <a:spcBef>
                <a:spcPts val="912"/>
              </a:spcBef>
              <a:spcAft>
                <a:spcPts val="0"/>
              </a:spcAft>
            </a:pPr>
            <a:r>
              <a:rPr sz="2500" dirty="0">
                <a:solidFill>
                  <a:srgbClr val="000000"/>
                </a:solidFill>
                <a:latin typeface="TFUKGI+Times New Roman"/>
                <a:cs typeface="TFUKGI+Times New Roman"/>
              </a:rPr>
              <a:t>Жұмыс</a:t>
            </a:r>
            <a:r>
              <a:rPr sz="2500" spc="20" dirty="0">
                <a:solidFill>
                  <a:srgbClr val="000000"/>
                </a:solidFill>
                <a:latin typeface="TFUKGI+Times New Roman"/>
                <a:cs typeface="TFUKGI+Times New Roman"/>
              </a:rPr>
              <a:t> </a:t>
            </a:r>
            <a:r>
              <a:rPr sz="2500" spc="-11" dirty="0">
                <a:solidFill>
                  <a:srgbClr val="000000"/>
                </a:solidFill>
                <a:latin typeface="TFUKGI+Times New Roman"/>
                <a:cs typeface="TFUKGI+Times New Roman"/>
              </a:rPr>
              <a:t>берушілердің</a:t>
            </a:r>
            <a:r>
              <a:rPr sz="2500" spc="40" dirty="0">
                <a:solidFill>
                  <a:srgbClr val="000000"/>
                </a:solidFill>
                <a:latin typeface="TFUKGI+Times New Roman"/>
                <a:cs typeface="TFUKGI+Times New Roman"/>
              </a:rPr>
              <a:t> </a:t>
            </a:r>
            <a:r>
              <a:rPr sz="2500" spc="11" dirty="0">
                <a:solidFill>
                  <a:srgbClr val="000000"/>
                </a:solidFill>
                <a:latin typeface="TFUKGI+Times New Roman"/>
                <a:cs typeface="TFUKGI+Times New Roman"/>
              </a:rPr>
              <a:t>ББ</a:t>
            </a:r>
            <a:r>
              <a:rPr sz="2500" dirty="0">
                <a:solidFill>
                  <a:srgbClr val="000000"/>
                </a:solidFill>
                <a:latin typeface="LROVIO+Times New Roman"/>
                <a:cs typeface="LROVIO+Times New Roman"/>
              </a:rPr>
              <a:t>-</a:t>
            </a:r>
            <a:r>
              <a:rPr sz="2500" dirty="0">
                <a:solidFill>
                  <a:srgbClr val="000000"/>
                </a:solidFill>
                <a:latin typeface="TFUKGI+Times New Roman"/>
                <a:cs typeface="TFUKGI+Times New Roman"/>
              </a:rPr>
              <a:t>на</a:t>
            </a:r>
          </a:p>
          <a:p>
            <a:pPr marL="0" marR="0">
              <a:lnSpc>
                <a:spcPts val="2766"/>
              </a:lnSpc>
              <a:spcBef>
                <a:spcPts val="953"/>
              </a:spcBef>
              <a:spcAft>
                <a:spcPts val="0"/>
              </a:spcAft>
            </a:pPr>
            <a:r>
              <a:rPr sz="2500" spc="-38" dirty="0">
                <a:solidFill>
                  <a:srgbClr val="000000"/>
                </a:solidFill>
                <a:latin typeface="TFUKGI+Times New Roman"/>
                <a:cs typeface="TFUKGI+Times New Roman"/>
              </a:rPr>
              <a:t>Студент</a:t>
            </a:r>
            <a:r>
              <a:rPr sz="2500" spc="72" dirty="0">
                <a:solidFill>
                  <a:srgbClr val="000000"/>
                </a:solidFill>
                <a:latin typeface="TFUKGI+Times New Roman"/>
                <a:cs typeface="TFUKGI+Times New Roman"/>
              </a:rPr>
              <a:t> </a:t>
            </a:r>
            <a:r>
              <a:rPr sz="2500" spc="-10" dirty="0">
                <a:solidFill>
                  <a:srgbClr val="000000"/>
                </a:solidFill>
                <a:latin typeface="TFUKGI+Times New Roman"/>
                <a:cs typeface="TFUKGI+Times New Roman"/>
              </a:rPr>
              <a:t>оқытушы</a:t>
            </a:r>
            <a:r>
              <a:rPr sz="2500" dirty="0">
                <a:solidFill>
                  <a:srgbClr val="000000"/>
                </a:solidFill>
                <a:latin typeface="TFUKGI+Times New Roman"/>
                <a:cs typeface="TFUKGI+Times New Roman"/>
              </a:rPr>
              <a:t> көзімен</a:t>
            </a:r>
          </a:p>
        </p:txBody>
      </p:sp>
      <p:sp>
        <p:nvSpPr>
          <p:cNvPr id="5" name="object 5"/>
          <p:cNvSpPr txBox="1"/>
          <p:nvPr/>
        </p:nvSpPr>
        <p:spPr>
          <a:xfrm>
            <a:off x="6535166" y="1917905"/>
            <a:ext cx="1644217" cy="433361"/>
          </a:xfrm>
          <a:prstGeom prst="rect">
            <a:avLst/>
          </a:prstGeom>
        </p:spPr>
        <p:txBody>
          <a:bodyPr vert="horz" wrap="square" lIns="0" tIns="0" rIns="0" bIns="0" rtlCol="0">
            <a:spAutoFit/>
          </a:bodyPr>
          <a:lstStyle/>
          <a:p>
            <a:pPr marL="0" marR="0">
              <a:lnSpc>
                <a:spcPts val="3112"/>
              </a:lnSpc>
              <a:spcBef>
                <a:spcPts val="0"/>
              </a:spcBef>
              <a:spcAft>
                <a:spcPts val="0"/>
              </a:spcAft>
            </a:pPr>
            <a:r>
              <a:rPr sz="2800" b="1" dirty="0">
                <a:solidFill>
                  <a:srgbClr val="FFFFFF"/>
                </a:solidFill>
                <a:latin typeface="DQNCKC+Times New Roman Bold"/>
                <a:cs typeface="DQNCKC+Times New Roman Bold"/>
              </a:rPr>
              <a:t>Нәтижесі</a:t>
            </a:r>
          </a:p>
        </p:txBody>
      </p:sp>
      <p:sp>
        <p:nvSpPr>
          <p:cNvPr id="6" name="object 6"/>
          <p:cNvSpPr txBox="1"/>
          <p:nvPr/>
        </p:nvSpPr>
        <p:spPr>
          <a:xfrm>
            <a:off x="7001510" y="2435451"/>
            <a:ext cx="707136" cy="1334343"/>
          </a:xfrm>
          <a:prstGeom prst="rect">
            <a:avLst/>
          </a:prstGeom>
        </p:spPr>
        <p:txBody>
          <a:bodyPr vert="horz" wrap="square" lIns="0" tIns="0" rIns="0" bIns="0" rtlCol="0">
            <a:spAutoFit/>
          </a:bodyPr>
          <a:lstStyle/>
          <a:p>
            <a:pPr marL="0" marR="0">
              <a:lnSpc>
                <a:spcPts val="2764"/>
              </a:lnSpc>
              <a:spcBef>
                <a:spcPts val="0"/>
              </a:spcBef>
              <a:spcAft>
                <a:spcPts val="0"/>
              </a:spcAft>
            </a:pPr>
            <a:r>
              <a:rPr sz="2500" dirty="0">
                <a:solidFill>
                  <a:srgbClr val="000000"/>
                </a:solidFill>
                <a:latin typeface="LROVIO+Times New Roman"/>
                <a:cs typeface="LROVIO+Times New Roman"/>
              </a:rPr>
              <a:t>4,58</a:t>
            </a:r>
          </a:p>
          <a:p>
            <a:pPr marL="79247" marR="0">
              <a:lnSpc>
                <a:spcPts val="2766"/>
              </a:lnSpc>
              <a:spcBef>
                <a:spcPts val="903"/>
              </a:spcBef>
              <a:spcAft>
                <a:spcPts val="0"/>
              </a:spcAft>
            </a:pPr>
            <a:r>
              <a:rPr sz="2500" dirty="0">
                <a:solidFill>
                  <a:srgbClr val="000000"/>
                </a:solidFill>
                <a:latin typeface="LROVIO+Times New Roman"/>
                <a:cs typeface="LROVIO+Times New Roman"/>
              </a:rPr>
              <a:t>4,7</a:t>
            </a:r>
          </a:p>
          <a:p>
            <a:pPr marL="225933" marR="0">
              <a:lnSpc>
                <a:spcPts val="2766"/>
              </a:lnSpc>
              <a:spcBef>
                <a:spcPts val="905"/>
              </a:spcBef>
              <a:spcAft>
                <a:spcPts val="0"/>
              </a:spcAft>
            </a:pPr>
            <a:r>
              <a:rPr sz="2500" dirty="0">
                <a:solidFill>
                  <a:srgbClr val="000000"/>
                </a:solidFill>
                <a:latin typeface="LROVIO+Times New Roman"/>
                <a:cs typeface="LROVIO+Times New Roman"/>
              </a:rPr>
              <a:t>-</a:t>
            </a:r>
          </a:p>
        </p:txBody>
      </p:sp>
      <p:sp>
        <p:nvSpPr>
          <p:cNvPr id="7" name="object 7"/>
          <p:cNvSpPr txBox="1"/>
          <p:nvPr/>
        </p:nvSpPr>
        <p:spPr>
          <a:xfrm>
            <a:off x="548944" y="3380313"/>
            <a:ext cx="4881510" cy="359073"/>
          </a:xfrm>
          <a:prstGeom prst="rect">
            <a:avLst/>
          </a:prstGeom>
        </p:spPr>
        <p:txBody>
          <a:bodyPr vert="horz" wrap="square" lIns="0" tIns="0" rIns="0" bIns="0" rtlCol="0">
            <a:spAutoFit/>
          </a:bodyPr>
          <a:lstStyle/>
          <a:p>
            <a:pPr marL="0" marR="0">
              <a:lnSpc>
                <a:spcPts val="2766"/>
              </a:lnSpc>
              <a:spcBef>
                <a:spcPts val="0"/>
              </a:spcBef>
              <a:spcAft>
                <a:spcPts val="0"/>
              </a:spcAft>
            </a:pPr>
            <a:r>
              <a:rPr sz="2500" dirty="0">
                <a:solidFill>
                  <a:srgbClr val="000000"/>
                </a:solidFill>
                <a:latin typeface="TFUKGI+Times New Roman"/>
                <a:cs typeface="TFUKGI+Times New Roman"/>
              </a:rPr>
              <a:t>Түлектер үшін </a:t>
            </a:r>
            <a:r>
              <a:rPr sz="2500" spc="-18" dirty="0" err="1">
                <a:solidFill>
                  <a:srgbClr val="000000"/>
                </a:solidFill>
                <a:latin typeface="TFUKGI+Times New Roman"/>
                <a:cs typeface="TFUKGI+Times New Roman"/>
              </a:rPr>
              <a:t>бағалау</a:t>
            </a:r>
            <a:r>
              <a:rPr sz="2500" spc="36" dirty="0">
                <a:solidFill>
                  <a:srgbClr val="000000"/>
                </a:solidFill>
                <a:latin typeface="TFUKGI+Times New Roman"/>
                <a:cs typeface="TFUKGI+Times New Roman"/>
              </a:rPr>
              <a:t> </a:t>
            </a:r>
            <a:r>
              <a:rPr sz="2500" spc="-29" dirty="0" err="1" smtClean="0">
                <a:solidFill>
                  <a:srgbClr val="000000"/>
                </a:solidFill>
                <a:latin typeface="TFUKGI+Times New Roman"/>
                <a:cs typeface="TFUKGI+Times New Roman"/>
              </a:rPr>
              <a:t>сау</a:t>
            </a:r>
            <a:r>
              <a:rPr lang="kk-KZ" sz="2500" spc="-29" dirty="0">
                <a:solidFill>
                  <a:srgbClr val="000000"/>
                </a:solidFill>
                <a:latin typeface="TFUKGI+Times New Roman"/>
                <a:cs typeface="TFUKGI+Times New Roman"/>
              </a:rPr>
              <a:t>а</a:t>
            </a:r>
            <a:r>
              <a:rPr sz="2500" spc="-29" dirty="0" err="1" smtClean="0">
                <a:solidFill>
                  <a:srgbClr val="000000"/>
                </a:solidFill>
                <a:latin typeface="TFUKGI+Times New Roman"/>
                <a:cs typeface="TFUKGI+Times New Roman"/>
              </a:rPr>
              <a:t>лнамасы</a:t>
            </a:r>
            <a:endParaRPr sz="2500" spc="-29" dirty="0">
              <a:solidFill>
                <a:srgbClr val="000000"/>
              </a:solidFill>
              <a:latin typeface="TFUKGI+Times New Roman"/>
              <a:cs typeface="TFUKGI+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97584" y="130652"/>
            <a:ext cx="7653471" cy="623585"/>
          </a:xfrm>
          <a:prstGeom prst="rect">
            <a:avLst/>
          </a:prstGeom>
        </p:spPr>
        <p:txBody>
          <a:bodyPr vert="horz" wrap="square" lIns="0" tIns="0" rIns="0" bIns="0" rtlCol="0">
            <a:spAutoFit/>
          </a:bodyPr>
          <a:lstStyle/>
          <a:p>
            <a:pPr marL="0" marR="0">
              <a:lnSpc>
                <a:spcPts val="2208"/>
              </a:lnSpc>
              <a:spcBef>
                <a:spcPts val="0"/>
              </a:spcBef>
              <a:spcAft>
                <a:spcPts val="0"/>
              </a:spcAft>
            </a:pPr>
            <a:r>
              <a:rPr sz="2000" b="1" dirty="0">
                <a:solidFill>
                  <a:srgbClr val="445263"/>
                </a:solidFill>
                <a:latin typeface="DQNCKC+Times New Roman Bold"/>
                <a:cs typeface="DQNCKC+Times New Roman Bold"/>
              </a:rPr>
              <a:t>Сауалнамалар</a:t>
            </a:r>
            <a:r>
              <a:rPr sz="2000" b="1" spc="-29" dirty="0">
                <a:solidFill>
                  <a:srgbClr val="445263"/>
                </a:solidFill>
                <a:latin typeface="DQNCKC+Times New Roman Bold"/>
                <a:cs typeface="DQNCKC+Times New Roman Bold"/>
              </a:rPr>
              <a:t> </a:t>
            </a:r>
            <a:r>
              <a:rPr sz="2000" b="1" dirty="0">
                <a:solidFill>
                  <a:srgbClr val="445263"/>
                </a:solidFill>
                <a:latin typeface="IMMHOD+Times New Roman Bold"/>
                <a:cs typeface="IMMHOD+Times New Roman Bold"/>
              </a:rPr>
              <a:t>(</a:t>
            </a:r>
            <a:r>
              <a:rPr sz="2000" b="1" dirty="0">
                <a:solidFill>
                  <a:srgbClr val="445263"/>
                </a:solidFill>
                <a:latin typeface="DQNCKC+Times New Roman Bold"/>
                <a:cs typeface="DQNCKC+Times New Roman Bold"/>
              </a:rPr>
              <a:t>Білімгерлердің, жұмыс</a:t>
            </a:r>
            <a:r>
              <a:rPr sz="2000" b="1" spc="36" dirty="0">
                <a:solidFill>
                  <a:srgbClr val="445263"/>
                </a:solidFill>
                <a:latin typeface="DQNCKC+Times New Roman Bold"/>
                <a:cs typeface="DQNCKC+Times New Roman Bold"/>
              </a:rPr>
              <a:t> </a:t>
            </a:r>
            <a:r>
              <a:rPr sz="2000" b="1" dirty="0">
                <a:solidFill>
                  <a:srgbClr val="445263"/>
                </a:solidFill>
                <a:latin typeface="DQNCKC+Times New Roman Bold"/>
                <a:cs typeface="DQNCKC+Times New Roman Bold"/>
              </a:rPr>
              <a:t>берушілердің</a:t>
            </a:r>
            <a:r>
              <a:rPr sz="2000" b="1" spc="-43" dirty="0">
                <a:solidFill>
                  <a:srgbClr val="445263"/>
                </a:solidFill>
                <a:latin typeface="DQNCKC+Times New Roman Bold"/>
                <a:cs typeface="DQNCKC+Times New Roman Bold"/>
              </a:rPr>
              <a:t> </a:t>
            </a:r>
            <a:r>
              <a:rPr sz="2000" b="1" dirty="0">
                <a:solidFill>
                  <a:srgbClr val="445263"/>
                </a:solidFill>
                <a:latin typeface="DQNCKC+Times New Roman Bold"/>
                <a:cs typeface="DQNCKC+Times New Roman Bold"/>
              </a:rPr>
              <a:t>түлектердің</a:t>
            </a:r>
          </a:p>
          <a:p>
            <a:pPr marL="1073226" marR="0">
              <a:lnSpc>
                <a:spcPts val="2205"/>
              </a:lnSpc>
              <a:spcBef>
                <a:spcPts val="195"/>
              </a:spcBef>
              <a:spcAft>
                <a:spcPts val="0"/>
              </a:spcAft>
            </a:pPr>
            <a:r>
              <a:rPr sz="2000" b="1" dirty="0">
                <a:solidFill>
                  <a:srgbClr val="445263"/>
                </a:solidFill>
                <a:latin typeface="DQNCKC+Times New Roman Bold"/>
                <a:cs typeface="DQNCKC+Times New Roman Bold"/>
              </a:rPr>
              <a:t>басқа</a:t>
            </a:r>
            <a:r>
              <a:rPr sz="2000" b="1" spc="-16" dirty="0">
                <a:solidFill>
                  <a:srgbClr val="445263"/>
                </a:solidFill>
                <a:latin typeface="DQNCKC+Times New Roman Bold"/>
                <a:cs typeface="DQNCKC+Times New Roman Bold"/>
              </a:rPr>
              <a:t> </a:t>
            </a:r>
            <a:r>
              <a:rPr sz="2000" b="1" dirty="0">
                <a:solidFill>
                  <a:srgbClr val="445263"/>
                </a:solidFill>
                <a:latin typeface="DQNCKC+Times New Roman Bold"/>
                <a:cs typeface="DQNCKC+Times New Roman Bold"/>
              </a:rPr>
              <a:t>да</a:t>
            </a:r>
            <a:r>
              <a:rPr sz="2000" b="1" spc="-10" dirty="0">
                <a:solidFill>
                  <a:srgbClr val="445263"/>
                </a:solidFill>
                <a:latin typeface="DQNCKC+Times New Roman Bold"/>
                <a:cs typeface="DQNCKC+Times New Roman Bold"/>
              </a:rPr>
              <a:t> </a:t>
            </a:r>
            <a:r>
              <a:rPr sz="2000" b="1" dirty="0">
                <a:solidFill>
                  <a:srgbClr val="445263"/>
                </a:solidFill>
                <a:latin typeface="DQNCKC+Times New Roman Bold"/>
                <a:cs typeface="DQNCKC+Times New Roman Bold"/>
              </a:rPr>
              <a:t>қызығушы тараптардың</a:t>
            </a:r>
            <a:r>
              <a:rPr sz="2000" b="1" dirty="0">
                <a:solidFill>
                  <a:srgbClr val="445263"/>
                </a:solidFill>
                <a:latin typeface="IMMHOD+Times New Roman Bold"/>
                <a:cs typeface="IMMHOD+Times New Roman Bold"/>
              </a:rPr>
              <a:t>)</a:t>
            </a:r>
            <a:r>
              <a:rPr sz="2000" b="1" spc="-62" dirty="0">
                <a:solidFill>
                  <a:srgbClr val="445263"/>
                </a:solidFill>
                <a:latin typeface="IMMHOD+Times New Roman Bold"/>
                <a:cs typeface="IMMHOD+Times New Roman Bold"/>
              </a:rPr>
              <a:t> </a:t>
            </a:r>
            <a:r>
              <a:rPr sz="2000" b="1" dirty="0">
                <a:solidFill>
                  <a:srgbClr val="445263"/>
                </a:solidFill>
                <a:latin typeface="DQNCKC+Times New Roman Bold"/>
                <a:cs typeface="DQNCKC+Times New Roman Bold"/>
              </a:rPr>
              <a:t>нәтижелері</a:t>
            </a:r>
          </a:p>
        </p:txBody>
      </p:sp>
      <p:sp>
        <p:nvSpPr>
          <p:cNvPr id="4" name="object 4"/>
          <p:cNvSpPr txBox="1"/>
          <p:nvPr/>
        </p:nvSpPr>
        <p:spPr>
          <a:xfrm>
            <a:off x="868375" y="1144505"/>
            <a:ext cx="382422" cy="291594"/>
          </a:xfrm>
          <a:prstGeom prst="rect">
            <a:avLst/>
          </a:prstGeom>
        </p:spPr>
        <p:txBody>
          <a:bodyPr vert="horz" wrap="square" lIns="0" tIns="0" rIns="0" bIns="0" rtlCol="0">
            <a:spAutoFit/>
          </a:bodyPr>
          <a:lstStyle/>
          <a:p>
            <a:pPr marL="0" marR="0">
              <a:lnSpc>
                <a:spcPts val="1996"/>
              </a:lnSpc>
              <a:spcBef>
                <a:spcPts val="0"/>
              </a:spcBef>
              <a:spcAft>
                <a:spcPts val="0"/>
              </a:spcAft>
            </a:pPr>
            <a:r>
              <a:rPr sz="1800" b="1" dirty="0">
                <a:solidFill>
                  <a:srgbClr val="FFFFFF"/>
                </a:solidFill>
                <a:latin typeface="DQNCKC+Times New Roman Bold"/>
                <a:cs typeface="DQNCKC+Times New Roman Bold"/>
              </a:rPr>
              <a:t>№</a:t>
            </a:r>
          </a:p>
        </p:txBody>
      </p:sp>
      <p:sp>
        <p:nvSpPr>
          <p:cNvPr id="5" name="object 5"/>
          <p:cNvSpPr txBox="1"/>
          <p:nvPr/>
        </p:nvSpPr>
        <p:spPr>
          <a:xfrm>
            <a:off x="2763901" y="1144505"/>
            <a:ext cx="1761418" cy="291594"/>
          </a:xfrm>
          <a:prstGeom prst="rect">
            <a:avLst/>
          </a:prstGeom>
        </p:spPr>
        <p:txBody>
          <a:bodyPr vert="horz" wrap="square" lIns="0" tIns="0" rIns="0" bIns="0" rtlCol="0">
            <a:spAutoFit/>
          </a:bodyPr>
          <a:lstStyle/>
          <a:p>
            <a:pPr marL="0" marR="0">
              <a:lnSpc>
                <a:spcPts val="1996"/>
              </a:lnSpc>
              <a:spcBef>
                <a:spcPts val="0"/>
              </a:spcBef>
              <a:spcAft>
                <a:spcPts val="0"/>
              </a:spcAft>
            </a:pPr>
            <a:r>
              <a:rPr sz="1800" b="1" spc="-20" dirty="0">
                <a:solidFill>
                  <a:srgbClr val="FFFFFF"/>
                </a:solidFill>
                <a:latin typeface="DQNCKC+Times New Roman Bold"/>
                <a:cs typeface="DQNCKC+Times New Roman Bold"/>
              </a:rPr>
              <a:t>Сауалнама</a:t>
            </a:r>
            <a:r>
              <a:rPr sz="1800" b="1" spc="65" dirty="0">
                <a:solidFill>
                  <a:srgbClr val="FFFFFF"/>
                </a:solidFill>
                <a:latin typeface="DQNCKC+Times New Roman Bold"/>
                <a:cs typeface="DQNCKC+Times New Roman Bold"/>
              </a:rPr>
              <a:t> </a:t>
            </a:r>
            <a:r>
              <a:rPr sz="1800" b="1" dirty="0">
                <a:solidFill>
                  <a:srgbClr val="FFFFFF"/>
                </a:solidFill>
                <a:latin typeface="DQNCKC+Times New Roman Bold"/>
                <a:cs typeface="DQNCKC+Times New Roman Bold"/>
              </a:rPr>
              <a:t>түрі</a:t>
            </a:r>
          </a:p>
        </p:txBody>
      </p:sp>
      <p:sp>
        <p:nvSpPr>
          <p:cNvPr id="6" name="object 6"/>
          <p:cNvSpPr txBox="1"/>
          <p:nvPr/>
        </p:nvSpPr>
        <p:spPr>
          <a:xfrm>
            <a:off x="6392291" y="1460499"/>
            <a:ext cx="1198978"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dirty="0">
                <a:solidFill>
                  <a:srgbClr val="000000"/>
                </a:solidFill>
                <a:latin typeface="TFUKGI+Times New Roman"/>
                <a:cs typeface="TFUKGI+Times New Roman"/>
              </a:rPr>
              <a:t>Өте жақсы</a:t>
            </a:r>
          </a:p>
        </p:txBody>
      </p:sp>
      <p:sp>
        <p:nvSpPr>
          <p:cNvPr id="7" name="object 7"/>
          <p:cNvSpPr txBox="1"/>
          <p:nvPr/>
        </p:nvSpPr>
        <p:spPr>
          <a:xfrm>
            <a:off x="1367663" y="1587626"/>
            <a:ext cx="266700" cy="605200"/>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FFFFFF"/>
                </a:solidFill>
                <a:latin typeface="IMMHOD+Times New Roman Bold"/>
                <a:cs typeface="IMMHOD+Times New Roman Bold"/>
              </a:rPr>
              <a:t>1</a:t>
            </a:r>
          </a:p>
          <a:p>
            <a:pPr marL="0" marR="0">
              <a:lnSpc>
                <a:spcPts val="1993"/>
              </a:lnSpc>
              <a:spcBef>
                <a:spcPts val="478"/>
              </a:spcBef>
              <a:spcAft>
                <a:spcPts val="0"/>
              </a:spcAft>
            </a:pPr>
            <a:r>
              <a:rPr sz="1800" b="1" dirty="0">
                <a:solidFill>
                  <a:srgbClr val="FFFFFF"/>
                </a:solidFill>
                <a:latin typeface="IMMHOD+Times New Roman Bold"/>
                <a:cs typeface="IMMHOD+Times New Roman Bold"/>
              </a:rPr>
              <a:t>2</a:t>
            </a:r>
          </a:p>
        </p:txBody>
      </p:sp>
      <p:sp>
        <p:nvSpPr>
          <p:cNvPr id="8" name="object 8"/>
          <p:cNvSpPr txBox="1"/>
          <p:nvPr/>
        </p:nvSpPr>
        <p:spPr>
          <a:xfrm>
            <a:off x="2364359" y="1587626"/>
            <a:ext cx="2557119"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dirty="0">
                <a:solidFill>
                  <a:srgbClr val="000000"/>
                </a:solidFill>
                <a:latin typeface="TFUKGI+Times New Roman"/>
                <a:cs typeface="TFUKGI+Times New Roman"/>
              </a:rPr>
              <a:t>Жұмыс</a:t>
            </a:r>
            <a:r>
              <a:rPr sz="1800" spc="29" dirty="0">
                <a:solidFill>
                  <a:srgbClr val="000000"/>
                </a:solidFill>
                <a:latin typeface="TFUKGI+Times New Roman"/>
                <a:cs typeface="TFUKGI+Times New Roman"/>
              </a:rPr>
              <a:t> </a:t>
            </a:r>
            <a:r>
              <a:rPr sz="1800" spc="-10" dirty="0">
                <a:solidFill>
                  <a:srgbClr val="000000"/>
                </a:solidFill>
                <a:latin typeface="TFUKGI+Times New Roman"/>
                <a:cs typeface="TFUKGI+Times New Roman"/>
              </a:rPr>
              <a:t>берушілердің</a:t>
            </a:r>
            <a:r>
              <a:rPr sz="1800" spc="35" dirty="0">
                <a:solidFill>
                  <a:srgbClr val="000000"/>
                </a:solidFill>
                <a:latin typeface="TFUKGI+Times New Roman"/>
                <a:cs typeface="TFUKGI+Times New Roman"/>
              </a:rPr>
              <a:t> </a:t>
            </a:r>
            <a:r>
              <a:rPr sz="1800" dirty="0">
                <a:solidFill>
                  <a:srgbClr val="000000"/>
                </a:solidFill>
                <a:latin typeface="TFUKGI+Times New Roman"/>
                <a:cs typeface="TFUKGI+Times New Roman"/>
              </a:rPr>
              <a:t>ББ</a:t>
            </a:r>
          </a:p>
        </p:txBody>
      </p:sp>
      <p:sp>
        <p:nvSpPr>
          <p:cNvPr id="9" name="object 9"/>
          <p:cNvSpPr txBox="1"/>
          <p:nvPr/>
        </p:nvSpPr>
        <p:spPr>
          <a:xfrm>
            <a:off x="2123567" y="1901570"/>
            <a:ext cx="3038053"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spc="-12" dirty="0">
                <a:solidFill>
                  <a:srgbClr val="000000"/>
                </a:solidFill>
                <a:latin typeface="TFUKGI+Times New Roman"/>
                <a:cs typeface="TFUKGI+Times New Roman"/>
              </a:rPr>
              <a:t>Оқытушы</a:t>
            </a:r>
            <a:r>
              <a:rPr sz="1800" spc="79" dirty="0">
                <a:solidFill>
                  <a:srgbClr val="000000"/>
                </a:solidFill>
                <a:latin typeface="TFUKGI+Times New Roman"/>
                <a:cs typeface="TFUKGI+Times New Roman"/>
              </a:rPr>
              <a:t> </a:t>
            </a:r>
            <a:r>
              <a:rPr sz="1800" spc="-22" dirty="0">
                <a:solidFill>
                  <a:srgbClr val="000000"/>
                </a:solidFill>
                <a:latin typeface="TFUKGI+Times New Roman"/>
                <a:cs typeface="TFUKGI+Times New Roman"/>
              </a:rPr>
              <a:t>студенттер</a:t>
            </a:r>
            <a:r>
              <a:rPr sz="1800" spc="61" dirty="0">
                <a:solidFill>
                  <a:srgbClr val="000000"/>
                </a:solidFill>
                <a:latin typeface="TFUKGI+Times New Roman"/>
                <a:cs typeface="TFUKGI+Times New Roman"/>
              </a:rPr>
              <a:t> </a:t>
            </a:r>
            <a:r>
              <a:rPr sz="1800" dirty="0">
                <a:solidFill>
                  <a:srgbClr val="000000"/>
                </a:solidFill>
                <a:latin typeface="TFUKGI+Times New Roman"/>
                <a:cs typeface="TFUKGI+Times New Roman"/>
              </a:rPr>
              <a:t>көзімен</a:t>
            </a:r>
          </a:p>
        </p:txBody>
      </p:sp>
      <p:sp>
        <p:nvSpPr>
          <p:cNvPr id="10" name="object 10"/>
          <p:cNvSpPr txBox="1"/>
          <p:nvPr/>
        </p:nvSpPr>
        <p:spPr>
          <a:xfrm>
            <a:off x="6017006" y="1902187"/>
            <a:ext cx="1945833" cy="577081"/>
          </a:xfrm>
          <a:prstGeom prst="rect">
            <a:avLst/>
          </a:prstGeom>
        </p:spPr>
        <p:txBody>
          <a:bodyPr vert="horz" wrap="square" lIns="0" tIns="0" rIns="0" bIns="0" rtlCol="0">
            <a:spAutoFit/>
          </a:bodyPr>
          <a:lstStyle/>
          <a:p>
            <a:pPr marL="0" marR="0">
              <a:lnSpc>
                <a:spcPts val="1996"/>
              </a:lnSpc>
              <a:spcBef>
                <a:spcPts val="0"/>
              </a:spcBef>
              <a:spcAft>
                <a:spcPts val="0"/>
              </a:spcAft>
            </a:pPr>
            <a:r>
              <a:rPr sz="1800" dirty="0">
                <a:solidFill>
                  <a:srgbClr val="000000"/>
                </a:solidFill>
                <a:latin typeface="TFUKGI+Times New Roman"/>
                <a:cs typeface="TFUKGI+Times New Roman"/>
              </a:rPr>
              <a:t>Кафедра бойынша</a:t>
            </a:r>
          </a:p>
          <a:p>
            <a:pPr marL="57911" marR="0">
              <a:lnSpc>
                <a:spcPts val="1993"/>
              </a:lnSpc>
              <a:spcBef>
                <a:spcPts val="480"/>
              </a:spcBef>
              <a:spcAft>
                <a:spcPts val="0"/>
              </a:spcAft>
            </a:pPr>
            <a:r>
              <a:rPr sz="1800" dirty="0">
                <a:solidFill>
                  <a:srgbClr val="000000"/>
                </a:solidFill>
                <a:latin typeface="TFUKGI+Times New Roman"/>
                <a:cs typeface="TFUKGI+Times New Roman"/>
              </a:rPr>
              <a:t>орташа</a:t>
            </a:r>
            <a:r>
              <a:rPr sz="1800" spc="-26" dirty="0">
                <a:solidFill>
                  <a:srgbClr val="000000"/>
                </a:solidFill>
                <a:latin typeface="TFUKGI+Times New Roman"/>
                <a:cs typeface="TFUKGI+Times New Roman"/>
              </a:rPr>
              <a:t> </a:t>
            </a:r>
            <a:r>
              <a:rPr sz="1800" dirty="0" err="1">
                <a:solidFill>
                  <a:srgbClr val="000000"/>
                </a:solidFill>
                <a:latin typeface="TFUKGI+Times New Roman"/>
                <a:cs typeface="TFUKGI+Times New Roman"/>
              </a:rPr>
              <a:t>балл</a:t>
            </a:r>
            <a:r>
              <a:rPr sz="1800" spc="18" dirty="0">
                <a:solidFill>
                  <a:srgbClr val="000000"/>
                </a:solidFill>
                <a:latin typeface="TFUKGI+Times New Roman"/>
                <a:cs typeface="TFUKGI+Times New Roman"/>
              </a:rPr>
              <a:t> </a:t>
            </a:r>
            <a:r>
              <a:rPr sz="1800" spc="10" dirty="0" smtClean="0">
                <a:solidFill>
                  <a:srgbClr val="000000"/>
                </a:solidFill>
                <a:latin typeface="TFUKGI+Times New Roman"/>
                <a:cs typeface="TFUKGI+Times New Roman"/>
              </a:rPr>
              <a:t>4,8</a:t>
            </a:r>
            <a:endParaRPr sz="1800" spc="10" dirty="0">
              <a:solidFill>
                <a:srgbClr val="000000"/>
              </a:solidFill>
              <a:latin typeface="TFUKGI+Times New Roman"/>
              <a:cs typeface="TFUKGI+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6782" cy="430887"/>
          </a:xfrm>
        </p:spPr>
        <p:txBody>
          <a:bodyPr/>
          <a:lstStyle/>
          <a:p>
            <a:pPr algn="ctr"/>
            <a:r>
              <a:rPr lang="ru-RU" sz="1400" b="1" dirty="0" smtClean="0">
                <a:latin typeface="Times New Roman" pitchFamily="18" charset="0"/>
                <a:cs typeface="Times New Roman" pitchFamily="18" charset="0"/>
              </a:rPr>
              <a:t>Менеджмент </a:t>
            </a:r>
            <a:r>
              <a:rPr lang="ru-RU" sz="1400" b="1" dirty="0" err="1">
                <a:latin typeface="Times New Roman" pitchFamily="18" charset="0"/>
                <a:cs typeface="Times New Roman" pitchFamily="18" charset="0"/>
              </a:rPr>
              <a:t>б</a:t>
            </a:r>
            <a:r>
              <a:rPr lang="ru-RU" sz="1400" b="1" dirty="0" err="1" smtClean="0">
                <a:latin typeface="Times New Roman" pitchFamily="18" charset="0"/>
                <a:cs typeface="Times New Roman" pitchFamily="18" charset="0"/>
              </a:rPr>
              <a:t>ілім</a:t>
            </a:r>
            <a:r>
              <a:rPr lang="ru-RU" sz="1400" b="1" dirty="0" smtClean="0">
                <a:latin typeface="Times New Roman" pitchFamily="18" charset="0"/>
                <a:cs typeface="Times New Roman" pitchFamily="18" charset="0"/>
              </a:rPr>
              <a:t> беру </a:t>
            </a:r>
            <a:r>
              <a:rPr lang="ru-RU" sz="1400" b="1" dirty="0" err="1" smtClean="0">
                <a:latin typeface="Times New Roman" pitchFamily="18" charset="0"/>
                <a:cs typeface="Times New Roman" pitchFamily="18" charset="0"/>
              </a:rPr>
              <a:t>бағдарламасы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пәндерінің</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оқу</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және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ғылыми</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әдебиеттермен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қамтамасыз</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етілу</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картасы</a:t>
            </a:r>
            <a:r>
              <a:rPr lang="ru-RU" sz="1400" b="1"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№2 қосымша-2023-2024) </a:t>
            </a:r>
          </a:p>
        </p:txBody>
      </p:sp>
      <p:graphicFrame>
        <p:nvGraphicFramePr>
          <p:cNvPr id="4" name="Таблица 3"/>
          <p:cNvGraphicFramePr>
            <a:graphicFrameLocks noGrp="1"/>
          </p:cNvGraphicFramePr>
          <p:nvPr>
            <p:extLst>
              <p:ext uri="{D42A27DB-BD31-4B8C-83A1-F6EECF244321}">
                <p14:modId xmlns:p14="http://schemas.microsoft.com/office/powerpoint/2010/main" val="3565600959"/>
              </p:ext>
            </p:extLst>
          </p:nvPr>
        </p:nvGraphicFramePr>
        <p:xfrm>
          <a:off x="683567" y="548681"/>
          <a:ext cx="8064897" cy="2597395"/>
        </p:xfrm>
        <a:graphic>
          <a:graphicData uri="http://schemas.openxmlformats.org/drawingml/2006/table">
            <a:tbl>
              <a:tblPr firstRow="1" bandRow="1">
                <a:tableStyleId>{5C22544A-7EE6-4342-B048-85BDC9FD1C3A}</a:tableStyleId>
              </a:tblPr>
              <a:tblGrid>
                <a:gridCol w="936104"/>
                <a:gridCol w="1368152"/>
                <a:gridCol w="1926103"/>
                <a:gridCol w="2632136"/>
                <a:gridCol w="1202402"/>
              </a:tblGrid>
              <a:tr h="609976">
                <a:tc>
                  <a:txBody>
                    <a:bodyPr/>
                    <a:lstStyle/>
                    <a:p>
                      <a:r>
                        <a:rPr lang="kk-KZ" dirty="0" smtClean="0">
                          <a:latin typeface="Times New Roman" pitchFamily="18" charset="0"/>
                          <a:cs typeface="Times New Roman" pitchFamily="18" charset="0"/>
                        </a:rPr>
                        <a:t>Курс</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Пәндер саны </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Оқу әдебиеті</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Оқу әдістемелік , ғылыми әдебиеттер</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Жалпы</a:t>
                      </a:r>
                      <a:endParaRPr lang="ru-RU" dirty="0">
                        <a:latin typeface="Times New Roman" pitchFamily="18" charset="0"/>
                        <a:cs typeface="Times New Roman" pitchFamily="18" charset="0"/>
                      </a:endParaRPr>
                    </a:p>
                  </a:txBody>
                  <a:tcPr/>
                </a:tc>
              </a:tr>
              <a:tr h="348558">
                <a:tc>
                  <a:txBody>
                    <a:bodyPr/>
                    <a:lstStyle/>
                    <a:p>
                      <a:pPr algn="ctr"/>
                      <a:r>
                        <a:rPr lang="en-US" dirty="0" smtClean="0"/>
                        <a:t>I</a:t>
                      </a:r>
                      <a:endParaRPr lang="ru-RU" dirty="0"/>
                    </a:p>
                  </a:txBody>
                  <a:tcPr/>
                </a:tc>
                <a:tc>
                  <a:txBody>
                    <a:bodyPr/>
                    <a:lstStyle/>
                    <a:p>
                      <a:r>
                        <a:rPr lang="kk-KZ" dirty="0" smtClean="0"/>
                        <a:t>27</a:t>
                      </a:r>
                      <a:endParaRPr lang="ru-RU" dirty="0"/>
                    </a:p>
                  </a:txBody>
                  <a:tcPr/>
                </a:tc>
                <a:tc>
                  <a:txBody>
                    <a:bodyPr/>
                    <a:lstStyle/>
                    <a:p>
                      <a:r>
                        <a:rPr lang="en-US" dirty="0" smtClean="0"/>
                        <a:t>6</a:t>
                      </a:r>
                      <a:r>
                        <a:rPr lang="kk-KZ" dirty="0" smtClean="0"/>
                        <a:t>705</a:t>
                      </a:r>
                      <a:endParaRPr lang="ru-RU" dirty="0"/>
                    </a:p>
                  </a:txBody>
                  <a:tcPr/>
                </a:tc>
                <a:tc>
                  <a:txBody>
                    <a:bodyPr/>
                    <a:lstStyle/>
                    <a:p>
                      <a:r>
                        <a:rPr lang="en-US" dirty="0" smtClean="0"/>
                        <a:t>2092</a:t>
                      </a:r>
                      <a:endParaRPr lang="ru-RU" dirty="0"/>
                    </a:p>
                  </a:txBody>
                  <a:tcPr/>
                </a:tc>
                <a:tc>
                  <a:txBody>
                    <a:bodyPr/>
                    <a:lstStyle/>
                    <a:p>
                      <a:r>
                        <a:rPr lang="en-US" dirty="0" smtClean="0"/>
                        <a:t>87</a:t>
                      </a:r>
                      <a:r>
                        <a:rPr lang="kk-KZ" dirty="0" smtClean="0"/>
                        <a:t>97</a:t>
                      </a:r>
                      <a:endParaRPr lang="ru-RU" dirty="0"/>
                    </a:p>
                  </a:txBody>
                  <a:tcPr/>
                </a:tc>
              </a:tr>
              <a:tr h="378224">
                <a:tc>
                  <a:txBody>
                    <a:bodyPr/>
                    <a:lstStyle/>
                    <a:p>
                      <a:pPr algn="ctr"/>
                      <a:r>
                        <a:rPr lang="en-US" dirty="0" smtClean="0"/>
                        <a:t>II</a:t>
                      </a:r>
                      <a:endParaRPr lang="ru-RU" dirty="0"/>
                    </a:p>
                  </a:txBody>
                  <a:tcPr/>
                </a:tc>
                <a:tc>
                  <a:txBody>
                    <a:bodyPr/>
                    <a:lstStyle/>
                    <a:p>
                      <a:r>
                        <a:rPr lang="kk-KZ" dirty="0" smtClean="0"/>
                        <a:t>23</a:t>
                      </a:r>
                      <a:endParaRPr lang="ru-RU" dirty="0"/>
                    </a:p>
                  </a:txBody>
                  <a:tcPr/>
                </a:tc>
                <a:tc>
                  <a:txBody>
                    <a:bodyPr/>
                    <a:lstStyle/>
                    <a:p>
                      <a:r>
                        <a:rPr lang="kk-KZ" dirty="0" smtClean="0"/>
                        <a:t>3045</a:t>
                      </a:r>
                      <a:endParaRPr lang="ru-RU" dirty="0"/>
                    </a:p>
                  </a:txBody>
                  <a:tcPr/>
                </a:tc>
                <a:tc>
                  <a:txBody>
                    <a:bodyPr/>
                    <a:lstStyle/>
                    <a:p>
                      <a:r>
                        <a:rPr lang="kk-KZ" dirty="0" smtClean="0"/>
                        <a:t>317</a:t>
                      </a:r>
                      <a:endParaRPr lang="ru-RU" dirty="0"/>
                    </a:p>
                  </a:txBody>
                  <a:tcPr/>
                </a:tc>
                <a:tc>
                  <a:txBody>
                    <a:bodyPr/>
                    <a:lstStyle/>
                    <a:p>
                      <a:r>
                        <a:rPr lang="kk-KZ" dirty="0" smtClean="0"/>
                        <a:t>3362</a:t>
                      </a:r>
                      <a:endParaRPr lang="ru-RU" dirty="0"/>
                    </a:p>
                  </a:txBody>
                  <a:tcPr/>
                </a:tc>
              </a:tr>
              <a:tr h="353152">
                <a:tc>
                  <a:txBody>
                    <a:bodyPr/>
                    <a:lstStyle/>
                    <a:p>
                      <a:pPr algn="ctr"/>
                      <a:r>
                        <a:rPr lang="en-US" dirty="0" smtClean="0"/>
                        <a:t>III</a:t>
                      </a:r>
                      <a:endParaRPr lang="ru-RU" dirty="0"/>
                    </a:p>
                  </a:txBody>
                  <a:tcPr/>
                </a:tc>
                <a:tc>
                  <a:txBody>
                    <a:bodyPr/>
                    <a:lstStyle/>
                    <a:p>
                      <a:r>
                        <a:rPr lang="en-US" dirty="0" smtClean="0"/>
                        <a:t>1</a:t>
                      </a:r>
                      <a:r>
                        <a:rPr lang="kk-KZ" dirty="0" smtClean="0"/>
                        <a:t>9</a:t>
                      </a:r>
                      <a:endParaRPr lang="ru-RU" dirty="0"/>
                    </a:p>
                  </a:txBody>
                  <a:tcPr/>
                </a:tc>
                <a:tc>
                  <a:txBody>
                    <a:bodyPr/>
                    <a:lstStyle/>
                    <a:p>
                      <a:r>
                        <a:rPr lang="kk-KZ" dirty="0" smtClean="0"/>
                        <a:t>2916</a:t>
                      </a:r>
                      <a:endParaRPr lang="ru-RU" dirty="0"/>
                    </a:p>
                  </a:txBody>
                  <a:tcPr/>
                </a:tc>
                <a:tc>
                  <a:txBody>
                    <a:bodyPr/>
                    <a:lstStyle/>
                    <a:p>
                      <a:r>
                        <a:rPr lang="kk-KZ" dirty="0" smtClean="0"/>
                        <a:t>361</a:t>
                      </a:r>
                      <a:endParaRPr lang="ru-RU" dirty="0"/>
                    </a:p>
                  </a:txBody>
                  <a:tcPr/>
                </a:tc>
                <a:tc>
                  <a:txBody>
                    <a:bodyPr/>
                    <a:lstStyle/>
                    <a:p>
                      <a:r>
                        <a:rPr lang="kk-KZ" dirty="0" smtClean="0"/>
                        <a:t>3277</a:t>
                      </a:r>
                      <a:endParaRPr lang="ru-RU" dirty="0"/>
                    </a:p>
                  </a:txBody>
                  <a:tcPr/>
                </a:tc>
              </a:tr>
              <a:tr h="348558">
                <a:tc>
                  <a:txBody>
                    <a:bodyPr/>
                    <a:lstStyle/>
                    <a:p>
                      <a:pPr algn="ctr"/>
                      <a:r>
                        <a:rPr lang="en-US" dirty="0" smtClean="0"/>
                        <a:t>IV</a:t>
                      </a:r>
                      <a:endParaRPr lang="ru-RU" dirty="0"/>
                    </a:p>
                  </a:txBody>
                  <a:tcPr/>
                </a:tc>
                <a:tc>
                  <a:txBody>
                    <a:bodyPr/>
                    <a:lstStyle/>
                    <a:p>
                      <a:r>
                        <a:rPr lang="kk-KZ" dirty="0" smtClean="0"/>
                        <a:t>12</a:t>
                      </a:r>
                      <a:endParaRPr lang="ru-RU" dirty="0"/>
                    </a:p>
                  </a:txBody>
                  <a:tcPr/>
                </a:tc>
                <a:tc>
                  <a:txBody>
                    <a:bodyPr/>
                    <a:lstStyle/>
                    <a:p>
                      <a:r>
                        <a:rPr lang="kk-KZ" dirty="0" smtClean="0"/>
                        <a:t>1794</a:t>
                      </a:r>
                      <a:endParaRPr lang="ru-RU" dirty="0"/>
                    </a:p>
                  </a:txBody>
                  <a:tcPr/>
                </a:tc>
                <a:tc>
                  <a:txBody>
                    <a:bodyPr/>
                    <a:lstStyle/>
                    <a:p>
                      <a:r>
                        <a:rPr lang="kk-KZ" dirty="0" smtClean="0"/>
                        <a:t>306</a:t>
                      </a:r>
                      <a:endParaRPr lang="ru-RU" dirty="0"/>
                    </a:p>
                  </a:txBody>
                  <a:tcPr/>
                </a:tc>
                <a:tc>
                  <a:txBody>
                    <a:bodyPr/>
                    <a:lstStyle/>
                    <a:p>
                      <a:r>
                        <a:rPr lang="kk-KZ" dirty="0" smtClean="0"/>
                        <a:t>2100</a:t>
                      </a:r>
                      <a:endParaRPr lang="ru-RU" dirty="0"/>
                    </a:p>
                  </a:txBody>
                  <a:tcPr/>
                </a:tc>
              </a:tr>
              <a:tr h="481811">
                <a:tc>
                  <a:txBody>
                    <a:bodyPr/>
                    <a:lstStyle/>
                    <a:p>
                      <a:r>
                        <a:rPr lang="kk-KZ" dirty="0" smtClean="0"/>
                        <a:t>Жалпы</a:t>
                      </a:r>
                      <a:endParaRPr lang="ru-RU" dirty="0"/>
                    </a:p>
                  </a:txBody>
                  <a:tcPr/>
                </a:tc>
                <a:tc>
                  <a:txBody>
                    <a:bodyPr/>
                    <a:lstStyle/>
                    <a:p>
                      <a:endParaRPr lang="ru-RU" dirty="0"/>
                    </a:p>
                  </a:txBody>
                  <a:tcPr/>
                </a:tc>
                <a:tc>
                  <a:txBody>
                    <a:bodyPr/>
                    <a:lstStyle/>
                    <a:p>
                      <a:r>
                        <a:rPr lang="kk-KZ" dirty="0" smtClean="0"/>
                        <a:t>14460</a:t>
                      </a:r>
                      <a:endParaRPr lang="ru-RU" dirty="0"/>
                    </a:p>
                  </a:txBody>
                  <a:tcPr/>
                </a:tc>
                <a:tc>
                  <a:txBody>
                    <a:bodyPr/>
                    <a:lstStyle/>
                    <a:p>
                      <a:r>
                        <a:rPr lang="kk-KZ" dirty="0" smtClean="0"/>
                        <a:t>3076</a:t>
                      </a:r>
                      <a:endParaRPr lang="ru-RU" dirty="0"/>
                    </a:p>
                  </a:txBody>
                  <a:tcPr/>
                </a:tc>
                <a:tc>
                  <a:txBody>
                    <a:bodyPr/>
                    <a:lstStyle/>
                    <a:p>
                      <a:r>
                        <a:rPr lang="kk-KZ" dirty="0" smtClean="0"/>
                        <a:t>17536</a:t>
                      </a:r>
                      <a:endParaRPr lang="ru-RU" dirty="0"/>
                    </a:p>
                  </a:txBody>
                  <a:tcPr/>
                </a:tc>
              </a:tr>
            </a:tbl>
          </a:graphicData>
        </a:graphic>
      </p:graphicFrame>
      <p:sp>
        <p:nvSpPr>
          <p:cNvPr id="5" name="Прямоугольник 4"/>
          <p:cNvSpPr/>
          <p:nvPr/>
        </p:nvSpPr>
        <p:spPr>
          <a:xfrm>
            <a:off x="755576" y="3337828"/>
            <a:ext cx="7992888" cy="523220"/>
          </a:xfrm>
          <a:prstGeom prst="rect">
            <a:avLst/>
          </a:prstGeom>
        </p:spPr>
        <p:txBody>
          <a:bodyPr wrap="square">
            <a:spAutoFit/>
          </a:bodyPr>
          <a:lstStyle/>
          <a:p>
            <a:pPr algn="ctr"/>
            <a:r>
              <a:rPr lang="ru-RU" sz="1400" b="1" dirty="0" err="1" smtClean="0">
                <a:latin typeface="Times New Roman" pitchFamily="18" charset="0"/>
                <a:cs typeface="Times New Roman" pitchFamily="18" charset="0"/>
              </a:rPr>
              <a:t>Білім</a:t>
            </a:r>
            <a:r>
              <a:rPr lang="ru-RU" sz="1400" b="1" dirty="0" smtClean="0">
                <a:latin typeface="Times New Roman" pitchFamily="18" charset="0"/>
                <a:cs typeface="Times New Roman" pitchFamily="18" charset="0"/>
              </a:rPr>
              <a:t> беру </a:t>
            </a:r>
            <a:r>
              <a:rPr lang="ru-RU" sz="1400" b="1" dirty="0" err="1" smtClean="0">
                <a:latin typeface="Times New Roman" pitchFamily="18" charset="0"/>
                <a:cs typeface="Times New Roman" pitchFamily="18" charset="0"/>
              </a:rPr>
              <a:t>бағдарламасы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пәндерінің</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цифрлық</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тасымалдағыштардағы</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оқужәне</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ғылыми</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әдебиеттермен</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қамтамасыз</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етілу</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картасы</a:t>
            </a:r>
            <a:r>
              <a:rPr lang="ru-RU" sz="1400" b="1" dirty="0" smtClean="0">
                <a:latin typeface="Times New Roman" pitchFamily="18" charset="0"/>
                <a:cs typeface="Times New Roman" pitchFamily="18" charset="0"/>
              </a:rPr>
              <a:t> (№8 қосымша-2023-2024)</a:t>
            </a:r>
            <a:endParaRPr lang="ru-RU" sz="1400" b="1" dirty="0">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7312317"/>
              </p:ext>
            </p:extLst>
          </p:nvPr>
        </p:nvGraphicFramePr>
        <p:xfrm>
          <a:off x="683567" y="3861048"/>
          <a:ext cx="7992889" cy="2807211"/>
        </p:xfrm>
        <a:graphic>
          <a:graphicData uri="http://schemas.openxmlformats.org/drawingml/2006/table">
            <a:tbl>
              <a:tblPr firstRow="1" bandRow="1">
                <a:tableStyleId>{5C22544A-7EE6-4342-B048-85BDC9FD1C3A}</a:tableStyleId>
              </a:tblPr>
              <a:tblGrid>
                <a:gridCol w="864096"/>
                <a:gridCol w="1152128"/>
                <a:gridCol w="5976665"/>
              </a:tblGrid>
              <a:tr h="208032">
                <a:tc>
                  <a:txBody>
                    <a:bodyPr/>
                    <a:lstStyle/>
                    <a:p>
                      <a:r>
                        <a:rPr lang="kk-KZ" dirty="0" smtClean="0">
                          <a:latin typeface="Times New Roman" pitchFamily="18" charset="0"/>
                          <a:cs typeface="Times New Roman" pitchFamily="18" charset="0"/>
                        </a:rPr>
                        <a:t>Курс</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Пәндер саны </a:t>
                      </a:r>
                      <a:endParaRPr lang="ru-RU" dirty="0">
                        <a:latin typeface="Times New Roman" pitchFamily="18" charset="0"/>
                        <a:cs typeface="Times New Roman" pitchFamily="18" charset="0"/>
                      </a:endParaRPr>
                    </a:p>
                  </a:txBody>
                  <a:tcPr/>
                </a:tc>
                <a:tc>
                  <a:txBody>
                    <a:bodyPr/>
                    <a:lstStyle/>
                    <a:p>
                      <a:pPr algn="ctr"/>
                      <a:r>
                        <a:rPr lang="ru-RU" dirty="0" err="1" smtClean="0">
                          <a:latin typeface="Times New Roman" pitchFamily="18" charset="0"/>
                          <a:cs typeface="Times New Roman" pitchFamily="18" charset="0"/>
                        </a:rPr>
                        <a:t>Цифрлық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тасымалдағыштардағы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оқу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ғылыми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әдебиеттер</a:t>
                      </a:r>
                      <a:r>
                        <a:rPr lang="ru-RU" dirty="0" smtClean="0">
                          <a:latin typeface="Times New Roman" pitchFamily="18" charset="0"/>
                          <a:cs typeface="Times New Roman" pitchFamily="18" charset="0"/>
                        </a:rPr>
                        <a:t> саны</a:t>
                      </a:r>
                      <a:endParaRPr lang="ru-RU" dirty="0">
                        <a:latin typeface="Times New Roman" pitchFamily="18" charset="0"/>
                        <a:cs typeface="Times New Roman" pitchFamily="18" charset="0"/>
                      </a:endParaRPr>
                    </a:p>
                  </a:txBody>
                  <a:tcPr/>
                </a:tc>
              </a:tr>
              <a:tr h="368031">
                <a:tc>
                  <a:txBody>
                    <a:bodyPr/>
                    <a:lstStyle/>
                    <a:p>
                      <a:pPr algn="ctr"/>
                      <a:r>
                        <a:rPr lang="en-US" dirty="0" smtClean="0"/>
                        <a:t>I</a:t>
                      </a:r>
                      <a:endParaRPr lang="ru-RU" dirty="0"/>
                    </a:p>
                  </a:txBody>
                  <a:tcPr/>
                </a:tc>
                <a:tc>
                  <a:txBody>
                    <a:bodyPr/>
                    <a:lstStyle/>
                    <a:p>
                      <a:pPr algn="ctr"/>
                      <a:r>
                        <a:rPr lang="en-US" dirty="0" smtClean="0"/>
                        <a:t>1</a:t>
                      </a:r>
                      <a:r>
                        <a:rPr lang="kk-KZ" dirty="0" smtClean="0"/>
                        <a:t>2</a:t>
                      </a:r>
                      <a:endParaRPr lang="ru-RU" dirty="0"/>
                    </a:p>
                  </a:txBody>
                  <a:tcPr/>
                </a:tc>
                <a:tc>
                  <a:txBody>
                    <a:bodyPr/>
                    <a:lstStyle/>
                    <a:p>
                      <a:pPr algn="ctr"/>
                      <a:r>
                        <a:rPr lang="kk-KZ" dirty="0" smtClean="0"/>
                        <a:t>60</a:t>
                      </a:r>
                      <a:endParaRPr lang="ru-RU" dirty="0"/>
                    </a:p>
                  </a:txBody>
                  <a:tcPr/>
                </a:tc>
              </a:tr>
              <a:tr h="446859">
                <a:tc>
                  <a:txBody>
                    <a:bodyPr/>
                    <a:lstStyle/>
                    <a:p>
                      <a:pPr algn="ctr"/>
                      <a:r>
                        <a:rPr lang="en-US" dirty="0" smtClean="0"/>
                        <a:t>II</a:t>
                      </a:r>
                      <a:endParaRPr lang="ru-RU" dirty="0"/>
                    </a:p>
                  </a:txBody>
                  <a:tcPr/>
                </a:tc>
                <a:tc>
                  <a:txBody>
                    <a:bodyPr/>
                    <a:lstStyle/>
                    <a:p>
                      <a:pPr algn="ctr"/>
                      <a:r>
                        <a:rPr lang="kk-KZ" dirty="0" smtClean="0"/>
                        <a:t>23</a:t>
                      </a:r>
                      <a:endParaRPr lang="ru-RU" dirty="0"/>
                    </a:p>
                  </a:txBody>
                  <a:tcPr/>
                </a:tc>
                <a:tc>
                  <a:txBody>
                    <a:bodyPr/>
                    <a:lstStyle/>
                    <a:p>
                      <a:pPr algn="ctr"/>
                      <a:r>
                        <a:rPr lang="kk-KZ" dirty="0" smtClean="0"/>
                        <a:t>78</a:t>
                      </a:r>
                      <a:endParaRPr lang="ru-RU" dirty="0"/>
                    </a:p>
                  </a:txBody>
                  <a:tcPr/>
                </a:tc>
              </a:tr>
              <a:tr h="417237">
                <a:tc>
                  <a:txBody>
                    <a:bodyPr/>
                    <a:lstStyle/>
                    <a:p>
                      <a:pPr algn="ctr"/>
                      <a:r>
                        <a:rPr lang="en-US" dirty="0" smtClean="0"/>
                        <a:t>III</a:t>
                      </a:r>
                      <a:endParaRPr lang="ru-RU" dirty="0"/>
                    </a:p>
                  </a:txBody>
                  <a:tcPr/>
                </a:tc>
                <a:tc>
                  <a:txBody>
                    <a:bodyPr/>
                    <a:lstStyle/>
                    <a:p>
                      <a:pPr algn="ctr"/>
                      <a:r>
                        <a:rPr lang="en-US" dirty="0" smtClean="0"/>
                        <a:t>1</a:t>
                      </a:r>
                      <a:r>
                        <a:rPr lang="kk-KZ" dirty="0" smtClean="0"/>
                        <a:t>9</a:t>
                      </a:r>
                      <a:endParaRPr lang="ru-RU" dirty="0"/>
                    </a:p>
                  </a:txBody>
                  <a:tcPr/>
                </a:tc>
                <a:tc>
                  <a:txBody>
                    <a:bodyPr/>
                    <a:lstStyle/>
                    <a:p>
                      <a:pPr algn="ctr"/>
                      <a:r>
                        <a:rPr lang="kk-KZ" dirty="0" smtClean="0"/>
                        <a:t>54</a:t>
                      </a:r>
                      <a:endParaRPr lang="ru-RU" dirty="0"/>
                    </a:p>
                  </a:txBody>
                  <a:tcPr/>
                </a:tc>
              </a:tr>
              <a:tr h="360040">
                <a:tc>
                  <a:txBody>
                    <a:bodyPr/>
                    <a:lstStyle/>
                    <a:p>
                      <a:pPr algn="ctr"/>
                      <a:r>
                        <a:rPr lang="en-US" dirty="0" smtClean="0"/>
                        <a:t>IV</a:t>
                      </a:r>
                      <a:endParaRPr lang="ru-RU" dirty="0"/>
                    </a:p>
                  </a:txBody>
                  <a:tcPr/>
                </a:tc>
                <a:tc>
                  <a:txBody>
                    <a:bodyPr/>
                    <a:lstStyle/>
                    <a:p>
                      <a:pPr algn="ctr"/>
                      <a:r>
                        <a:rPr lang="kk-KZ" dirty="0" smtClean="0"/>
                        <a:t>12</a:t>
                      </a:r>
                      <a:endParaRPr lang="ru-RU" dirty="0"/>
                    </a:p>
                  </a:txBody>
                  <a:tcPr/>
                </a:tc>
                <a:tc>
                  <a:txBody>
                    <a:bodyPr/>
                    <a:lstStyle/>
                    <a:p>
                      <a:pPr algn="ctr"/>
                      <a:r>
                        <a:rPr lang="kk-KZ" dirty="0" smtClean="0"/>
                        <a:t>39</a:t>
                      </a:r>
                      <a:endParaRPr lang="ru-RU" dirty="0"/>
                    </a:p>
                  </a:txBody>
                  <a:tcPr/>
                </a:tc>
              </a:tr>
              <a:tr h="569244">
                <a:tc>
                  <a:txBody>
                    <a:bodyPr/>
                    <a:lstStyle/>
                    <a:p>
                      <a:r>
                        <a:rPr lang="kk-KZ" dirty="0" smtClean="0"/>
                        <a:t>Жалпы</a:t>
                      </a:r>
                      <a:endParaRPr lang="ru-RU" dirty="0"/>
                    </a:p>
                  </a:txBody>
                  <a:tcPr/>
                </a:tc>
                <a:tc>
                  <a:txBody>
                    <a:bodyPr/>
                    <a:lstStyle/>
                    <a:p>
                      <a:pPr algn="ctr"/>
                      <a:r>
                        <a:rPr lang="kk-KZ" dirty="0" smtClean="0"/>
                        <a:t>66</a:t>
                      </a:r>
                      <a:endParaRPr lang="ru-RU" dirty="0"/>
                    </a:p>
                  </a:txBody>
                  <a:tcPr/>
                </a:tc>
                <a:tc>
                  <a:txBody>
                    <a:bodyPr/>
                    <a:lstStyle/>
                    <a:p>
                      <a:pPr algn="ctr"/>
                      <a:r>
                        <a:rPr lang="kk-KZ" dirty="0" smtClean="0"/>
                        <a:t>31</a:t>
                      </a:r>
                      <a:endParaRPr lang="ru-RU" dirty="0"/>
                    </a:p>
                  </a:txBody>
                  <a:tcPr/>
                </a:tc>
              </a:tr>
            </a:tbl>
          </a:graphicData>
        </a:graphic>
      </p:graphicFrame>
    </p:spTree>
    <p:extLst>
      <p:ext uri="{BB962C8B-B14F-4D97-AF65-F5344CB8AC3E}">
        <p14:creationId xmlns:p14="http://schemas.microsoft.com/office/powerpoint/2010/main" val="121527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6512" y="791071"/>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929129" y="357710"/>
            <a:ext cx="5874367" cy="433361"/>
          </a:xfrm>
          <a:prstGeom prst="rect">
            <a:avLst/>
          </a:prstGeom>
        </p:spPr>
        <p:txBody>
          <a:bodyPr vert="horz" wrap="square" lIns="0" tIns="0" rIns="0" bIns="0" rtlCol="0">
            <a:spAutoFit/>
          </a:bodyPr>
          <a:lstStyle/>
          <a:p>
            <a:pPr marL="0" marR="0">
              <a:lnSpc>
                <a:spcPts val="3112"/>
              </a:lnSpc>
              <a:spcBef>
                <a:spcPts val="0"/>
              </a:spcBef>
              <a:spcAft>
                <a:spcPts val="0"/>
              </a:spcAft>
            </a:pPr>
            <a:r>
              <a:rPr sz="2800" dirty="0">
                <a:solidFill>
                  <a:srgbClr val="000000"/>
                </a:solidFill>
                <a:latin typeface="TFUKGI+Times New Roman"/>
                <a:cs typeface="TFUKGI+Times New Roman"/>
              </a:rPr>
              <a:t>ББ оқу</a:t>
            </a:r>
            <a:r>
              <a:rPr sz="2800" dirty="0">
                <a:solidFill>
                  <a:srgbClr val="000000"/>
                </a:solidFill>
                <a:latin typeface="LROVIO+Times New Roman"/>
                <a:cs typeface="LROVIO+Times New Roman"/>
              </a:rPr>
              <a:t>-</a:t>
            </a:r>
            <a:r>
              <a:rPr sz="2800" dirty="0">
                <a:solidFill>
                  <a:srgbClr val="000000"/>
                </a:solidFill>
                <a:latin typeface="TFUKGI+Times New Roman"/>
                <a:cs typeface="TFUKGI+Times New Roman"/>
              </a:rPr>
              <a:t>әдістемелік</a:t>
            </a:r>
            <a:r>
              <a:rPr sz="2800" spc="-10" dirty="0">
                <a:solidFill>
                  <a:srgbClr val="000000"/>
                </a:solidFill>
                <a:latin typeface="TFUKGI+Times New Roman"/>
                <a:cs typeface="TFUKGI+Times New Roman"/>
              </a:rPr>
              <a:t> </a:t>
            </a:r>
            <a:r>
              <a:rPr sz="2800" dirty="0">
                <a:solidFill>
                  <a:srgbClr val="000000"/>
                </a:solidFill>
                <a:latin typeface="TFUKGI+Times New Roman"/>
                <a:cs typeface="TFUKGI+Times New Roman"/>
              </a:rPr>
              <a:t>қамтамасыз</a:t>
            </a:r>
            <a:r>
              <a:rPr sz="2800" spc="-79" dirty="0">
                <a:solidFill>
                  <a:srgbClr val="000000"/>
                </a:solidFill>
                <a:latin typeface="TFUKGI+Times New Roman"/>
                <a:cs typeface="TFUKGI+Times New Roman"/>
              </a:rPr>
              <a:t> </a:t>
            </a:r>
            <a:r>
              <a:rPr sz="2800" dirty="0">
                <a:solidFill>
                  <a:srgbClr val="000000"/>
                </a:solidFill>
                <a:latin typeface="TFUKGI+Times New Roman"/>
                <a:cs typeface="TFUKGI+Times New Roman"/>
              </a:rPr>
              <a:t>етілуі</a:t>
            </a:r>
          </a:p>
        </p:txBody>
      </p:sp>
      <p:sp>
        <p:nvSpPr>
          <p:cNvPr id="4" name="object 4"/>
          <p:cNvSpPr txBox="1"/>
          <p:nvPr/>
        </p:nvSpPr>
        <p:spPr>
          <a:xfrm>
            <a:off x="535838" y="1402569"/>
            <a:ext cx="8320686" cy="840549"/>
          </a:xfrm>
          <a:prstGeom prst="rect">
            <a:avLst/>
          </a:prstGeom>
        </p:spPr>
        <p:txBody>
          <a:bodyPr vert="horz" wrap="square" lIns="0" tIns="0" rIns="0" bIns="0" rtlCol="0">
            <a:spAutoFit/>
          </a:bodyPr>
          <a:lstStyle/>
          <a:p>
            <a:pPr marL="0" marR="0">
              <a:lnSpc>
                <a:spcPts val="1996"/>
              </a:lnSpc>
              <a:spcBef>
                <a:spcPts val="0"/>
              </a:spcBef>
              <a:spcAft>
                <a:spcPts val="0"/>
              </a:spcAft>
            </a:pPr>
            <a:r>
              <a:rPr sz="1800" dirty="0">
                <a:solidFill>
                  <a:srgbClr val="000000"/>
                </a:solidFill>
                <a:latin typeface="TFUKGI+Times New Roman"/>
                <a:cs typeface="TFUKGI+Times New Roman"/>
              </a:rPr>
              <a:t>ББ пәндерін</a:t>
            </a:r>
            <a:r>
              <a:rPr sz="1800" spc="12" dirty="0">
                <a:solidFill>
                  <a:srgbClr val="000000"/>
                </a:solidFill>
                <a:latin typeface="TFUKGI+Times New Roman"/>
                <a:cs typeface="TFUKGI+Times New Roman"/>
              </a:rPr>
              <a:t> </a:t>
            </a:r>
            <a:r>
              <a:rPr sz="1800" dirty="0">
                <a:solidFill>
                  <a:srgbClr val="000000"/>
                </a:solidFill>
                <a:latin typeface="TFUKGI+Times New Roman"/>
                <a:cs typeface="TFUKGI+Times New Roman"/>
              </a:rPr>
              <a:t>оқыту</a:t>
            </a:r>
            <a:r>
              <a:rPr sz="1800" spc="-19" dirty="0">
                <a:solidFill>
                  <a:srgbClr val="000000"/>
                </a:solidFill>
                <a:latin typeface="TFUKGI+Times New Roman"/>
                <a:cs typeface="TFUKGI+Times New Roman"/>
              </a:rPr>
              <a:t> </a:t>
            </a:r>
            <a:r>
              <a:rPr sz="1800" dirty="0">
                <a:solidFill>
                  <a:srgbClr val="000000"/>
                </a:solidFill>
                <a:latin typeface="TFUKGI+Times New Roman"/>
                <a:cs typeface="TFUKGI+Times New Roman"/>
              </a:rPr>
              <a:t>барысында жетіспейтін</a:t>
            </a:r>
            <a:r>
              <a:rPr sz="1800" spc="18" dirty="0">
                <a:solidFill>
                  <a:srgbClr val="000000"/>
                </a:solidFill>
                <a:latin typeface="TFUKGI+Times New Roman"/>
                <a:cs typeface="TFUKGI+Times New Roman"/>
              </a:rPr>
              <a:t> </a:t>
            </a:r>
            <a:r>
              <a:rPr sz="1800" dirty="0">
                <a:solidFill>
                  <a:srgbClr val="000000"/>
                </a:solidFill>
                <a:latin typeface="TFUKGI+Times New Roman"/>
                <a:cs typeface="TFUKGI+Times New Roman"/>
              </a:rPr>
              <a:t>оқулықтармен</a:t>
            </a:r>
            <a:r>
              <a:rPr sz="1800" spc="21" dirty="0">
                <a:solidFill>
                  <a:srgbClr val="000000"/>
                </a:solidFill>
                <a:latin typeface="TFUKGI+Times New Roman"/>
                <a:cs typeface="TFUKGI+Times New Roman"/>
              </a:rPr>
              <a:t> </a:t>
            </a:r>
            <a:r>
              <a:rPr sz="1800" dirty="0">
                <a:solidFill>
                  <a:srgbClr val="000000"/>
                </a:solidFill>
                <a:latin typeface="TFUKGI+Times New Roman"/>
                <a:cs typeface="TFUKGI+Times New Roman"/>
              </a:rPr>
              <a:t>оқу</a:t>
            </a:r>
            <a:r>
              <a:rPr sz="1800" spc="25" dirty="0">
                <a:solidFill>
                  <a:srgbClr val="000000"/>
                </a:solidFill>
                <a:latin typeface="LROVIO+Times New Roman"/>
                <a:cs typeface="LROVIO+Times New Roman"/>
              </a:rPr>
              <a:t>-</a:t>
            </a:r>
            <a:r>
              <a:rPr sz="1800" dirty="0">
                <a:solidFill>
                  <a:srgbClr val="000000"/>
                </a:solidFill>
                <a:latin typeface="TFUKGI+Times New Roman"/>
                <a:cs typeface="TFUKGI+Times New Roman"/>
              </a:rPr>
              <a:t>әдістемелік құралдар</a:t>
            </a:r>
          </a:p>
          <a:p>
            <a:pPr marL="0" marR="0">
              <a:lnSpc>
                <a:spcPts val="1993"/>
              </a:lnSpc>
              <a:spcBef>
                <a:spcPts val="169"/>
              </a:spcBef>
              <a:spcAft>
                <a:spcPts val="0"/>
              </a:spcAft>
            </a:pPr>
            <a:r>
              <a:rPr sz="1800" dirty="0">
                <a:solidFill>
                  <a:srgbClr val="000000"/>
                </a:solidFill>
                <a:latin typeface="TFUKGI+Times New Roman"/>
                <a:cs typeface="TFUKGI+Times New Roman"/>
              </a:rPr>
              <a:t>кәсіби</a:t>
            </a:r>
            <a:r>
              <a:rPr sz="1800" spc="874" dirty="0">
                <a:solidFill>
                  <a:srgbClr val="000000"/>
                </a:solidFill>
                <a:latin typeface="TFUKGI+Times New Roman"/>
                <a:cs typeface="TFUKGI+Times New Roman"/>
              </a:rPr>
              <a:t> </a:t>
            </a:r>
            <a:r>
              <a:rPr sz="1800" dirty="0">
                <a:solidFill>
                  <a:srgbClr val="000000"/>
                </a:solidFill>
                <a:latin typeface="TFUKGI+Times New Roman"/>
                <a:cs typeface="TFUKGI+Times New Roman"/>
              </a:rPr>
              <a:t>пәндер</a:t>
            </a:r>
            <a:r>
              <a:rPr sz="1800" spc="885" dirty="0">
                <a:solidFill>
                  <a:srgbClr val="000000"/>
                </a:solidFill>
                <a:latin typeface="TFUKGI+Times New Roman"/>
                <a:cs typeface="TFUKGI+Times New Roman"/>
              </a:rPr>
              <a:t> </a:t>
            </a:r>
            <a:r>
              <a:rPr sz="1800" dirty="0">
                <a:solidFill>
                  <a:srgbClr val="000000"/>
                </a:solidFill>
                <a:latin typeface="TFUKGI+Times New Roman"/>
                <a:cs typeface="TFUKGI+Times New Roman"/>
              </a:rPr>
              <a:t>бойынша</a:t>
            </a:r>
            <a:r>
              <a:rPr sz="1800" spc="2216" dirty="0">
                <a:solidFill>
                  <a:srgbClr val="000000"/>
                </a:solidFill>
                <a:latin typeface="TFUKGI+Times New Roman"/>
                <a:cs typeface="TFUKGI+Times New Roman"/>
              </a:rPr>
              <a:t> </a:t>
            </a:r>
            <a:r>
              <a:rPr sz="1800" dirty="0">
                <a:solidFill>
                  <a:srgbClr val="000000"/>
                </a:solidFill>
                <a:latin typeface="TFUKGI+Times New Roman"/>
                <a:cs typeface="TFUKGI+Times New Roman"/>
              </a:rPr>
              <a:t>қазақ</a:t>
            </a:r>
            <a:r>
              <a:rPr sz="1800" spc="866" dirty="0">
                <a:solidFill>
                  <a:srgbClr val="000000"/>
                </a:solidFill>
                <a:latin typeface="TFUKGI+Times New Roman"/>
                <a:cs typeface="TFUKGI+Times New Roman"/>
              </a:rPr>
              <a:t> </a:t>
            </a:r>
            <a:r>
              <a:rPr sz="1800" dirty="0">
                <a:solidFill>
                  <a:srgbClr val="000000"/>
                </a:solidFill>
                <a:latin typeface="TFUKGI+Times New Roman"/>
                <a:cs typeface="TFUKGI+Times New Roman"/>
              </a:rPr>
              <a:t>және</a:t>
            </a:r>
            <a:r>
              <a:rPr sz="1800" spc="866" dirty="0">
                <a:solidFill>
                  <a:srgbClr val="000000"/>
                </a:solidFill>
                <a:latin typeface="TFUKGI+Times New Roman"/>
                <a:cs typeface="TFUKGI+Times New Roman"/>
              </a:rPr>
              <a:t> </a:t>
            </a:r>
            <a:r>
              <a:rPr sz="1800" dirty="0">
                <a:solidFill>
                  <a:srgbClr val="000000"/>
                </a:solidFill>
                <a:latin typeface="TFUKGI+Times New Roman"/>
                <a:cs typeface="TFUKGI+Times New Roman"/>
              </a:rPr>
              <a:t>орыс</a:t>
            </a:r>
            <a:r>
              <a:rPr sz="1800" spc="860" dirty="0">
                <a:solidFill>
                  <a:srgbClr val="000000"/>
                </a:solidFill>
                <a:latin typeface="TFUKGI+Times New Roman"/>
                <a:cs typeface="TFUKGI+Times New Roman"/>
              </a:rPr>
              <a:t> </a:t>
            </a:r>
            <a:r>
              <a:rPr sz="1800" dirty="0">
                <a:solidFill>
                  <a:srgbClr val="000000"/>
                </a:solidFill>
                <a:latin typeface="TFUKGI+Times New Roman"/>
                <a:cs typeface="TFUKGI+Times New Roman"/>
              </a:rPr>
              <a:t>тіліндегі</a:t>
            </a:r>
            <a:r>
              <a:rPr sz="1800" spc="885" dirty="0">
                <a:solidFill>
                  <a:srgbClr val="000000"/>
                </a:solidFill>
                <a:latin typeface="TFUKGI+Times New Roman"/>
                <a:cs typeface="TFUKGI+Times New Roman"/>
              </a:rPr>
              <a:t> </a:t>
            </a:r>
            <a:r>
              <a:rPr sz="1800" dirty="0">
                <a:solidFill>
                  <a:srgbClr val="000000"/>
                </a:solidFill>
                <a:latin typeface="TFUKGI+Times New Roman"/>
                <a:cs typeface="TFUKGI+Times New Roman"/>
              </a:rPr>
              <a:t>оқулықтары</a:t>
            </a:r>
            <a:r>
              <a:rPr sz="1800" spc="872" dirty="0">
                <a:solidFill>
                  <a:srgbClr val="000000"/>
                </a:solidFill>
                <a:latin typeface="TFUKGI+Times New Roman"/>
                <a:cs typeface="TFUKGI+Times New Roman"/>
              </a:rPr>
              <a:t> </a:t>
            </a:r>
            <a:r>
              <a:rPr sz="1800" dirty="0">
                <a:solidFill>
                  <a:srgbClr val="000000"/>
                </a:solidFill>
                <a:latin typeface="TFUKGI+Times New Roman"/>
                <a:cs typeface="TFUKGI+Times New Roman"/>
              </a:rPr>
              <a:t>мен</a:t>
            </a:r>
            <a:r>
              <a:rPr sz="1800" spc="868" dirty="0">
                <a:solidFill>
                  <a:srgbClr val="000000"/>
                </a:solidFill>
                <a:latin typeface="TFUKGI+Times New Roman"/>
                <a:cs typeface="TFUKGI+Times New Roman"/>
              </a:rPr>
              <a:t> </a:t>
            </a:r>
            <a:r>
              <a:rPr sz="1800" dirty="0">
                <a:solidFill>
                  <a:srgbClr val="000000"/>
                </a:solidFill>
                <a:latin typeface="TFUKGI+Times New Roman"/>
                <a:cs typeface="TFUKGI+Times New Roman"/>
              </a:rPr>
              <a:t>оқу</a:t>
            </a:r>
            <a:r>
              <a:rPr sz="1800" dirty="0">
                <a:solidFill>
                  <a:srgbClr val="000000"/>
                </a:solidFill>
                <a:latin typeface="LROVIO+Times New Roman"/>
                <a:cs typeface="LROVIO+Times New Roman"/>
              </a:rPr>
              <a:t>-</a:t>
            </a:r>
          </a:p>
          <a:p>
            <a:pPr marL="0" marR="0">
              <a:lnSpc>
                <a:spcPts val="1993"/>
              </a:lnSpc>
              <a:spcBef>
                <a:spcPts val="116"/>
              </a:spcBef>
              <a:spcAft>
                <a:spcPts val="0"/>
              </a:spcAft>
            </a:pPr>
            <a:r>
              <a:rPr sz="1800" dirty="0">
                <a:solidFill>
                  <a:srgbClr val="000000"/>
                </a:solidFill>
                <a:latin typeface="TFUKGI+Times New Roman"/>
                <a:cs typeface="TFUKGI+Times New Roman"/>
              </a:rPr>
              <a:t>әдістемелік</a:t>
            </a:r>
            <a:r>
              <a:rPr sz="1800" spc="54" dirty="0">
                <a:solidFill>
                  <a:srgbClr val="000000"/>
                </a:solidFill>
                <a:latin typeface="TFUKGI+Times New Roman"/>
                <a:cs typeface="TFUKGI+Times New Roman"/>
              </a:rPr>
              <a:t> </a:t>
            </a:r>
            <a:r>
              <a:rPr sz="1800" dirty="0">
                <a:solidFill>
                  <a:srgbClr val="000000"/>
                </a:solidFill>
                <a:latin typeface="TFUKGI+Times New Roman"/>
                <a:cs typeface="TFUKGI+Times New Roman"/>
              </a:rPr>
              <a:t>құралдары жеткіліксіз</a:t>
            </a:r>
            <a:r>
              <a:rPr sz="1800" dirty="0">
                <a:solidFill>
                  <a:srgbClr val="000000"/>
                </a:solidFill>
                <a:latin typeface="LROVIO+Times New Roman"/>
                <a:cs typeface="LROVIO+Times New Roman"/>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397254" y="371951"/>
            <a:ext cx="6498679" cy="433024"/>
          </a:xfrm>
          <a:prstGeom prst="rect">
            <a:avLst/>
          </a:prstGeom>
        </p:spPr>
        <p:txBody>
          <a:bodyPr vert="horz" wrap="square" lIns="0" tIns="0" rIns="0" bIns="0" rtlCol="0">
            <a:spAutoFit/>
          </a:bodyPr>
          <a:lstStyle/>
          <a:p>
            <a:pPr marL="0" marR="0">
              <a:lnSpc>
                <a:spcPts val="3109"/>
              </a:lnSpc>
              <a:spcBef>
                <a:spcPts val="0"/>
              </a:spcBef>
              <a:spcAft>
                <a:spcPts val="0"/>
              </a:spcAft>
            </a:pPr>
            <a:r>
              <a:rPr sz="2800" dirty="0">
                <a:solidFill>
                  <a:srgbClr val="000000"/>
                </a:solidFill>
                <a:latin typeface="TFUKGI+Times New Roman"/>
                <a:cs typeface="TFUKGI+Times New Roman"/>
              </a:rPr>
              <a:t>ББ</a:t>
            </a:r>
            <a:r>
              <a:rPr sz="2800" spc="10" dirty="0">
                <a:solidFill>
                  <a:srgbClr val="000000"/>
                </a:solidFill>
                <a:latin typeface="TFUKGI+Times New Roman"/>
                <a:cs typeface="TFUKGI+Times New Roman"/>
              </a:rPr>
              <a:t> </a:t>
            </a:r>
            <a:r>
              <a:rPr sz="2800" dirty="0">
                <a:solidFill>
                  <a:srgbClr val="000000"/>
                </a:solidFill>
                <a:latin typeface="TFUKGI+Times New Roman"/>
                <a:cs typeface="TFUKGI+Times New Roman"/>
              </a:rPr>
              <a:t>инфраструктурамен</a:t>
            </a:r>
            <a:r>
              <a:rPr sz="2800" spc="-34" dirty="0">
                <a:solidFill>
                  <a:srgbClr val="000000"/>
                </a:solidFill>
                <a:latin typeface="TFUKGI+Times New Roman"/>
                <a:cs typeface="TFUKGI+Times New Roman"/>
              </a:rPr>
              <a:t> </a:t>
            </a:r>
            <a:r>
              <a:rPr sz="2800" dirty="0">
                <a:solidFill>
                  <a:srgbClr val="000000"/>
                </a:solidFill>
                <a:latin typeface="TFUKGI+Times New Roman"/>
                <a:cs typeface="TFUKGI+Times New Roman"/>
              </a:rPr>
              <a:t>қамтамасыз</a:t>
            </a:r>
            <a:r>
              <a:rPr sz="2800" spc="-37" dirty="0">
                <a:solidFill>
                  <a:srgbClr val="000000"/>
                </a:solidFill>
                <a:latin typeface="TFUKGI+Times New Roman"/>
                <a:cs typeface="TFUKGI+Times New Roman"/>
              </a:rPr>
              <a:t> </a:t>
            </a:r>
            <a:r>
              <a:rPr sz="2800" dirty="0">
                <a:solidFill>
                  <a:srgbClr val="000000"/>
                </a:solidFill>
                <a:latin typeface="TFUKGI+Times New Roman"/>
                <a:cs typeface="TFUKGI+Times New Roman"/>
              </a:rPr>
              <a:t>етілуі</a:t>
            </a:r>
          </a:p>
        </p:txBody>
      </p:sp>
      <p:sp>
        <p:nvSpPr>
          <p:cNvPr id="4" name="object 4"/>
          <p:cNvSpPr txBox="1"/>
          <p:nvPr/>
        </p:nvSpPr>
        <p:spPr>
          <a:xfrm>
            <a:off x="974445" y="1930919"/>
            <a:ext cx="2073020" cy="526447"/>
          </a:xfrm>
          <a:prstGeom prst="rect">
            <a:avLst/>
          </a:prstGeom>
        </p:spPr>
        <p:txBody>
          <a:bodyPr vert="horz" wrap="square" lIns="0" tIns="0" rIns="0" bIns="0" rtlCol="0">
            <a:spAutoFit/>
          </a:bodyPr>
          <a:lstStyle/>
          <a:p>
            <a:pPr marL="0" marR="0">
              <a:lnSpc>
                <a:spcPts val="1780"/>
              </a:lnSpc>
              <a:spcBef>
                <a:spcPts val="0"/>
              </a:spcBef>
              <a:spcAft>
                <a:spcPts val="0"/>
              </a:spcAft>
            </a:pPr>
            <a:r>
              <a:rPr sz="1600" b="1" spc="-16" dirty="0">
                <a:solidFill>
                  <a:srgbClr val="000000"/>
                </a:solidFill>
                <a:latin typeface="DQNCKC+Times New Roman Bold"/>
                <a:cs typeface="DQNCKC+Times New Roman Bold"/>
              </a:rPr>
              <a:t>Аудитория</a:t>
            </a:r>
            <a:r>
              <a:rPr sz="1600" b="1" spc="-50" dirty="0">
                <a:solidFill>
                  <a:srgbClr val="000000"/>
                </a:solidFill>
                <a:latin typeface="DQNCKC+Times New Roman Bold"/>
                <a:cs typeface="DQNCKC+Times New Roman Bold"/>
              </a:rPr>
              <a:t> </a:t>
            </a:r>
            <a:r>
              <a:rPr sz="1600" b="1" dirty="0">
                <a:solidFill>
                  <a:srgbClr val="000000"/>
                </a:solidFill>
                <a:latin typeface="DQNCKC+Times New Roman Bold"/>
                <a:cs typeface="DQNCKC+Times New Roman Bold"/>
              </a:rPr>
              <a:t>(оқу</a:t>
            </a:r>
            <a:r>
              <a:rPr sz="1600" b="1" spc="-33" dirty="0">
                <a:solidFill>
                  <a:srgbClr val="000000"/>
                </a:solidFill>
                <a:latin typeface="DQNCKC+Times New Roman Bold"/>
                <a:cs typeface="DQNCKC+Times New Roman Bold"/>
              </a:rPr>
              <a:t> </a:t>
            </a:r>
            <a:r>
              <a:rPr sz="1600" b="1" dirty="0">
                <a:solidFill>
                  <a:srgbClr val="000000"/>
                </a:solidFill>
                <a:latin typeface="DQNCKC+Times New Roman Bold"/>
                <a:cs typeface="DQNCKC+Times New Roman Bold"/>
              </a:rPr>
              <a:t>және</a:t>
            </a:r>
          </a:p>
          <a:p>
            <a:pPr marL="509295" marR="0">
              <a:lnSpc>
                <a:spcPts val="1783"/>
              </a:lnSpc>
              <a:spcBef>
                <a:spcPts val="231"/>
              </a:spcBef>
              <a:spcAft>
                <a:spcPts val="0"/>
              </a:spcAft>
            </a:pPr>
            <a:r>
              <a:rPr sz="1600" b="1" spc="-11" dirty="0">
                <a:solidFill>
                  <a:srgbClr val="000000"/>
                </a:solidFill>
                <a:latin typeface="DQNCKC+Times New Roman Bold"/>
                <a:cs typeface="DQNCKC+Times New Roman Bold"/>
              </a:rPr>
              <a:t>лекц.ауд.)</a:t>
            </a:r>
          </a:p>
        </p:txBody>
      </p:sp>
      <p:sp>
        <p:nvSpPr>
          <p:cNvPr id="5" name="object 5"/>
          <p:cNvSpPr txBox="1"/>
          <p:nvPr/>
        </p:nvSpPr>
        <p:spPr>
          <a:xfrm>
            <a:off x="3568953" y="1930919"/>
            <a:ext cx="458724"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b="1" spc="-33" dirty="0">
                <a:solidFill>
                  <a:srgbClr val="000000"/>
                </a:solidFill>
                <a:latin typeface="IMMHOD+Times New Roman Bold"/>
                <a:cs typeface="IMMHOD+Times New Roman Bold"/>
              </a:rPr>
              <a:t>211</a:t>
            </a:r>
          </a:p>
        </p:txBody>
      </p:sp>
      <p:sp>
        <p:nvSpPr>
          <p:cNvPr id="6" name="object 6"/>
          <p:cNvSpPr txBox="1"/>
          <p:nvPr/>
        </p:nvSpPr>
        <p:spPr>
          <a:xfrm>
            <a:off x="4622927" y="1930919"/>
            <a:ext cx="461772"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b="1" spc="16" dirty="0">
                <a:solidFill>
                  <a:srgbClr val="000000"/>
                </a:solidFill>
                <a:latin typeface="IMMHOD+Times New Roman Bold"/>
                <a:cs typeface="IMMHOD+Times New Roman Bold"/>
              </a:rPr>
              <a:t>513</a:t>
            </a:r>
          </a:p>
        </p:txBody>
      </p:sp>
      <p:sp>
        <p:nvSpPr>
          <p:cNvPr id="7" name="object 7"/>
          <p:cNvSpPr txBox="1"/>
          <p:nvPr/>
        </p:nvSpPr>
        <p:spPr>
          <a:xfrm>
            <a:off x="5683250" y="1930919"/>
            <a:ext cx="461772"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b="1" spc="16" dirty="0">
                <a:solidFill>
                  <a:srgbClr val="000000"/>
                </a:solidFill>
                <a:latin typeface="IMMHOD+Times New Roman Bold"/>
                <a:cs typeface="IMMHOD+Times New Roman Bold"/>
              </a:rPr>
              <a:t>226</a:t>
            </a:r>
          </a:p>
        </p:txBody>
      </p:sp>
      <p:sp>
        <p:nvSpPr>
          <p:cNvPr id="8" name="object 8"/>
          <p:cNvSpPr txBox="1"/>
          <p:nvPr/>
        </p:nvSpPr>
        <p:spPr>
          <a:xfrm>
            <a:off x="6743700" y="1930919"/>
            <a:ext cx="461771"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b="1" spc="16" dirty="0">
                <a:solidFill>
                  <a:srgbClr val="000000"/>
                </a:solidFill>
                <a:latin typeface="IMMHOD+Times New Roman Bold"/>
                <a:cs typeface="IMMHOD+Times New Roman Bold"/>
              </a:rPr>
              <a:t>509</a:t>
            </a:r>
          </a:p>
        </p:txBody>
      </p:sp>
      <p:sp>
        <p:nvSpPr>
          <p:cNvPr id="9" name="object 9"/>
          <p:cNvSpPr txBox="1"/>
          <p:nvPr/>
        </p:nvSpPr>
        <p:spPr>
          <a:xfrm>
            <a:off x="7694930" y="1930919"/>
            <a:ext cx="798694"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b="1" spc="13" dirty="0">
                <a:solidFill>
                  <a:srgbClr val="000000"/>
                </a:solidFill>
                <a:latin typeface="DQNCKC+Times New Roman Bold"/>
                <a:cs typeface="DQNCKC+Times New Roman Bold"/>
              </a:rPr>
              <a:t>жалпы</a:t>
            </a:r>
          </a:p>
        </p:txBody>
      </p:sp>
      <p:sp>
        <p:nvSpPr>
          <p:cNvPr id="10" name="object 10"/>
          <p:cNvSpPr txBox="1"/>
          <p:nvPr/>
        </p:nvSpPr>
        <p:spPr>
          <a:xfrm>
            <a:off x="1456309" y="3028453"/>
            <a:ext cx="1109852"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b="1" spc="12" dirty="0">
                <a:solidFill>
                  <a:srgbClr val="000000"/>
                </a:solidFill>
                <a:latin typeface="DQNCKC+Times New Roman Bold"/>
                <a:cs typeface="DQNCKC+Times New Roman Bold"/>
              </a:rPr>
              <a:t>Көлемі,</a:t>
            </a:r>
            <a:r>
              <a:rPr sz="1600" b="1" spc="-93" dirty="0">
                <a:solidFill>
                  <a:srgbClr val="000000"/>
                </a:solidFill>
                <a:latin typeface="DQNCKC+Times New Roman Bold"/>
                <a:cs typeface="DQNCKC+Times New Roman Bold"/>
              </a:rPr>
              <a:t> </a:t>
            </a:r>
            <a:r>
              <a:rPr sz="1600" b="1" spc="28" dirty="0">
                <a:solidFill>
                  <a:srgbClr val="000000"/>
                </a:solidFill>
                <a:latin typeface="DQNCKC+Times New Roman Bold"/>
                <a:cs typeface="DQNCKC+Times New Roman Bold"/>
              </a:rPr>
              <a:t>м</a:t>
            </a:r>
            <a:r>
              <a:rPr sz="1600" b="1" baseline="30000" dirty="0">
                <a:solidFill>
                  <a:srgbClr val="000000"/>
                </a:solidFill>
                <a:latin typeface="IMMHOD+Times New Roman Bold"/>
                <a:cs typeface="IMMHOD+Times New Roman Bold"/>
              </a:rPr>
              <a:t>2</a:t>
            </a:r>
          </a:p>
        </p:txBody>
      </p:sp>
      <p:sp>
        <p:nvSpPr>
          <p:cNvPr id="11" name="object 11"/>
          <p:cNvSpPr txBox="1"/>
          <p:nvPr/>
        </p:nvSpPr>
        <p:spPr>
          <a:xfrm>
            <a:off x="3538093" y="3028453"/>
            <a:ext cx="513658"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spc="14" dirty="0">
                <a:solidFill>
                  <a:srgbClr val="000000"/>
                </a:solidFill>
                <a:latin typeface="LROVIO+Times New Roman"/>
                <a:cs typeface="LROVIO+Times New Roman"/>
              </a:rPr>
              <a:t>49,8</a:t>
            </a:r>
          </a:p>
        </p:txBody>
      </p:sp>
      <p:sp>
        <p:nvSpPr>
          <p:cNvPr id="12" name="object 12"/>
          <p:cNvSpPr txBox="1"/>
          <p:nvPr/>
        </p:nvSpPr>
        <p:spPr>
          <a:xfrm>
            <a:off x="4598543" y="3028453"/>
            <a:ext cx="512841"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spc="11" dirty="0">
                <a:solidFill>
                  <a:srgbClr val="000000"/>
                </a:solidFill>
                <a:latin typeface="LROVIO+Times New Roman"/>
                <a:cs typeface="LROVIO+Times New Roman"/>
              </a:rPr>
              <a:t>34,2</a:t>
            </a:r>
          </a:p>
        </p:txBody>
      </p:sp>
      <p:sp>
        <p:nvSpPr>
          <p:cNvPr id="13" name="object 13"/>
          <p:cNvSpPr txBox="1"/>
          <p:nvPr/>
        </p:nvSpPr>
        <p:spPr>
          <a:xfrm>
            <a:off x="5735066" y="3028453"/>
            <a:ext cx="358140"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spc="16" dirty="0">
                <a:solidFill>
                  <a:srgbClr val="000000"/>
                </a:solidFill>
                <a:latin typeface="LROVIO+Times New Roman"/>
                <a:cs typeface="LROVIO+Times New Roman"/>
              </a:rPr>
              <a:t>81</a:t>
            </a:r>
          </a:p>
        </p:txBody>
      </p:sp>
      <p:sp>
        <p:nvSpPr>
          <p:cNvPr id="14" name="object 14"/>
          <p:cNvSpPr txBox="1"/>
          <p:nvPr/>
        </p:nvSpPr>
        <p:spPr>
          <a:xfrm>
            <a:off x="6795516" y="3028453"/>
            <a:ext cx="358139"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spc="16" dirty="0">
                <a:solidFill>
                  <a:srgbClr val="000000"/>
                </a:solidFill>
                <a:latin typeface="LROVIO+Times New Roman"/>
                <a:cs typeface="LROVIO+Times New Roman"/>
              </a:rPr>
              <a:t>23</a:t>
            </a:r>
          </a:p>
        </p:txBody>
      </p:sp>
      <p:sp>
        <p:nvSpPr>
          <p:cNvPr id="15" name="object 15"/>
          <p:cNvSpPr txBox="1"/>
          <p:nvPr/>
        </p:nvSpPr>
        <p:spPr>
          <a:xfrm>
            <a:off x="7862569" y="3028453"/>
            <a:ext cx="461771" cy="264253"/>
          </a:xfrm>
          <a:prstGeom prst="rect">
            <a:avLst/>
          </a:prstGeom>
        </p:spPr>
        <p:txBody>
          <a:bodyPr vert="horz" wrap="square" lIns="0" tIns="0" rIns="0" bIns="0" rtlCol="0">
            <a:spAutoFit/>
          </a:bodyPr>
          <a:lstStyle/>
          <a:p>
            <a:pPr marL="0" marR="0">
              <a:lnSpc>
                <a:spcPts val="1780"/>
              </a:lnSpc>
              <a:spcBef>
                <a:spcPts val="0"/>
              </a:spcBef>
              <a:spcAft>
                <a:spcPts val="0"/>
              </a:spcAft>
            </a:pPr>
            <a:r>
              <a:rPr sz="1600" spc="16" dirty="0">
                <a:solidFill>
                  <a:srgbClr val="000000"/>
                </a:solidFill>
                <a:latin typeface="LROVIO+Times New Roman"/>
                <a:cs typeface="LROVIO+Times New Roman"/>
              </a:rPr>
              <a:t>362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52926" y="301731"/>
            <a:ext cx="1881114" cy="410170"/>
          </a:xfrm>
          <a:prstGeom prst="rect">
            <a:avLst/>
          </a:prstGeom>
        </p:spPr>
        <p:txBody>
          <a:bodyPr vert="horz" wrap="square" lIns="0" tIns="0" rIns="0" bIns="0" rtlCol="0">
            <a:spAutoFit/>
          </a:bodyPr>
          <a:lstStyle/>
          <a:p>
            <a:pPr marL="0" marR="0">
              <a:lnSpc>
                <a:spcPts val="2929"/>
              </a:lnSpc>
              <a:spcBef>
                <a:spcPts val="0"/>
              </a:spcBef>
              <a:spcAft>
                <a:spcPts val="0"/>
              </a:spcAft>
            </a:pPr>
            <a:r>
              <a:rPr sz="2400" b="1" spc="-28" dirty="0">
                <a:solidFill>
                  <a:srgbClr val="000000"/>
                </a:solidFill>
                <a:latin typeface="OVPAIO+Calibri Bold"/>
                <a:cs typeface="OVPAIO+Calibri Bold"/>
              </a:rPr>
              <a:t>SWOT</a:t>
            </a:r>
            <a:r>
              <a:rPr sz="2400" b="1" dirty="0">
                <a:solidFill>
                  <a:srgbClr val="000000"/>
                </a:solidFill>
                <a:latin typeface="OVPAIO+Calibri Bold"/>
                <a:cs typeface="OVPAIO+Calibri Bold"/>
              </a:rPr>
              <a:t> талдау</a:t>
            </a:r>
          </a:p>
        </p:txBody>
      </p:sp>
      <p:sp>
        <p:nvSpPr>
          <p:cNvPr id="4" name="object 4"/>
          <p:cNvSpPr txBox="1"/>
          <p:nvPr/>
        </p:nvSpPr>
        <p:spPr>
          <a:xfrm>
            <a:off x="703173" y="970388"/>
            <a:ext cx="3172106" cy="291594"/>
          </a:xfrm>
          <a:prstGeom prst="rect">
            <a:avLst/>
          </a:prstGeom>
        </p:spPr>
        <p:txBody>
          <a:bodyPr vert="horz" wrap="square" lIns="0" tIns="0" rIns="0" bIns="0" rtlCol="0">
            <a:spAutoFit/>
          </a:bodyPr>
          <a:lstStyle/>
          <a:p>
            <a:pPr marL="0" marR="0">
              <a:lnSpc>
                <a:spcPts val="1996"/>
              </a:lnSpc>
              <a:spcBef>
                <a:spcPts val="0"/>
              </a:spcBef>
              <a:spcAft>
                <a:spcPts val="0"/>
              </a:spcAft>
            </a:pPr>
            <a:r>
              <a:rPr sz="1800" b="1" dirty="0">
                <a:solidFill>
                  <a:srgbClr val="FFFFFF"/>
                </a:solidFill>
                <a:latin typeface="IMMHOD+Times New Roman Bold"/>
                <a:cs typeface="IMMHOD+Times New Roman Bold"/>
              </a:rPr>
              <a:t>S</a:t>
            </a:r>
            <a:r>
              <a:rPr sz="1800" b="1" spc="-13" dirty="0">
                <a:solidFill>
                  <a:srgbClr val="FFFFFF"/>
                </a:solidFill>
                <a:latin typeface="IMMHOD+Times New Roman Bold"/>
                <a:cs typeface="IMMHOD+Times New Roman Bold"/>
              </a:rPr>
              <a:t> </a:t>
            </a:r>
            <a:r>
              <a:rPr sz="1800" b="1" dirty="0">
                <a:solidFill>
                  <a:srgbClr val="FFFFFF"/>
                </a:solidFill>
                <a:latin typeface="IMMHOD+Times New Roman Bold"/>
                <a:cs typeface="IMMHOD+Times New Roman Bold"/>
              </a:rPr>
              <a:t>(strenght)</a:t>
            </a:r>
            <a:r>
              <a:rPr sz="1800" b="1" spc="40" dirty="0">
                <a:solidFill>
                  <a:srgbClr val="FFFFFF"/>
                </a:solidFill>
                <a:latin typeface="IMMHOD+Times New Roman Bold"/>
                <a:cs typeface="IMMHOD+Times New Roman Bold"/>
              </a:rPr>
              <a:t> </a:t>
            </a:r>
            <a:r>
              <a:rPr sz="1800" b="1" dirty="0">
                <a:solidFill>
                  <a:srgbClr val="FFFFFF"/>
                </a:solidFill>
                <a:latin typeface="DQNCKC+Times New Roman Bold"/>
                <a:cs typeface="DQNCKC+Times New Roman Bold"/>
              </a:rPr>
              <a:t>–</a:t>
            </a:r>
            <a:r>
              <a:rPr sz="1800" b="1" spc="18" dirty="0">
                <a:solidFill>
                  <a:srgbClr val="FFFFFF"/>
                </a:solidFill>
                <a:latin typeface="DQNCKC+Times New Roman Bold"/>
                <a:cs typeface="DQNCKC+Times New Roman Bold"/>
              </a:rPr>
              <a:t> </a:t>
            </a:r>
            <a:r>
              <a:rPr sz="1800" b="1" spc="-13" dirty="0">
                <a:solidFill>
                  <a:srgbClr val="FFFFFF"/>
                </a:solidFill>
                <a:latin typeface="DQNCKC+Times New Roman Bold"/>
                <a:cs typeface="DQNCKC+Times New Roman Bold"/>
              </a:rPr>
              <a:t>Күшті</a:t>
            </a:r>
            <a:r>
              <a:rPr sz="1800" b="1" spc="68" dirty="0">
                <a:solidFill>
                  <a:srgbClr val="FFFFFF"/>
                </a:solidFill>
                <a:latin typeface="DQNCKC+Times New Roman Bold"/>
                <a:cs typeface="DQNCKC+Times New Roman Bold"/>
              </a:rPr>
              <a:t> </a:t>
            </a:r>
            <a:r>
              <a:rPr sz="1800" b="1" dirty="0">
                <a:solidFill>
                  <a:srgbClr val="FFFFFF"/>
                </a:solidFill>
                <a:latin typeface="DQNCKC+Times New Roman Bold"/>
                <a:cs typeface="DQNCKC+Times New Roman Bold"/>
              </a:rPr>
              <a:t>жақтары</a:t>
            </a:r>
          </a:p>
        </p:txBody>
      </p:sp>
      <p:sp>
        <p:nvSpPr>
          <p:cNvPr id="5" name="object 5"/>
          <p:cNvSpPr txBox="1"/>
          <p:nvPr/>
        </p:nvSpPr>
        <p:spPr>
          <a:xfrm>
            <a:off x="4521073" y="970388"/>
            <a:ext cx="3163018" cy="291594"/>
          </a:xfrm>
          <a:prstGeom prst="rect">
            <a:avLst/>
          </a:prstGeom>
        </p:spPr>
        <p:txBody>
          <a:bodyPr vert="horz" wrap="square" lIns="0" tIns="0" rIns="0" bIns="0" rtlCol="0">
            <a:spAutoFit/>
          </a:bodyPr>
          <a:lstStyle/>
          <a:p>
            <a:pPr marL="0" marR="0">
              <a:lnSpc>
                <a:spcPts val="1996"/>
              </a:lnSpc>
              <a:spcBef>
                <a:spcPts val="0"/>
              </a:spcBef>
              <a:spcAft>
                <a:spcPts val="0"/>
              </a:spcAft>
            </a:pPr>
            <a:r>
              <a:rPr sz="1800" b="1" dirty="0">
                <a:solidFill>
                  <a:srgbClr val="FFFFFF"/>
                </a:solidFill>
                <a:latin typeface="IMMHOD+Times New Roman Bold"/>
                <a:cs typeface="IMMHOD+Times New Roman Bold"/>
              </a:rPr>
              <a:t>W</a:t>
            </a:r>
            <a:r>
              <a:rPr sz="1800" b="1" spc="-47" dirty="0">
                <a:solidFill>
                  <a:srgbClr val="FFFFFF"/>
                </a:solidFill>
                <a:latin typeface="IMMHOD+Times New Roman Bold"/>
                <a:cs typeface="IMMHOD+Times New Roman Bold"/>
              </a:rPr>
              <a:t> </a:t>
            </a:r>
            <a:r>
              <a:rPr sz="1800" b="1" dirty="0">
                <a:solidFill>
                  <a:srgbClr val="FFFFFF"/>
                </a:solidFill>
                <a:latin typeface="IMMHOD+Times New Roman Bold"/>
                <a:cs typeface="IMMHOD+Times New Roman Bold"/>
              </a:rPr>
              <a:t>(weakness)</a:t>
            </a:r>
            <a:r>
              <a:rPr sz="1800" b="1" dirty="0">
                <a:solidFill>
                  <a:srgbClr val="FFFFFF"/>
                </a:solidFill>
                <a:latin typeface="DQNCKC+Times New Roman Bold"/>
                <a:cs typeface="DQNCKC+Times New Roman Bold"/>
              </a:rPr>
              <a:t>–Әлсіз</a:t>
            </a:r>
            <a:r>
              <a:rPr sz="1800" b="1" spc="52" dirty="0">
                <a:solidFill>
                  <a:srgbClr val="FFFFFF"/>
                </a:solidFill>
                <a:latin typeface="DQNCKC+Times New Roman Bold"/>
                <a:cs typeface="DQNCKC+Times New Roman Bold"/>
              </a:rPr>
              <a:t> </a:t>
            </a:r>
            <a:r>
              <a:rPr sz="1800" b="1" dirty="0">
                <a:solidFill>
                  <a:srgbClr val="FFFFFF"/>
                </a:solidFill>
                <a:latin typeface="DQNCKC+Times New Roman Bold"/>
                <a:cs typeface="DQNCKC+Times New Roman Bold"/>
              </a:rPr>
              <a:t>жақтары</a:t>
            </a:r>
          </a:p>
        </p:txBody>
      </p:sp>
      <p:sp>
        <p:nvSpPr>
          <p:cNvPr id="6" name="object 6"/>
          <p:cNvSpPr txBox="1"/>
          <p:nvPr/>
        </p:nvSpPr>
        <p:spPr>
          <a:xfrm>
            <a:off x="703173" y="1338761"/>
            <a:ext cx="3631602" cy="1301581"/>
          </a:xfrm>
          <a:prstGeom prst="rect">
            <a:avLst/>
          </a:prstGeom>
        </p:spPr>
        <p:txBody>
          <a:bodyPr vert="horz" wrap="square" lIns="0" tIns="0" rIns="0" bIns="0" rtlCol="0">
            <a:spAutoFit/>
          </a:bodyPr>
          <a:lstStyle/>
          <a:p>
            <a:pPr marL="0" marR="0">
              <a:lnSpc>
                <a:spcPts val="1544"/>
              </a:lnSpc>
              <a:spcBef>
                <a:spcPts val="0"/>
              </a:spcBef>
              <a:spcAft>
                <a:spcPts val="0"/>
              </a:spcAft>
            </a:pPr>
            <a:r>
              <a:rPr sz="1400" dirty="0">
                <a:solidFill>
                  <a:srgbClr val="000000"/>
                </a:solidFill>
                <a:latin typeface="LROVIO+Times New Roman"/>
                <a:cs typeface="LROVIO+Times New Roman"/>
              </a:rPr>
              <a:t>1.</a:t>
            </a:r>
            <a:r>
              <a:rPr sz="1400" spc="1322"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нда</a:t>
            </a:r>
            <a:r>
              <a:rPr sz="1400" spc="33" dirty="0">
                <a:solidFill>
                  <a:srgbClr val="000000"/>
                </a:solidFill>
                <a:latin typeface="TFUKGI+Times New Roman"/>
                <a:cs typeface="TFUKGI+Times New Roman"/>
              </a:rPr>
              <a:t> </a:t>
            </a:r>
            <a:r>
              <a:rPr sz="1400" spc="-11" dirty="0">
                <a:solidFill>
                  <a:srgbClr val="000000"/>
                </a:solidFill>
                <a:latin typeface="TFUKGI+Times New Roman"/>
                <a:cs typeface="TFUKGI+Times New Roman"/>
              </a:rPr>
              <a:t>білімгерлерге</a:t>
            </a:r>
            <a:r>
              <a:rPr sz="1400" spc="70" dirty="0">
                <a:solidFill>
                  <a:srgbClr val="000000"/>
                </a:solidFill>
                <a:latin typeface="TFUKGI+Times New Roman"/>
                <a:cs typeface="TFUKGI+Times New Roman"/>
              </a:rPr>
              <a:t> </a:t>
            </a:r>
            <a:r>
              <a:rPr sz="1400" dirty="0">
                <a:solidFill>
                  <a:srgbClr val="000000"/>
                </a:solidFill>
                <a:latin typeface="TFUKGI+Times New Roman"/>
                <a:cs typeface="TFUKGI+Times New Roman"/>
              </a:rPr>
              <a:t>арналған </a:t>
            </a:r>
            <a:r>
              <a:rPr sz="1400" spc="-14" dirty="0">
                <a:solidFill>
                  <a:srgbClr val="000000"/>
                </a:solidFill>
                <a:latin typeface="TFUKGI+Times New Roman"/>
                <a:cs typeface="TFUKGI+Times New Roman"/>
              </a:rPr>
              <a:t>заманауи</a:t>
            </a:r>
          </a:p>
          <a:p>
            <a:pPr marL="344728" marR="0">
              <a:lnSpc>
                <a:spcPts val="1541"/>
              </a:lnSpc>
              <a:spcBef>
                <a:spcPts val="189"/>
              </a:spcBef>
              <a:spcAft>
                <a:spcPts val="0"/>
              </a:spcAft>
            </a:pPr>
            <a:r>
              <a:rPr sz="1400" spc="-10" dirty="0">
                <a:solidFill>
                  <a:srgbClr val="000000"/>
                </a:solidFill>
                <a:latin typeface="TFUKGI+Times New Roman"/>
                <a:cs typeface="TFUKGI+Times New Roman"/>
              </a:rPr>
              <a:t>құзыреттіліктердің</a:t>
            </a:r>
            <a:r>
              <a:rPr sz="1400" spc="133" dirty="0">
                <a:solidFill>
                  <a:srgbClr val="000000"/>
                </a:solidFill>
                <a:latin typeface="TFUKGI+Times New Roman"/>
                <a:cs typeface="TFUKGI+Times New Roman"/>
              </a:rPr>
              <a:t> </a:t>
            </a:r>
            <a:r>
              <a:rPr sz="1400" dirty="0">
                <a:solidFill>
                  <a:srgbClr val="000000"/>
                </a:solidFill>
                <a:latin typeface="TFUKGI+Times New Roman"/>
                <a:cs typeface="TFUKGI+Times New Roman"/>
              </a:rPr>
              <a:t>қамтылуы;</a:t>
            </a:r>
          </a:p>
          <a:p>
            <a:pPr marL="0" marR="0">
              <a:lnSpc>
                <a:spcPts val="1541"/>
              </a:lnSpc>
              <a:spcBef>
                <a:spcPts val="188"/>
              </a:spcBef>
              <a:spcAft>
                <a:spcPts val="0"/>
              </a:spcAft>
            </a:pPr>
            <a:r>
              <a:rPr sz="1400" dirty="0">
                <a:solidFill>
                  <a:srgbClr val="000000"/>
                </a:solidFill>
                <a:latin typeface="LROVIO+Times New Roman"/>
                <a:cs typeface="LROVIO+Times New Roman"/>
              </a:rPr>
              <a:t>2.</a:t>
            </a:r>
            <a:r>
              <a:rPr sz="1400" spc="1322"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a:t>
            </a:r>
            <a:r>
              <a:rPr sz="1400" spc="29" dirty="0">
                <a:solidFill>
                  <a:srgbClr val="000000"/>
                </a:solidFill>
                <a:latin typeface="TFUKGI+Times New Roman"/>
                <a:cs typeface="TFUKGI+Times New Roman"/>
              </a:rPr>
              <a:t> </a:t>
            </a:r>
            <a:r>
              <a:rPr sz="1400" spc="-16" dirty="0">
                <a:solidFill>
                  <a:srgbClr val="000000"/>
                </a:solidFill>
                <a:latin typeface="TFUKGI+Times New Roman"/>
                <a:cs typeface="TFUKGI+Times New Roman"/>
              </a:rPr>
              <a:t>бітіріп</a:t>
            </a:r>
            <a:r>
              <a:rPr sz="1400" spc="96" dirty="0">
                <a:solidFill>
                  <a:srgbClr val="000000"/>
                </a:solidFill>
                <a:latin typeface="TFUKGI+Times New Roman"/>
                <a:cs typeface="TFUKGI+Times New Roman"/>
              </a:rPr>
              <a:t> </a:t>
            </a:r>
            <a:r>
              <a:rPr sz="1400" dirty="0">
                <a:solidFill>
                  <a:srgbClr val="000000"/>
                </a:solidFill>
                <a:latin typeface="TFUKGI+Times New Roman"/>
                <a:cs typeface="TFUKGI+Times New Roman"/>
              </a:rPr>
              <a:t>шыққан </a:t>
            </a:r>
            <a:r>
              <a:rPr sz="1400" spc="-11" dirty="0">
                <a:solidFill>
                  <a:srgbClr val="000000"/>
                </a:solidFill>
                <a:latin typeface="TFUKGI+Times New Roman"/>
                <a:cs typeface="TFUKGI+Times New Roman"/>
              </a:rPr>
              <a:t>түлектердің</a:t>
            </a:r>
            <a:r>
              <a:rPr sz="1400" spc="87" dirty="0">
                <a:solidFill>
                  <a:srgbClr val="000000"/>
                </a:solidFill>
                <a:latin typeface="TFUKGI+Times New Roman"/>
                <a:cs typeface="TFUKGI+Times New Roman"/>
              </a:rPr>
              <a:t> </a:t>
            </a:r>
            <a:r>
              <a:rPr sz="1400" dirty="0">
                <a:solidFill>
                  <a:srgbClr val="000000"/>
                </a:solidFill>
                <a:latin typeface="TFUKGI+Times New Roman"/>
                <a:cs typeface="TFUKGI+Times New Roman"/>
              </a:rPr>
              <a:t>ТР</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нда</a:t>
            </a:r>
          </a:p>
          <a:p>
            <a:pPr marL="344728" marR="0">
              <a:lnSpc>
                <a:spcPts val="1544"/>
              </a:lnSpc>
              <a:spcBef>
                <a:spcPts val="186"/>
              </a:spcBef>
              <a:spcAft>
                <a:spcPts val="0"/>
              </a:spcAft>
            </a:pPr>
            <a:r>
              <a:rPr sz="1400" dirty="0">
                <a:solidFill>
                  <a:srgbClr val="000000"/>
                </a:solidFill>
                <a:latin typeface="TFUKGI+Times New Roman"/>
                <a:cs typeface="TFUKGI+Times New Roman"/>
              </a:rPr>
              <a:t>жұмыс</a:t>
            </a:r>
            <a:r>
              <a:rPr sz="1400" spc="14" dirty="0">
                <a:solidFill>
                  <a:srgbClr val="000000"/>
                </a:solidFill>
                <a:latin typeface="TFUKGI+Times New Roman"/>
                <a:cs typeface="TFUKGI+Times New Roman"/>
              </a:rPr>
              <a:t> </a:t>
            </a:r>
            <a:r>
              <a:rPr sz="1400" spc="-15" dirty="0">
                <a:solidFill>
                  <a:srgbClr val="000000"/>
                </a:solidFill>
                <a:latin typeface="TFUKGI+Times New Roman"/>
                <a:cs typeface="TFUKGI+Times New Roman"/>
              </a:rPr>
              <a:t>істеу</a:t>
            </a:r>
            <a:r>
              <a:rPr sz="1400" spc="45" dirty="0">
                <a:solidFill>
                  <a:srgbClr val="000000"/>
                </a:solidFill>
                <a:latin typeface="TFUKGI+Times New Roman"/>
                <a:cs typeface="TFUKGI+Times New Roman"/>
              </a:rPr>
              <a:t> </a:t>
            </a:r>
            <a:r>
              <a:rPr sz="1400" spc="-10" dirty="0">
                <a:solidFill>
                  <a:srgbClr val="000000"/>
                </a:solidFill>
                <a:latin typeface="TFUKGI+Times New Roman"/>
                <a:cs typeface="TFUKGI+Times New Roman"/>
              </a:rPr>
              <a:t>мүмкіндігі;</a:t>
            </a:r>
          </a:p>
          <a:p>
            <a:pPr marL="0" marR="0">
              <a:lnSpc>
                <a:spcPts val="1541"/>
              </a:lnSpc>
              <a:spcBef>
                <a:spcPts val="190"/>
              </a:spcBef>
              <a:spcAft>
                <a:spcPts val="0"/>
              </a:spcAft>
            </a:pPr>
            <a:r>
              <a:rPr sz="1400" dirty="0">
                <a:solidFill>
                  <a:srgbClr val="000000"/>
                </a:solidFill>
                <a:latin typeface="LROVIO+Times New Roman"/>
                <a:cs typeface="LROVIO+Times New Roman"/>
              </a:rPr>
              <a:t>3.</a:t>
            </a:r>
            <a:r>
              <a:rPr sz="1400" spc="1322"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ның</a:t>
            </a:r>
            <a:r>
              <a:rPr sz="1400" spc="32" dirty="0">
                <a:solidFill>
                  <a:srgbClr val="000000"/>
                </a:solidFill>
                <a:latin typeface="TFUKGI+Times New Roman"/>
                <a:cs typeface="TFUKGI+Times New Roman"/>
              </a:rPr>
              <a:t> </a:t>
            </a:r>
            <a:r>
              <a:rPr sz="1400" dirty="0">
                <a:solidFill>
                  <a:srgbClr val="000000"/>
                </a:solidFill>
                <a:latin typeface="TFUKGI+Times New Roman"/>
                <a:cs typeface="TFUKGI+Times New Roman"/>
              </a:rPr>
              <a:t>қазақ,</a:t>
            </a:r>
            <a:r>
              <a:rPr sz="1400" spc="21" dirty="0">
                <a:solidFill>
                  <a:srgbClr val="000000"/>
                </a:solidFill>
                <a:latin typeface="TFUKGI+Times New Roman"/>
                <a:cs typeface="TFUKGI+Times New Roman"/>
              </a:rPr>
              <a:t> </a:t>
            </a:r>
            <a:r>
              <a:rPr sz="1400" dirty="0">
                <a:solidFill>
                  <a:srgbClr val="000000"/>
                </a:solidFill>
                <a:latin typeface="TFUKGI+Times New Roman"/>
                <a:cs typeface="TFUKGI+Times New Roman"/>
              </a:rPr>
              <a:t>орыс, </a:t>
            </a:r>
            <a:r>
              <a:rPr sz="1400" spc="-12" dirty="0">
                <a:solidFill>
                  <a:srgbClr val="000000"/>
                </a:solidFill>
                <a:latin typeface="TFUKGI+Times New Roman"/>
                <a:cs typeface="TFUKGI+Times New Roman"/>
              </a:rPr>
              <a:t>түрік</a:t>
            </a:r>
            <a:r>
              <a:rPr sz="1400" spc="61" dirty="0">
                <a:solidFill>
                  <a:srgbClr val="000000"/>
                </a:solidFill>
                <a:latin typeface="TFUKGI+Times New Roman"/>
                <a:cs typeface="TFUKGI+Times New Roman"/>
              </a:rPr>
              <a:t> </a:t>
            </a:r>
            <a:r>
              <a:rPr sz="1400" dirty="0">
                <a:solidFill>
                  <a:srgbClr val="000000"/>
                </a:solidFill>
                <a:latin typeface="TFUKGI+Times New Roman"/>
                <a:cs typeface="TFUKGI+Times New Roman"/>
              </a:rPr>
              <a:t>және</a:t>
            </a:r>
            <a:r>
              <a:rPr sz="1400" spc="19" dirty="0">
                <a:solidFill>
                  <a:srgbClr val="000000"/>
                </a:solidFill>
                <a:latin typeface="TFUKGI+Times New Roman"/>
                <a:cs typeface="TFUKGI+Times New Roman"/>
              </a:rPr>
              <a:t> </a:t>
            </a:r>
            <a:r>
              <a:rPr sz="1400" dirty="0">
                <a:solidFill>
                  <a:srgbClr val="000000"/>
                </a:solidFill>
                <a:latin typeface="TFUKGI+Times New Roman"/>
                <a:cs typeface="TFUKGI+Times New Roman"/>
              </a:rPr>
              <a:t>ағылшын</a:t>
            </a:r>
          </a:p>
          <a:p>
            <a:pPr marL="344728" marR="0">
              <a:lnSpc>
                <a:spcPts val="1541"/>
              </a:lnSpc>
              <a:spcBef>
                <a:spcPts val="138"/>
              </a:spcBef>
              <a:spcAft>
                <a:spcPts val="0"/>
              </a:spcAft>
            </a:pPr>
            <a:r>
              <a:rPr sz="1400" spc="-12" dirty="0">
                <a:solidFill>
                  <a:srgbClr val="000000"/>
                </a:solidFill>
                <a:latin typeface="TFUKGI+Times New Roman"/>
                <a:cs typeface="TFUKGI+Times New Roman"/>
              </a:rPr>
              <a:t>тілінде</a:t>
            </a:r>
            <a:r>
              <a:rPr sz="1400" spc="93" dirty="0">
                <a:solidFill>
                  <a:srgbClr val="000000"/>
                </a:solidFill>
                <a:latin typeface="TFUKGI+Times New Roman"/>
                <a:cs typeface="TFUKGI+Times New Roman"/>
              </a:rPr>
              <a:t> </a:t>
            </a:r>
            <a:r>
              <a:rPr sz="1400" dirty="0">
                <a:solidFill>
                  <a:srgbClr val="000000"/>
                </a:solidFill>
                <a:latin typeface="TFUKGI+Times New Roman"/>
                <a:cs typeface="TFUKGI+Times New Roman"/>
              </a:rPr>
              <a:t>дәрістер</a:t>
            </a:r>
            <a:r>
              <a:rPr sz="1400" spc="34" dirty="0">
                <a:solidFill>
                  <a:srgbClr val="000000"/>
                </a:solidFill>
                <a:latin typeface="TFUKGI+Times New Roman"/>
                <a:cs typeface="TFUKGI+Times New Roman"/>
              </a:rPr>
              <a:t> </a:t>
            </a:r>
            <a:r>
              <a:rPr sz="1400" spc="-15" dirty="0">
                <a:solidFill>
                  <a:srgbClr val="000000"/>
                </a:solidFill>
                <a:latin typeface="TFUKGI+Times New Roman"/>
                <a:cs typeface="TFUKGI+Times New Roman"/>
              </a:rPr>
              <a:t>берілуі;</a:t>
            </a:r>
          </a:p>
        </p:txBody>
      </p:sp>
      <p:sp>
        <p:nvSpPr>
          <p:cNvPr id="7" name="object 7"/>
          <p:cNvSpPr txBox="1"/>
          <p:nvPr/>
        </p:nvSpPr>
        <p:spPr>
          <a:xfrm>
            <a:off x="4521073" y="1338761"/>
            <a:ext cx="4246031" cy="1301581"/>
          </a:xfrm>
          <a:prstGeom prst="rect">
            <a:avLst/>
          </a:prstGeom>
        </p:spPr>
        <p:txBody>
          <a:bodyPr vert="horz" wrap="square" lIns="0" tIns="0" rIns="0" bIns="0" rtlCol="0">
            <a:spAutoFit/>
          </a:bodyPr>
          <a:lstStyle/>
          <a:p>
            <a:pPr marL="0" marR="0">
              <a:lnSpc>
                <a:spcPts val="1544"/>
              </a:lnSpc>
              <a:spcBef>
                <a:spcPts val="0"/>
              </a:spcBef>
              <a:spcAft>
                <a:spcPts val="0"/>
              </a:spcAft>
            </a:pPr>
            <a:r>
              <a:rPr sz="1400" dirty="0">
                <a:solidFill>
                  <a:srgbClr val="000000"/>
                </a:solidFill>
                <a:latin typeface="LROVIO+Times New Roman"/>
                <a:cs typeface="LROVIO+Times New Roman"/>
              </a:rPr>
              <a:t>1.</a:t>
            </a:r>
            <a:r>
              <a:rPr sz="1400" spc="1320"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на</a:t>
            </a:r>
            <a:r>
              <a:rPr sz="1400" spc="36" dirty="0">
                <a:solidFill>
                  <a:srgbClr val="000000"/>
                </a:solidFill>
                <a:latin typeface="TFUKGI+Times New Roman"/>
                <a:cs typeface="TFUKGI+Times New Roman"/>
              </a:rPr>
              <a:t> </a:t>
            </a:r>
            <a:r>
              <a:rPr sz="1400" dirty="0">
                <a:solidFill>
                  <a:srgbClr val="000000"/>
                </a:solidFill>
                <a:latin typeface="TFUKGI+Times New Roman"/>
                <a:cs typeface="TFUKGI+Times New Roman"/>
              </a:rPr>
              <a:t>беретін</a:t>
            </a:r>
            <a:r>
              <a:rPr sz="1400" spc="37" dirty="0">
                <a:solidFill>
                  <a:srgbClr val="000000"/>
                </a:solidFill>
                <a:latin typeface="TFUKGI+Times New Roman"/>
                <a:cs typeface="TFUKGI+Times New Roman"/>
              </a:rPr>
              <a:t> </a:t>
            </a:r>
            <a:r>
              <a:rPr sz="1400" dirty="0">
                <a:solidFill>
                  <a:srgbClr val="000000"/>
                </a:solidFill>
                <a:latin typeface="TFUKGI+Times New Roman"/>
                <a:cs typeface="TFUKGI+Times New Roman"/>
              </a:rPr>
              <a:t>кәсіби</a:t>
            </a:r>
            <a:r>
              <a:rPr sz="1400" spc="33" dirty="0">
                <a:solidFill>
                  <a:srgbClr val="000000"/>
                </a:solidFill>
                <a:latin typeface="TFUKGI+Times New Roman"/>
                <a:cs typeface="TFUKGI+Times New Roman"/>
              </a:rPr>
              <a:t> </a:t>
            </a:r>
            <a:r>
              <a:rPr sz="1400" dirty="0">
                <a:solidFill>
                  <a:srgbClr val="000000"/>
                </a:solidFill>
                <a:latin typeface="TFUKGI+Times New Roman"/>
                <a:cs typeface="TFUKGI+Times New Roman"/>
              </a:rPr>
              <a:t>ОПҚ</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ның</a:t>
            </a:r>
            <a:r>
              <a:rPr sz="1400" spc="52" dirty="0">
                <a:solidFill>
                  <a:srgbClr val="000000"/>
                </a:solidFill>
                <a:latin typeface="TFUKGI+Times New Roman"/>
                <a:cs typeface="TFUKGI+Times New Roman"/>
              </a:rPr>
              <a:t> </a:t>
            </a:r>
            <a:r>
              <a:rPr sz="1400" dirty="0">
                <a:solidFill>
                  <a:srgbClr val="000000"/>
                </a:solidFill>
                <a:latin typeface="TFUKGI+Times New Roman"/>
                <a:cs typeface="TFUKGI+Times New Roman"/>
              </a:rPr>
              <a:t>аздығы</a:t>
            </a:r>
          </a:p>
          <a:p>
            <a:pPr marL="0" marR="0">
              <a:lnSpc>
                <a:spcPts val="1541"/>
              </a:lnSpc>
              <a:spcBef>
                <a:spcPts val="189"/>
              </a:spcBef>
              <a:spcAft>
                <a:spcPts val="0"/>
              </a:spcAft>
            </a:pPr>
            <a:r>
              <a:rPr sz="1400" dirty="0">
                <a:solidFill>
                  <a:srgbClr val="000000"/>
                </a:solidFill>
                <a:latin typeface="LROVIO+Times New Roman"/>
                <a:cs typeface="LROVIO+Times New Roman"/>
              </a:rPr>
              <a:t>2.</a:t>
            </a:r>
            <a:r>
              <a:rPr sz="1400" spc="1320"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dirty="0">
                <a:solidFill>
                  <a:srgbClr val="000000"/>
                </a:solidFill>
                <a:latin typeface="TFUKGI+Times New Roman"/>
                <a:cs typeface="TFUKGI+Times New Roman"/>
              </a:rPr>
              <a:t> бойынша</a:t>
            </a:r>
            <a:r>
              <a:rPr sz="1400" spc="12" dirty="0">
                <a:solidFill>
                  <a:srgbClr val="000000"/>
                </a:solidFill>
                <a:latin typeface="TFUKGI+Times New Roman"/>
                <a:cs typeface="TFUKGI+Times New Roman"/>
              </a:rPr>
              <a:t> </a:t>
            </a:r>
            <a:r>
              <a:rPr sz="1400" spc="-11" dirty="0">
                <a:solidFill>
                  <a:srgbClr val="000000"/>
                </a:solidFill>
                <a:latin typeface="TFUKGI+Times New Roman"/>
                <a:cs typeface="TFUKGI+Times New Roman"/>
              </a:rPr>
              <a:t>берілетін</a:t>
            </a:r>
            <a:r>
              <a:rPr sz="1400" spc="87" dirty="0">
                <a:solidFill>
                  <a:srgbClr val="000000"/>
                </a:solidFill>
                <a:latin typeface="TFUKGI+Times New Roman"/>
                <a:cs typeface="TFUKGI+Times New Roman"/>
              </a:rPr>
              <a:t> </a:t>
            </a:r>
            <a:r>
              <a:rPr sz="1400" dirty="0">
                <a:solidFill>
                  <a:srgbClr val="000000"/>
                </a:solidFill>
                <a:latin typeface="TFUKGI+Times New Roman"/>
                <a:cs typeface="TFUKGI+Times New Roman"/>
              </a:rPr>
              <a:t>пәндердің</a:t>
            </a:r>
            <a:r>
              <a:rPr sz="1400" spc="33" dirty="0">
                <a:solidFill>
                  <a:srgbClr val="000000"/>
                </a:solidFill>
                <a:latin typeface="TFUKGI+Times New Roman"/>
                <a:cs typeface="TFUKGI+Times New Roman"/>
              </a:rPr>
              <a:t> </a:t>
            </a:r>
            <a:r>
              <a:rPr sz="1400" dirty="0">
                <a:solidFill>
                  <a:srgbClr val="000000"/>
                </a:solidFill>
                <a:latin typeface="TFUKGI+Times New Roman"/>
                <a:cs typeface="TFUKGI+Times New Roman"/>
              </a:rPr>
              <a:t>Оқу әдістемелік</a:t>
            </a:r>
          </a:p>
          <a:p>
            <a:pPr marL="344423" marR="0">
              <a:lnSpc>
                <a:spcPts val="1541"/>
              </a:lnSpc>
              <a:spcBef>
                <a:spcPts val="188"/>
              </a:spcBef>
              <a:spcAft>
                <a:spcPts val="0"/>
              </a:spcAft>
            </a:pPr>
            <a:r>
              <a:rPr sz="1400" dirty="0">
                <a:solidFill>
                  <a:srgbClr val="000000"/>
                </a:solidFill>
                <a:latin typeface="TFUKGI+Times New Roman"/>
                <a:cs typeface="TFUKGI+Times New Roman"/>
              </a:rPr>
              <a:t>кешендері</a:t>
            </a:r>
            <a:r>
              <a:rPr sz="1400" spc="-15" dirty="0">
                <a:solidFill>
                  <a:srgbClr val="000000"/>
                </a:solidFill>
                <a:latin typeface="TFUKGI+Times New Roman"/>
                <a:cs typeface="TFUKGI+Times New Roman"/>
              </a:rPr>
              <a:t> </a:t>
            </a:r>
            <a:r>
              <a:rPr sz="1400" dirty="0">
                <a:solidFill>
                  <a:srgbClr val="000000"/>
                </a:solidFill>
                <a:latin typeface="TFUKGI+Times New Roman"/>
                <a:cs typeface="TFUKGI+Times New Roman"/>
              </a:rPr>
              <a:t>бойынша</a:t>
            </a:r>
            <a:r>
              <a:rPr sz="1400" spc="12" dirty="0">
                <a:solidFill>
                  <a:srgbClr val="000000"/>
                </a:solidFill>
                <a:latin typeface="TFUKGI+Times New Roman"/>
                <a:cs typeface="TFUKGI+Times New Roman"/>
              </a:rPr>
              <a:t> </a:t>
            </a:r>
            <a:r>
              <a:rPr sz="1400" dirty="0">
                <a:solidFill>
                  <a:srgbClr val="000000"/>
                </a:solidFill>
                <a:latin typeface="TFUKGI+Times New Roman"/>
                <a:cs typeface="TFUKGI+Times New Roman"/>
              </a:rPr>
              <a:t>жаңартылуының</a:t>
            </a:r>
            <a:r>
              <a:rPr sz="1400" spc="84" dirty="0">
                <a:solidFill>
                  <a:srgbClr val="000000"/>
                </a:solidFill>
                <a:latin typeface="TFUKGI+Times New Roman"/>
                <a:cs typeface="TFUKGI+Times New Roman"/>
              </a:rPr>
              <a:t> </a:t>
            </a:r>
            <a:r>
              <a:rPr sz="1400" dirty="0">
                <a:solidFill>
                  <a:srgbClr val="000000"/>
                </a:solidFill>
                <a:latin typeface="TFUKGI+Times New Roman"/>
                <a:cs typeface="TFUKGI+Times New Roman"/>
              </a:rPr>
              <a:t>баяу </a:t>
            </a:r>
            <a:r>
              <a:rPr sz="1400" spc="-17" dirty="0">
                <a:solidFill>
                  <a:srgbClr val="000000"/>
                </a:solidFill>
                <a:latin typeface="TFUKGI+Times New Roman"/>
                <a:cs typeface="TFUKGI+Times New Roman"/>
              </a:rPr>
              <a:t>жүруі</a:t>
            </a:r>
          </a:p>
          <a:p>
            <a:pPr marL="0" marR="0">
              <a:lnSpc>
                <a:spcPts val="1544"/>
              </a:lnSpc>
              <a:spcBef>
                <a:spcPts val="186"/>
              </a:spcBef>
              <a:spcAft>
                <a:spcPts val="0"/>
              </a:spcAft>
            </a:pPr>
            <a:r>
              <a:rPr sz="1400" dirty="0">
                <a:solidFill>
                  <a:srgbClr val="000000"/>
                </a:solidFill>
                <a:latin typeface="LROVIO+Times New Roman"/>
                <a:cs typeface="LROVIO+Times New Roman"/>
              </a:rPr>
              <a:t>3.</a:t>
            </a:r>
            <a:r>
              <a:rPr sz="1400" spc="1320"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да</a:t>
            </a:r>
            <a:r>
              <a:rPr sz="1400" spc="12" dirty="0">
                <a:solidFill>
                  <a:srgbClr val="000000"/>
                </a:solidFill>
                <a:latin typeface="TFUKGI+Times New Roman"/>
                <a:cs typeface="TFUKGI+Times New Roman"/>
              </a:rPr>
              <a:t> </a:t>
            </a:r>
            <a:r>
              <a:rPr sz="1400" dirty="0">
                <a:solidFill>
                  <a:srgbClr val="000000"/>
                </a:solidFill>
                <a:latin typeface="TFUKGI+Times New Roman"/>
                <a:cs typeface="TFUKGI+Times New Roman"/>
              </a:rPr>
              <a:t>көрсетілген</a:t>
            </a:r>
            <a:r>
              <a:rPr sz="1400" spc="56" dirty="0">
                <a:solidFill>
                  <a:srgbClr val="000000"/>
                </a:solidFill>
                <a:latin typeface="TFUKGI+Times New Roman"/>
                <a:cs typeface="TFUKGI+Times New Roman"/>
              </a:rPr>
              <a:t> </a:t>
            </a:r>
            <a:r>
              <a:rPr sz="1400" dirty="0">
                <a:solidFill>
                  <a:srgbClr val="000000"/>
                </a:solidFill>
                <a:latin typeface="TFUKGI+Times New Roman"/>
                <a:cs typeface="TFUKGI+Times New Roman"/>
              </a:rPr>
              <a:t>кәсіби</a:t>
            </a:r>
            <a:r>
              <a:rPr sz="1400" spc="33" dirty="0">
                <a:solidFill>
                  <a:srgbClr val="000000"/>
                </a:solidFill>
                <a:latin typeface="TFUKGI+Times New Roman"/>
                <a:cs typeface="TFUKGI+Times New Roman"/>
              </a:rPr>
              <a:t> </a:t>
            </a:r>
            <a:r>
              <a:rPr sz="1400" dirty="0">
                <a:solidFill>
                  <a:srgbClr val="000000"/>
                </a:solidFill>
                <a:latin typeface="TFUKGI+Times New Roman"/>
                <a:cs typeface="TFUKGI+Times New Roman"/>
              </a:rPr>
              <a:t>пәндер көбінесе</a:t>
            </a:r>
          </a:p>
          <a:p>
            <a:pPr marL="344423" marR="0">
              <a:lnSpc>
                <a:spcPts val="1541"/>
              </a:lnSpc>
              <a:spcBef>
                <a:spcPts val="190"/>
              </a:spcBef>
              <a:spcAft>
                <a:spcPts val="0"/>
              </a:spcAft>
            </a:pPr>
            <a:r>
              <a:rPr sz="1400" dirty="0">
                <a:solidFill>
                  <a:srgbClr val="000000"/>
                </a:solidFill>
                <a:latin typeface="TFUKGI+Times New Roman"/>
                <a:cs typeface="TFUKGI+Times New Roman"/>
              </a:rPr>
              <a:t>теориялық</a:t>
            </a:r>
            <a:r>
              <a:rPr sz="1400" spc="30" dirty="0">
                <a:solidFill>
                  <a:srgbClr val="000000"/>
                </a:solidFill>
                <a:latin typeface="TFUKGI+Times New Roman"/>
                <a:cs typeface="TFUKGI+Times New Roman"/>
              </a:rPr>
              <a:t> </a:t>
            </a:r>
            <a:r>
              <a:rPr sz="1400" dirty="0">
                <a:solidFill>
                  <a:srgbClr val="000000"/>
                </a:solidFill>
                <a:latin typeface="TFUKGI+Times New Roman"/>
                <a:cs typeface="TFUKGI+Times New Roman"/>
              </a:rPr>
              <a:t>тұрғыда</a:t>
            </a:r>
            <a:r>
              <a:rPr sz="1400" spc="13" dirty="0">
                <a:solidFill>
                  <a:srgbClr val="000000"/>
                </a:solidFill>
                <a:latin typeface="TFUKGI+Times New Roman"/>
                <a:cs typeface="TFUKGI+Times New Roman"/>
              </a:rPr>
              <a:t> </a:t>
            </a:r>
            <a:r>
              <a:rPr sz="1400" spc="-11" dirty="0">
                <a:solidFill>
                  <a:srgbClr val="000000"/>
                </a:solidFill>
                <a:latin typeface="TFUKGI+Times New Roman"/>
                <a:cs typeface="TFUKGI+Times New Roman"/>
              </a:rPr>
              <a:t>жүргізіледі,</a:t>
            </a:r>
            <a:r>
              <a:rPr sz="1400" spc="100" dirty="0">
                <a:solidFill>
                  <a:srgbClr val="000000"/>
                </a:solidFill>
                <a:latin typeface="TFUKGI+Times New Roman"/>
                <a:cs typeface="TFUKGI+Times New Roman"/>
              </a:rPr>
              <a:t> </a:t>
            </a:r>
            <a:r>
              <a:rPr sz="1400" dirty="0">
                <a:solidFill>
                  <a:srgbClr val="000000"/>
                </a:solidFill>
                <a:latin typeface="TFUKGI+Times New Roman"/>
                <a:cs typeface="TFUKGI+Times New Roman"/>
              </a:rPr>
              <a:t>практикалық</a:t>
            </a:r>
          </a:p>
          <a:p>
            <a:pPr marL="344423" marR="0">
              <a:lnSpc>
                <a:spcPts val="1541"/>
              </a:lnSpc>
              <a:spcBef>
                <a:spcPts val="138"/>
              </a:spcBef>
              <a:spcAft>
                <a:spcPts val="0"/>
              </a:spcAft>
            </a:pPr>
            <a:r>
              <a:rPr sz="1400" spc="-13" dirty="0">
                <a:solidFill>
                  <a:srgbClr val="000000"/>
                </a:solidFill>
                <a:latin typeface="TFUKGI+Times New Roman"/>
                <a:cs typeface="TFUKGI+Times New Roman"/>
              </a:rPr>
              <a:t>сипаты</a:t>
            </a:r>
            <a:r>
              <a:rPr sz="1400" spc="41" dirty="0">
                <a:solidFill>
                  <a:srgbClr val="000000"/>
                </a:solidFill>
                <a:latin typeface="TFUKGI+Times New Roman"/>
                <a:cs typeface="TFUKGI+Times New Roman"/>
              </a:rPr>
              <a:t> </a:t>
            </a:r>
            <a:r>
              <a:rPr sz="1400" dirty="0">
                <a:solidFill>
                  <a:srgbClr val="000000"/>
                </a:solidFill>
                <a:latin typeface="TFUKGI+Times New Roman"/>
                <a:cs typeface="TFUKGI+Times New Roman"/>
              </a:rPr>
              <a:t>аз.</a:t>
            </a:r>
          </a:p>
        </p:txBody>
      </p:sp>
      <p:sp>
        <p:nvSpPr>
          <p:cNvPr id="8" name="object 8"/>
          <p:cNvSpPr txBox="1"/>
          <p:nvPr/>
        </p:nvSpPr>
        <p:spPr>
          <a:xfrm>
            <a:off x="703173" y="2619828"/>
            <a:ext cx="3759647" cy="1301309"/>
          </a:xfrm>
          <a:prstGeom prst="rect">
            <a:avLst/>
          </a:prstGeom>
        </p:spPr>
        <p:txBody>
          <a:bodyPr vert="horz" wrap="square" lIns="0" tIns="0" rIns="0" bIns="0" rtlCol="0">
            <a:spAutoFit/>
          </a:bodyPr>
          <a:lstStyle/>
          <a:p>
            <a:pPr marL="0" marR="0">
              <a:lnSpc>
                <a:spcPts val="1541"/>
              </a:lnSpc>
              <a:spcBef>
                <a:spcPts val="0"/>
              </a:spcBef>
              <a:spcAft>
                <a:spcPts val="0"/>
              </a:spcAft>
            </a:pPr>
            <a:r>
              <a:rPr sz="1400" dirty="0">
                <a:solidFill>
                  <a:srgbClr val="000000"/>
                </a:solidFill>
                <a:latin typeface="LROVIO+Times New Roman"/>
                <a:cs typeface="LROVIO+Times New Roman"/>
              </a:rPr>
              <a:t>4.</a:t>
            </a:r>
            <a:r>
              <a:rPr sz="1400" spc="1322"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нда</a:t>
            </a:r>
            <a:r>
              <a:rPr sz="1400" spc="37" dirty="0">
                <a:solidFill>
                  <a:srgbClr val="000000"/>
                </a:solidFill>
                <a:latin typeface="TFUKGI+Times New Roman"/>
                <a:cs typeface="TFUKGI+Times New Roman"/>
              </a:rPr>
              <a:t> </a:t>
            </a:r>
            <a:r>
              <a:rPr sz="1400" spc="-13" dirty="0">
                <a:solidFill>
                  <a:srgbClr val="000000"/>
                </a:solidFill>
                <a:latin typeface="LROVIO+Times New Roman"/>
                <a:cs typeface="LROVIO+Times New Roman"/>
              </a:rPr>
              <a:t>Foundation</a:t>
            </a:r>
            <a:r>
              <a:rPr sz="1400" spc="122" dirty="0">
                <a:solidFill>
                  <a:srgbClr val="000000"/>
                </a:solidFill>
                <a:latin typeface="LROVIO+Times New Roman"/>
                <a:cs typeface="LROVIO+Times New Roman"/>
              </a:rPr>
              <a:t> </a:t>
            </a:r>
            <a:r>
              <a:rPr sz="1400" dirty="0">
                <a:solidFill>
                  <a:srgbClr val="000000"/>
                </a:solidFill>
                <a:latin typeface="TFUKGI+Times New Roman"/>
                <a:cs typeface="TFUKGI+Times New Roman"/>
              </a:rPr>
              <a:t>топтары</a:t>
            </a:r>
            <a:r>
              <a:rPr sz="1400" spc="34" dirty="0">
                <a:solidFill>
                  <a:srgbClr val="000000"/>
                </a:solidFill>
                <a:latin typeface="TFUKGI+Times New Roman"/>
                <a:cs typeface="TFUKGI+Times New Roman"/>
              </a:rPr>
              <a:t> </a:t>
            </a:r>
            <a:r>
              <a:rPr sz="1400" dirty="0">
                <a:solidFill>
                  <a:srgbClr val="000000"/>
                </a:solidFill>
                <a:latin typeface="TFUKGI+Times New Roman"/>
                <a:cs typeface="TFUKGI+Times New Roman"/>
              </a:rPr>
              <a:t>арқылы </a:t>
            </a:r>
            <a:r>
              <a:rPr sz="1400" spc="-12" dirty="0">
                <a:solidFill>
                  <a:srgbClr val="000000"/>
                </a:solidFill>
                <a:latin typeface="TFUKGI+Times New Roman"/>
                <a:cs typeface="TFUKGI+Times New Roman"/>
              </a:rPr>
              <a:t>түрік</a:t>
            </a:r>
          </a:p>
          <a:p>
            <a:pPr marL="344728" marR="0">
              <a:lnSpc>
                <a:spcPts val="1541"/>
              </a:lnSpc>
              <a:spcBef>
                <a:spcPts val="190"/>
              </a:spcBef>
              <a:spcAft>
                <a:spcPts val="0"/>
              </a:spcAft>
            </a:pPr>
            <a:r>
              <a:rPr sz="1400" dirty="0">
                <a:solidFill>
                  <a:srgbClr val="000000"/>
                </a:solidFill>
                <a:latin typeface="TFUKGI+Times New Roman"/>
                <a:cs typeface="TFUKGI+Times New Roman"/>
              </a:rPr>
              <a:t>және</a:t>
            </a:r>
            <a:r>
              <a:rPr sz="1400" spc="19" dirty="0">
                <a:solidFill>
                  <a:srgbClr val="000000"/>
                </a:solidFill>
                <a:latin typeface="TFUKGI+Times New Roman"/>
                <a:cs typeface="TFUKGI+Times New Roman"/>
              </a:rPr>
              <a:t> </a:t>
            </a:r>
            <a:r>
              <a:rPr sz="1400" dirty="0">
                <a:solidFill>
                  <a:srgbClr val="000000"/>
                </a:solidFill>
                <a:latin typeface="TFUKGI+Times New Roman"/>
                <a:cs typeface="TFUKGI+Times New Roman"/>
              </a:rPr>
              <a:t>ағылшын топтарында</a:t>
            </a:r>
            <a:r>
              <a:rPr sz="1400" spc="38" dirty="0">
                <a:solidFill>
                  <a:srgbClr val="000000"/>
                </a:solidFill>
                <a:latin typeface="TFUKGI+Times New Roman"/>
                <a:cs typeface="TFUKGI+Times New Roman"/>
              </a:rPr>
              <a:t> </a:t>
            </a:r>
            <a:r>
              <a:rPr sz="1400" dirty="0">
                <a:solidFill>
                  <a:srgbClr val="000000"/>
                </a:solidFill>
                <a:latin typeface="TFUKGI+Times New Roman"/>
                <a:cs typeface="TFUKGI+Times New Roman"/>
              </a:rPr>
              <a:t>оқу</a:t>
            </a:r>
            <a:r>
              <a:rPr sz="1400" spc="11" dirty="0">
                <a:solidFill>
                  <a:srgbClr val="000000"/>
                </a:solidFill>
                <a:latin typeface="TFUKGI+Times New Roman"/>
                <a:cs typeface="TFUKGI+Times New Roman"/>
              </a:rPr>
              <a:t> </a:t>
            </a:r>
            <a:r>
              <a:rPr sz="1400" dirty="0">
                <a:solidFill>
                  <a:srgbClr val="000000"/>
                </a:solidFill>
                <a:latin typeface="TFUKGI+Times New Roman"/>
                <a:cs typeface="TFUKGI+Times New Roman"/>
              </a:rPr>
              <a:t>мүмкіндігі;</a:t>
            </a:r>
          </a:p>
          <a:p>
            <a:pPr marL="0" marR="0">
              <a:lnSpc>
                <a:spcPts val="1541"/>
              </a:lnSpc>
              <a:spcBef>
                <a:spcPts val="188"/>
              </a:spcBef>
              <a:spcAft>
                <a:spcPts val="0"/>
              </a:spcAft>
            </a:pPr>
            <a:r>
              <a:rPr sz="1400" dirty="0">
                <a:solidFill>
                  <a:srgbClr val="000000"/>
                </a:solidFill>
                <a:latin typeface="LROVIO+Times New Roman"/>
                <a:cs typeface="LROVIO+Times New Roman"/>
              </a:rPr>
              <a:t>5.</a:t>
            </a:r>
            <a:r>
              <a:rPr sz="1400" spc="1322" dirty="0">
                <a:solidFill>
                  <a:srgbClr val="000000"/>
                </a:solidFill>
                <a:latin typeface="LROVIO+Times New Roman"/>
                <a:cs typeface="LROVIO+Times New Roman"/>
              </a:rPr>
              <a:t> </a:t>
            </a:r>
            <a:r>
              <a:rPr sz="1400" dirty="0">
                <a:solidFill>
                  <a:srgbClr val="000000"/>
                </a:solidFill>
                <a:latin typeface="TFUKGI+Times New Roman"/>
                <a:cs typeface="TFUKGI+Times New Roman"/>
              </a:rPr>
              <a:t>Түркістан</a:t>
            </a:r>
            <a:r>
              <a:rPr sz="1400" spc="58" dirty="0">
                <a:solidFill>
                  <a:srgbClr val="000000"/>
                </a:solidFill>
                <a:latin typeface="TFUKGI+Times New Roman"/>
                <a:cs typeface="TFUKGI+Times New Roman"/>
              </a:rPr>
              <a:t> </a:t>
            </a:r>
            <a:r>
              <a:rPr sz="1400" dirty="0">
                <a:solidFill>
                  <a:srgbClr val="000000"/>
                </a:solidFill>
                <a:latin typeface="TFUKGI+Times New Roman"/>
                <a:cs typeface="TFUKGI+Times New Roman"/>
              </a:rPr>
              <a:t>қаласының Облыс</a:t>
            </a:r>
            <a:r>
              <a:rPr sz="1400" spc="20" dirty="0">
                <a:solidFill>
                  <a:srgbClr val="000000"/>
                </a:solidFill>
                <a:latin typeface="TFUKGI+Times New Roman"/>
                <a:cs typeface="TFUKGI+Times New Roman"/>
              </a:rPr>
              <a:t> </a:t>
            </a:r>
            <a:r>
              <a:rPr sz="1400" dirty="0">
                <a:solidFill>
                  <a:srgbClr val="000000"/>
                </a:solidFill>
                <a:latin typeface="TFUKGI+Times New Roman"/>
                <a:cs typeface="TFUKGI+Times New Roman"/>
              </a:rPr>
              <a:t>орталығы</a:t>
            </a:r>
          </a:p>
          <a:p>
            <a:pPr marL="344728" marR="0">
              <a:lnSpc>
                <a:spcPts val="1541"/>
              </a:lnSpc>
              <a:spcBef>
                <a:spcPts val="188"/>
              </a:spcBef>
              <a:spcAft>
                <a:spcPts val="0"/>
              </a:spcAft>
            </a:pPr>
            <a:r>
              <a:rPr sz="1400" spc="-13" dirty="0">
                <a:solidFill>
                  <a:srgbClr val="000000"/>
                </a:solidFill>
                <a:latin typeface="TFUKGI+Times New Roman"/>
                <a:cs typeface="TFUKGI+Times New Roman"/>
              </a:rPr>
              <a:t>болуы</a:t>
            </a:r>
            <a:r>
              <a:rPr sz="1400" spc="41" dirty="0">
                <a:solidFill>
                  <a:srgbClr val="000000"/>
                </a:solidFill>
                <a:latin typeface="TFUKGI+Times New Roman"/>
                <a:cs typeface="TFUKGI+Times New Roman"/>
              </a:rPr>
              <a:t> </a:t>
            </a:r>
            <a:r>
              <a:rPr sz="1400" dirty="0">
                <a:solidFill>
                  <a:srgbClr val="000000"/>
                </a:solidFill>
                <a:latin typeface="TFUKGI+Times New Roman"/>
                <a:cs typeface="TFUKGI+Times New Roman"/>
              </a:rPr>
              <a:t>және</a:t>
            </a:r>
            <a:r>
              <a:rPr sz="1400" spc="19" dirty="0">
                <a:solidFill>
                  <a:srgbClr val="000000"/>
                </a:solidFill>
                <a:latin typeface="TFUKGI+Times New Roman"/>
                <a:cs typeface="TFUKGI+Times New Roman"/>
              </a:rPr>
              <a:t> </a:t>
            </a:r>
            <a:r>
              <a:rPr sz="1400" dirty="0">
                <a:solidFill>
                  <a:srgbClr val="000000"/>
                </a:solidFill>
                <a:latin typeface="TFUKGI+Times New Roman"/>
                <a:cs typeface="TFUKGI+Times New Roman"/>
              </a:rPr>
              <a:t>жұмыс</a:t>
            </a:r>
            <a:r>
              <a:rPr sz="1400" spc="15" dirty="0">
                <a:solidFill>
                  <a:srgbClr val="000000"/>
                </a:solidFill>
                <a:latin typeface="TFUKGI+Times New Roman"/>
                <a:cs typeface="TFUKGI+Times New Roman"/>
              </a:rPr>
              <a:t> </a:t>
            </a:r>
            <a:r>
              <a:rPr sz="1400" dirty="0">
                <a:solidFill>
                  <a:srgbClr val="000000"/>
                </a:solidFill>
                <a:latin typeface="TFUKGI+Times New Roman"/>
                <a:cs typeface="TFUKGI+Times New Roman"/>
              </a:rPr>
              <a:t>орындарының</a:t>
            </a:r>
            <a:r>
              <a:rPr sz="1400" spc="31" dirty="0">
                <a:solidFill>
                  <a:srgbClr val="000000"/>
                </a:solidFill>
                <a:latin typeface="TFUKGI+Times New Roman"/>
                <a:cs typeface="TFUKGI+Times New Roman"/>
              </a:rPr>
              <a:t> </a:t>
            </a:r>
            <a:r>
              <a:rPr sz="1400" spc="-19" dirty="0">
                <a:solidFill>
                  <a:srgbClr val="000000"/>
                </a:solidFill>
                <a:latin typeface="TFUKGI+Times New Roman"/>
                <a:cs typeface="TFUKGI+Times New Roman"/>
              </a:rPr>
              <a:t>артуы,</a:t>
            </a:r>
          </a:p>
          <a:p>
            <a:pPr marL="344728" marR="0">
              <a:lnSpc>
                <a:spcPts val="1541"/>
              </a:lnSpc>
              <a:spcBef>
                <a:spcPts val="191"/>
              </a:spcBef>
              <a:spcAft>
                <a:spcPts val="0"/>
              </a:spcAft>
            </a:pPr>
            <a:r>
              <a:rPr sz="1400" dirty="0">
                <a:solidFill>
                  <a:srgbClr val="000000"/>
                </a:solidFill>
                <a:latin typeface="TFUKGI+Times New Roman"/>
                <a:cs typeface="TFUKGI+Times New Roman"/>
              </a:rPr>
              <a:t>фирма</a:t>
            </a:r>
            <a:r>
              <a:rPr sz="1400" spc="17" dirty="0">
                <a:solidFill>
                  <a:srgbClr val="000000"/>
                </a:solidFill>
                <a:latin typeface="TFUKGI+Times New Roman"/>
                <a:cs typeface="TFUKGI+Times New Roman"/>
              </a:rPr>
              <a:t> </a:t>
            </a:r>
            <a:r>
              <a:rPr sz="1400" dirty="0">
                <a:solidFill>
                  <a:srgbClr val="000000"/>
                </a:solidFill>
                <a:latin typeface="TFUKGI+Times New Roman"/>
                <a:cs typeface="TFUKGI+Times New Roman"/>
              </a:rPr>
              <a:t>және</a:t>
            </a:r>
            <a:r>
              <a:rPr sz="1400" spc="19" dirty="0">
                <a:solidFill>
                  <a:srgbClr val="000000"/>
                </a:solidFill>
                <a:latin typeface="TFUKGI+Times New Roman"/>
                <a:cs typeface="TFUKGI+Times New Roman"/>
              </a:rPr>
              <a:t> </a:t>
            </a:r>
            <a:r>
              <a:rPr sz="1400" spc="-11" dirty="0">
                <a:solidFill>
                  <a:srgbClr val="000000"/>
                </a:solidFill>
                <a:latin typeface="TFUKGI+Times New Roman"/>
                <a:cs typeface="TFUKGI+Times New Roman"/>
              </a:rPr>
              <a:t>компаниялары</a:t>
            </a:r>
            <a:r>
              <a:rPr sz="1400" spc="39" dirty="0">
                <a:solidFill>
                  <a:srgbClr val="000000"/>
                </a:solidFill>
                <a:latin typeface="TFUKGI+Times New Roman"/>
                <a:cs typeface="TFUKGI+Times New Roman"/>
              </a:rPr>
              <a:t> </a:t>
            </a:r>
            <a:r>
              <a:rPr sz="1400" dirty="0">
                <a:solidFill>
                  <a:srgbClr val="000000"/>
                </a:solidFill>
                <a:latin typeface="TFUKGI+Times New Roman"/>
                <a:cs typeface="TFUKGI+Times New Roman"/>
              </a:rPr>
              <a:t>ББ</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ның</a:t>
            </a:r>
          </a:p>
          <a:p>
            <a:pPr marL="344728" marR="0">
              <a:lnSpc>
                <a:spcPts val="1541"/>
              </a:lnSpc>
              <a:spcBef>
                <a:spcPts val="138"/>
              </a:spcBef>
              <a:spcAft>
                <a:spcPts val="0"/>
              </a:spcAft>
            </a:pPr>
            <a:r>
              <a:rPr sz="1400" spc="-11" dirty="0">
                <a:solidFill>
                  <a:srgbClr val="000000"/>
                </a:solidFill>
                <a:latin typeface="TFUKGI+Times New Roman"/>
                <a:cs typeface="TFUKGI+Times New Roman"/>
              </a:rPr>
              <a:t>білімгерлеріне</a:t>
            </a:r>
            <a:r>
              <a:rPr sz="1400" spc="116" dirty="0">
                <a:solidFill>
                  <a:srgbClr val="000000"/>
                </a:solidFill>
                <a:latin typeface="TFUKGI+Times New Roman"/>
                <a:cs typeface="TFUKGI+Times New Roman"/>
              </a:rPr>
              <a:t> </a:t>
            </a:r>
            <a:r>
              <a:rPr sz="1400" dirty="0">
                <a:solidFill>
                  <a:srgbClr val="000000"/>
                </a:solidFill>
                <a:latin typeface="TFUKGI+Times New Roman"/>
                <a:cs typeface="TFUKGI+Times New Roman"/>
              </a:rPr>
              <a:t>деген сұранысты</a:t>
            </a:r>
          </a:p>
        </p:txBody>
      </p:sp>
      <p:sp>
        <p:nvSpPr>
          <p:cNvPr id="9" name="object 9"/>
          <p:cNvSpPr txBox="1"/>
          <p:nvPr/>
        </p:nvSpPr>
        <p:spPr>
          <a:xfrm>
            <a:off x="4521073" y="2619828"/>
            <a:ext cx="4142168" cy="447488"/>
          </a:xfrm>
          <a:prstGeom prst="rect">
            <a:avLst/>
          </a:prstGeom>
        </p:spPr>
        <p:txBody>
          <a:bodyPr vert="horz" wrap="square" lIns="0" tIns="0" rIns="0" bIns="0" rtlCol="0">
            <a:spAutoFit/>
          </a:bodyPr>
          <a:lstStyle/>
          <a:p>
            <a:pPr marL="0" marR="0">
              <a:lnSpc>
                <a:spcPts val="1541"/>
              </a:lnSpc>
              <a:spcBef>
                <a:spcPts val="0"/>
              </a:spcBef>
              <a:spcAft>
                <a:spcPts val="0"/>
              </a:spcAft>
            </a:pPr>
            <a:r>
              <a:rPr sz="1400" dirty="0">
                <a:solidFill>
                  <a:srgbClr val="000000"/>
                </a:solidFill>
                <a:latin typeface="LROVIO+Times New Roman"/>
                <a:cs typeface="LROVIO+Times New Roman"/>
              </a:rPr>
              <a:t>4.</a:t>
            </a:r>
            <a:r>
              <a:rPr sz="1400" spc="1320"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spc="370" dirty="0">
                <a:solidFill>
                  <a:srgbClr val="000000"/>
                </a:solidFill>
                <a:latin typeface="TFUKGI+Times New Roman"/>
                <a:cs typeface="TFUKGI+Times New Roman"/>
              </a:rPr>
              <a:t> </a:t>
            </a:r>
            <a:r>
              <a:rPr sz="1400" dirty="0">
                <a:solidFill>
                  <a:srgbClr val="000000"/>
                </a:solidFill>
                <a:latin typeface="TFUKGI+Times New Roman"/>
                <a:cs typeface="TFUKGI+Times New Roman"/>
              </a:rPr>
              <a:t>бойынша</a:t>
            </a:r>
            <a:r>
              <a:rPr sz="1400" spc="10" dirty="0">
                <a:solidFill>
                  <a:srgbClr val="000000"/>
                </a:solidFill>
                <a:latin typeface="TFUKGI+Times New Roman"/>
                <a:cs typeface="TFUKGI+Times New Roman"/>
              </a:rPr>
              <a:t> </a:t>
            </a:r>
            <a:r>
              <a:rPr sz="1400" dirty="0">
                <a:solidFill>
                  <a:srgbClr val="000000"/>
                </a:solidFill>
                <a:latin typeface="TFUKGI+Times New Roman"/>
                <a:cs typeface="TFUKGI+Times New Roman"/>
              </a:rPr>
              <a:t>соңғы 10</a:t>
            </a:r>
            <a:r>
              <a:rPr sz="1400" spc="12" dirty="0">
                <a:solidFill>
                  <a:srgbClr val="000000"/>
                </a:solidFill>
                <a:latin typeface="TFUKGI+Times New Roman"/>
                <a:cs typeface="TFUKGI+Times New Roman"/>
              </a:rPr>
              <a:t> </a:t>
            </a:r>
            <a:r>
              <a:rPr sz="1400" dirty="0">
                <a:solidFill>
                  <a:srgbClr val="000000"/>
                </a:solidFill>
                <a:latin typeface="TFUKGI+Times New Roman"/>
                <a:cs typeface="TFUKGI+Times New Roman"/>
              </a:rPr>
              <a:t>жылда</a:t>
            </a:r>
            <a:r>
              <a:rPr sz="1400" spc="-14" dirty="0">
                <a:solidFill>
                  <a:srgbClr val="000000"/>
                </a:solidFill>
                <a:latin typeface="TFUKGI+Times New Roman"/>
                <a:cs typeface="TFUKGI+Times New Roman"/>
              </a:rPr>
              <a:t> </a:t>
            </a:r>
            <a:r>
              <a:rPr sz="1400" dirty="0">
                <a:solidFill>
                  <a:srgbClr val="000000"/>
                </a:solidFill>
                <a:latin typeface="TFUKGI+Times New Roman"/>
                <a:cs typeface="TFUKGI+Times New Roman"/>
              </a:rPr>
              <a:t>баспадан шыққан</a:t>
            </a:r>
          </a:p>
          <a:p>
            <a:pPr marL="344423" marR="0">
              <a:lnSpc>
                <a:spcPts val="1541"/>
              </a:lnSpc>
              <a:spcBef>
                <a:spcPts val="190"/>
              </a:spcBef>
              <a:spcAft>
                <a:spcPts val="0"/>
              </a:spcAft>
            </a:pPr>
            <a:r>
              <a:rPr sz="1400" dirty="0">
                <a:solidFill>
                  <a:srgbClr val="000000"/>
                </a:solidFill>
                <a:latin typeface="TFUKGI+Times New Roman"/>
                <a:cs typeface="TFUKGI+Times New Roman"/>
              </a:rPr>
              <a:t>оқу</a:t>
            </a:r>
            <a:r>
              <a:rPr sz="1400" spc="11" dirty="0">
                <a:solidFill>
                  <a:srgbClr val="000000"/>
                </a:solidFill>
                <a:latin typeface="TFUKGI+Times New Roman"/>
                <a:cs typeface="TFUKGI+Times New Roman"/>
              </a:rPr>
              <a:t> </a:t>
            </a:r>
            <a:r>
              <a:rPr sz="1400" dirty="0">
                <a:solidFill>
                  <a:srgbClr val="000000"/>
                </a:solidFill>
                <a:latin typeface="TFUKGI+Times New Roman"/>
                <a:cs typeface="TFUKGI+Times New Roman"/>
              </a:rPr>
              <a:t>құралдарының </a:t>
            </a:r>
            <a:r>
              <a:rPr sz="1400" spc="-14" dirty="0">
                <a:solidFill>
                  <a:srgbClr val="000000"/>
                </a:solidFill>
                <a:latin typeface="TFUKGI+Times New Roman"/>
                <a:cs typeface="TFUKGI+Times New Roman"/>
              </a:rPr>
              <a:t>жеткіліксіздігі</a:t>
            </a:r>
          </a:p>
        </p:txBody>
      </p:sp>
      <p:sp>
        <p:nvSpPr>
          <p:cNvPr id="10" name="object 10"/>
          <p:cNvSpPr txBox="1"/>
          <p:nvPr/>
        </p:nvSpPr>
        <p:spPr>
          <a:xfrm>
            <a:off x="1047902" y="3900623"/>
            <a:ext cx="968126" cy="233874"/>
          </a:xfrm>
          <a:prstGeom prst="rect">
            <a:avLst/>
          </a:prstGeom>
        </p:spPr>
        <p:txBody>
          <a:bodyPr vert="horz" wrap="square" lIns="0" tIns="0" rIns="0" bIns="0" rtlCol="0">
            <a:spAutoFit/>
          </a:bodyPr>
          <a:lstStyle/>
          <a:p>
            <a:pPr marL="0" marR="0">
              <a:lnSpc>
                <a:spcPts val="1541"/>
              </a:lnSpc>
              <a:spcBef>
                <a:spcPts val="0"/>
              </a:spcBef>
              <a:spcAft>
                <a:spcPts val="0"/>
              </a:spcAft>
            </a:pPr>
            <a:r>
              <a:rPr sz="1400" dirty="0">
                <a:solidFill>
                  <a:srgbClr val="000000"/>
                </a:solidFill>
                <a:latin typeface="TFUKGI+Times New Roman"/>
                <a:cs typeface="TFUKGI+Times New Roman"/>
              </a:rPr>
              <a:t>арттырады</a:t>
            </a:r>
          </a:p>
        </p:txBody>
      </p:sp>
      <p:sp>
        <p:nvSpPr>
          <p:cNvPr id="11" name="object 11"/>
          <p:cNvSpPr txBox="1"/>
          <p:nvPr/>
        </p:nvSpPr>
        <p:spPr>
          <a:xfrm>
            <a:off x="703173" y="4113711"/>
            <a:ext cx="3766160" cy="1301454"/>
          </a:xfrm>
          <a:prstGeom prst="rect">
            <a:avLst/>
          </a:prstGeom>
        </p:spPr>
        <p:txBody>
          <a:bodyPr vert="horz" wrap="square" lIns="0" tIns="0" rIns="0" bIns="0" rtlCol="0">
            <a:spAutoFit/>
          </a:bodyPr>
          <a:lstStyle/>
          <a:p>
            <a:pPr marL="0" marR="0">
              <a:lnSpc>
                <a:spcPts val="1544"/>
              </a:lnSpc>
              <a:spcBef>
                <a:spcPts val="0"/>
              </a:spcBef>
              <a:spcAft>
                <a:spcPts val="0"/>
              </a:spcAft>
            </a:pPr>
            <a:r>
              <a:rPr sz="1400" dirty="0">
                <a:solidFill>
                  <a:srgbClr val="000000"/>
                </a:solidFill>
                <a:latin typeface="LROVIO+Times New Roman"/>
                <a:cs typeface="LROVIO+Times New Roman"/>
              </a:rPr>
              <a:t>6.</a:t>
            </a:r>
            <a:r>
              <a:rPr sz="1400" spc="1322"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dirty="0">
                <a:solidFill>
                  <a:srgbClr val="000000"/>
                </a:solidFill>
                <a:latin typeface="TFUKGI+Times New Roman"/>
                <a:cs typeface="TFUKGI+Times New Roman"/>
              </a:rPr>
              <a:t> </a:t>
            </a:r>
            <a:r>
              <a:rPr sz="1400" spc="-11" dirty="0">
                <a:solidFill>
                  <a:srgbClr val="000000"/>
                </a:solidFill>
                <a:latin typeface="TFUKGI+Times New Roman"/>
                <a:cs typeface="TFUKGI+Times New Roman"/>
              </a:rPr>
              <a:t>білімгерлерінің</a:t>
            </a:r>
            <a:r>
              <a:rPr sz="1400" spc="134" dirty="0">
                <a:solidFill>
                  <a:srgbClr val="000000"/>
                </a:solidFill>
                <a:latin typeface="TFUKGI+Times New Roman"/>
                <a:cs typeface="TFUKGI+Times New Roman"/>
              </a:rPr>
              <a:t> </a:t>
            </a:r>
            <a:r>
              <a:rPr sz="1400" spc="-15" dirty="0">
                <a:solidFill>
                  <a:srgbClr val="000000"/>
                </a:solidFill>
                <a:latin typeface="TFUKGI+Times New Roman"/>
                <a:cs typeface="TFUKGI+Times New Roman"/>
              </a:rPr>
              <a:t>жергілікті</a:t>
            </a:r>
            <a:r>
              <a:rPr sz="1400" spc="91" dirty="0">
                <a:solidFill>
                  <a:srgbClr val="000000"/>
                </a:solidFill>
                <a:latin typeface="TFUKGI+Times New Roman"/>
                <a:cs typeface="TFUKGI+Times New Roman"/>
              </a:rPr>
              <a:t> </a:t>
            </a:r>
            <a:r>
              <a:rPr sz="1400" dirty="0">
                <a:solidFill>
                  <a:srgbClr val="000000"/>
                </a:solidFill>
                <a:latin typeface="TFUKGI+Times New Roman"/>
                <a:cs typeface="TFUKGI+Times New Roman"/>
              </a:rPr>
              <a:t>және</a:t>
            </a:r>
            <a:r>
              <a:rPr sz="1400" spc="12" dirty="0">
                <a:solidFill>
                  <a:srgbClr val="000000"/>
                </a:solidFill>
                <a:latin typeface="TFUKGI+Times New Roman"/>
                <a:cs typeface="TFUKGI+Times New Roman"/>
              </a:rPr>
              <a:t> </a:t>
            </a:r>
            <a:r>
              <a:rPr sz="1400" dirty="0">
                <a:solidFill>
                  <a:srgbClr val="000000"/>
                </a:solidFill>
                <a:latin typeface="TFUKGI+Times New Roman"/>
                <a:cs typeface="TFUKGI+Times New Roman"/>
              </a:rPr>
              <a:t>ҚР</a:t>
            </a:r>
          </a:p>
          <a:p>
            <a:pPr marL="344728" marR="0">
              <a:lnSpc>
                <a:spcPts val="1541"/>
              </a:lnSpc>
              <a:spcBef>
                <a:spcPts val="189"/>
              </a:spcBef>
              <a:spcAft>
                <a:spcPts val="0"/>
              </a:spcAft>
            </a:pPr>
            <a:r>
              <a:rPr sz="1400" spc="-12" dirty="0">
                <a:solidFill>
                  <a:srgbClr val="000000"/>
                </a:solidFill>
                <a:latin typeface="TFUKGI+Times New Roman"/>
                <a:cs typeface="TFUKGI+Times New Roman"/>
              </a:rPr>
              <a:t>аумағындағы</a:t>
            </a:r>
            <a:r>
              <a:rPr sz="1400" spc="40" dirty="0">
                <a:solidFill>
                  <a:srgbClr val="000000"/>
                </a:solidFill>
                <a:latin typeface="TFUKGI+Times New Roman"/>
                <a:cs typeface="TFUKGI+Times New Roman"/>
              </a:rPr>
              <a:t> </a:t>
            </a:r>
            <a:r>
              <a:rPr sz="1400" dirty="0">
                <a:solidFill>
                  <a:srgbClr val="000000"/>
                </a:solidFill>
                <a:latin typeface="TFUKGI+Times New Roman"/>
                <a:cs typeface="TFUKGI+Times New Roman"/>
              </a:rPr>
              <a:t>фирмаларда</a:t>
            </a:r>
            <a:r>
              <a:rPr sz="1400" spc="-11" dirty="0">
                <a:solidFill>
                  <a:srgbClr val="000000"/>
                </a:solidFill>
                <a:latin typeface="TFUKGI+Times New Roman"/>
                <a:cs typeface="TFUKGI+Times New Roman"/>
              </a:rPr>
              <a:t> </a:t>
            </a:r>
            <a:r>
              <a:rPr sz="1400" dirty="0">
                <a:solidFill>
                  <a:srgbClr val="000000"/>
                </a:solidFill>
                <a:latin typeface="TFUKGI+Times New Roman"/>
                <a:cs typeface="TFUKGI+Times New Roman"/>
              </a:rPr>
              <a:t>іс</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тәжірибеден</a:t>
            </a:r>
          </a:p>
          <a:p>
            <a:pPr marL="344728" marR="0">
              <a:lnSpc>
                <a:spcPts val="1541"/>
              </a:lnSpc>
              <a:spcBef>
                <a:spcPts val="188"/>
              </a:spcBef>
              <a:spcAft>
                <a:spcPts val="0"/>
              </a:spcAft>
            </a:pPr>
            <a:r>
              <a:rPr sz="1400" spc="-20" dirty="0">
                <a:solidFill>
                  <a:srgbClr val="000000"/>
                </a:solidFill>
                <a:latin typeface="TFUKGI+Times New Roman"/>
                <a:cs typeface="TFUKGI+Times New Roman"/>
              </a:rPr>
              <a:t>өту</a:t>
            </a:r>
            <a:r>
              <a:rPr sz="1400" spc="49" dirty="0">
                <a:solidFill>
                  <a:srgbClr val="000000"/>
                </a:solidFill>
                <a:latin typeface="TFUKGI+Times New Roman"/>
                <a:cs typeface="TFUKGI+Times New Roman"/>
              </a:rPr>
              <a:t> </a:t>
            </a:r>
            <a:r>
              <a:rPr sz="1400" dirty="0">
                <a:solidFill>
                  <a:srgbClr val="000000"/>
                </a:solidFill>
                <a:latin typeface="TFUKGI+Times New Roman"/>
                <a:cs typeface="TFUKGI+Times New Roman"/>
              </a:rPr>
              <a:t>мүмкіндігі</a:t>
            </a:r>
          </a:p>
          <a:p>
            <a:pPr marL="0" marR="0">
              <a:lnSpc>
                <a:spcPts val="1544"/>
              </a:lnSpc>
              <a:spcBef>
                <a:spcPts val="186"/>
              </a:spcBef>
              <a:spcAft>
                <a:spcPts val="0"/>
              </a:spcAft>
            </a:pPr>
            <a:r>
              <a:rPr sz="1400" dirty="0">
                <a:solidFill>
                  <a:srgbClr val="000000"/>
                </a:solidFill>
                <a:latin typeface="LROVIO+Times New Roman"/>
                <a:cs typeface="LROVIO+Times New Roman"/>
              </a:rPr>
              <a:t>7.</a:t>
            </a:r>
            <a:r>
              <a:rPr sz="1400" spc="1322" dirty="0">
                <a:solidFill>
                  <a:srgbClr val="000000"/>
                </a:solidFill>
                <a:latin typeface="LROVIO+Times New Roman"/>
                <a:cs typeface="LROVIO+Times New Roman"/>
              </a:rPr>
              <a:t> </a:t>
            </a:r>
            <a:r>
              <a:rPr sz="1400" dirty="0">
                <a:solidFill>
                  <a:srgbClr val="000000"/>
                </a:solidFill>
                <a:latin typeface="TFUKGI+Times New Roman"/>
                <a:cs typeface="TFUKGI+Times New Roman"/>
              </a:rPr>
              <a:t>Академиялық</a:t>
            </a:r>
            <a:r>
              <a:rPr sz="1400" spc="28" dirty="0">
                <a:solidFill>
                  <a:srgbClr val="000000"/>
                </a:solidFill>
                <a:latin typeface="TFUKGI+Times New Roman"/>
                <a:cs typeface="TFUKGI+Times New Roman"/>
              </a:rPr>
              <a:t> </a:t>
            </a:r>
            <a:r>
              <a:rPr sz="1400" dirty="0">
                <a:solidFill>
                  <a:srgbClr val="000000"/>
                </a:solidFill>
                <a:latin typeface="TFUKGI+Times New Roman"/>
                <a:cs typeface="TFUKGI+Times New Roman"/>
              </a:rPr>
              <a:t>ұтқырлық</a:t>
            </a:r>
            <a:r>
              <a:rPr sz="1400" spc="57" dirty="0">
                <a:solidFill>
                  <a:srgbClr val="000000"/>
                </a:solidFill>
                <a:latin typeface="TFUKGI+Times New Roman"/>
                <a:cs typeface="TFUKGI+Times New Roman"/>
              </a:rPr>
              <a:t> </a:t>
            </a:r>
            <a:r>
              <a:rPr sz="1400" dirty="0">
                <a:solidFill>
                  <a:srgbClr val="000000"/>
                </a:solidFill>
                <a:latin typeface="TFUKGI+Times New Roman"/>
                <a:cs typeface="TFUKGI+Times New Roman"/>
              </a:rPr>
              <a:t>бойынша</a:t>
            </a:r>
            <a:r>
              <a:rPr sz="1400" spc="12" dirty="0">
                <a:solidFill>
                  <a:srgbClr val="000000"/>
                </a:solidFill>
                <a:latin typeface="TFUKGI+Times New Roman"/>
                <a:cs typeface="TFUKGI+Times New Roman"/>
              </a:rPr>
              <a:t> </a:t>
            </a:r>
            <a:r>
              <a:rPr sz="1400" dirty="0">
                <a:solidFill>
                  <a:srgbClr val="000000"/>
                </a:solidFill>
                <a:latin typeface="TFUKGI+Times New Roman"/>
                <a:cs typeface="TFUKGI+Times New Roman"/>
              </a:rPr>
              <a:t>отандық</a:t>
            </a:r>
          </a:p>
          <a:p>
            <a:pPr marL="344728" marR="0">
              <a:lnSpc>
                <a:spcPts val="1541"/>
              </a:lnSpc>
              <a:spcBef>
                <a:spcPts val="189"/>
              </a:spcBef>
              <a:spcAft>
                <a:spcPts val="0"/>
              </a:spcAft>
            </a:pPr>
            <a:r>
              <a:rPr sz="1400" dirty="0">
                <a:solidFill>
                  <a:srgbClr val="000000"/>
                </a:solidFill>
                <a:latin typeface="TFUKGI+Times New Roman"/>
                <a:cs typeface="TFUKGI+Times New Roman"/>
              </a:rPr>
              <a:t>және</a:t>
            </a:r>
            <a:r>
              <a:rPr sz="1400" spc="19" dirty="0">
                <a:solidFill>
                  <a:srgbClr val="000000"/>
                </a:solidFill>
                <a:latin typeface="TFUKGI+Times New Roman"/>
                <a:cs typeface="TFUKGI+Times New Roman"/>
              </a:rPr>
              <a:t> </a:t>
            </a:r>
            <a:r>
              <a:rPr sz="1400" dirty="0">
                <a:solidFill>
                  <a:srgbClr val="000000"/>
                </a:solidFill>
                <a:latin typeface="TFUKGI+Times New Roman"/>
                <a:cs typeface="TFUKGI+Times New Roman"/>
              </a:rPr>
              <a:t>Шетелдерде</a:t>
            </a:r>
            <a:r>
              <a:rPr sz="1400" spc="39" dirty="0">
                <a:solidFill>
                  <a:srgbClr val="000000"/>
                </a:solidFill>
                <a:latin typeface="TFUKGI+Times New Roman"/>
                <a:cs typeface="TFUKGI+Times New Roman"/>
              </a:rPr>
              <a:t> </a:t>
            </a:r>
            <a:r>
              <a:rPr sz="1400" dirty="0">
                <a:solidFill>
                  <a:srgbClr val="000000"/>
                </a:solidFill>
                <a:latin typeface="TFUKGI+Times New Roman"/>
                <a:cs typeface="TFUKGI+Times New Roman"/>
              </a:rPr>
              <a:t>1 </a:t>
            </a:r>
            <a:r>
              <a:rPr sz="1400" spc="11" dirty="0">
                <a:solidFill>
                  <a:srgbClr val="000000"/>
                </a:solidFill>
                <a:latin typeface="TFUKGI+Times New Roman"/>
                <a:cs typeface="TFUKGI+Times New Roman"/>
              </a:rPr>
              <a:t>семестр</a:t>
            </a:r>
            <a:r>
              <a:rPr sz="1400" dirty="0">
                <a:solidFill>
                  <a:srgbClr val="000000"/>
                </a:solidFill>
                <a:latin typeface="TFUKGI+Times New Roman"/>
                <a:cs typeface="TFUKGI+Times New Roman"/>
              </a:rPr>
              <a:t> </a:t>
            </a:r>
            <a:r>
              <a:rPr sz="1400" spc="10" dirty="0">
                <a:solidFill>
                  <a:srgbClr val="000000"/>
                </a:solidFill>
                <a:latin typeface="TFUKGI+Times New Roman"/>
                <a:cs typeface="TFUKGI+Times New Roman"/>
              </a:rPr>
              <a:t>немесе</a:t>
            </a:r>
          </a:p>
          <a:p>
            <a:pPr marL="344728" marR="0">
              <a:lnSpc>
                <a:spcPts val="1541"/>
              </a:lnSpc>
              <a:spcBef>
                <a:spcPts val="138"/>
              </a:spcBef>
              <a:spcAft>
                <a:spcPts val="0"/>
              </a:spcAft>
            </a:pPr>
            <a:r>
              <a:rPr sz="1400" dirty="0">
                <a:solidFill>
                  <a:srgbClr val="000000"/>
                </a:solidFill>
                <a:latin typeface="TFUKGI+Times New Roman"/>
                <a:cs typeface="TFUKGI+Times New Roman"/>
              </a:rPr>
              <a:t>бірнеше</a:t>
            </a:r>
            <a:r>
              <a:rPr sz="1400" spc="39" dirty="0">
                <a:solidFill>
                  <a:srgbClr val="000000"/>
                </a:solidFill>
                <a:latin typeface="TFUKGI+Times New Roman"/>
                <a:cs typeface="TFUKGI+Times New Roman"/>
              </a:rPr>
              <a:t> </a:t>
            </a:r>
            <a:r>
              <a:rPr sz="1400" dirty="0">
                <a:solidFill>
                  <a:srgbClr val="000000"/>
                </a:solidFill>
                <a:latin typeface="TFUKGI+Times New Roman"/>
                <a:cs typeface="TFUKGI+Times New Roman"/>
              </a:rPr>
              <a:t>оқу</a:t>
            </a:r>
            <a:r>
              <a:rPr sz="1400" spc="11" dirty="0">
                <a:solidFill>
                  <a:srgbClr val="000000"/>
                </a:solidFill>
                <a:latin typeface="TFUKGI+Times New Roman"/>
                <a:cs typeface="TFUKGI+Times New Roman"/>
              </a:rPr>
              <a:t> </a:t>
            </a:r>
            <a:r>
              <a:rPr sz="1400" dirty="0">
                <a:solidFill>
                  <a:srgbClr val="000000"/>
                </a:solidFill>
                <a:latin typeface="TFUKGI+Times New Roman"/>
                <a:cs typeface="TFUKGI+Times New Roman"/>
              </a:rPr>
              <a:t>мерзімдерінде</a:t>
            </a:r>
            <a:r>
              <a:rPr sz="1400" spc="36" dirty="0">
                <a:solidFill>
                  <a:srgbClr val="000000"/>
                </a:solidFill>
                <a:latin typeface="TFUKGI+Times New Roman"/>
                <a:cs typeface="TFUKGI+Times New Roman"/>
              </a:rPr>
              <a:t> </a:t>
            </a:r>
            <a:r>
              <a:rPr sz="1400" dirty="0">
                <a:solidFill>
                  <a:srgbClr val="000000"/>
                </a:solidFill>
                <a:latin typeface="TFUKGI+Times New Roman"/>
                <a:cs typeface="TFUKGI+Times New Roman"/>
              </a:rPr>
              <a:t>оқу</a:t>
            </a:r>
            <a:r>
              <a:rPr sz="1400" spc="11" dirty="0">
                <a:solidFill>
                  <a:srgbClr val="000000"/>
                </a:solidFill>
                <a:latin typeface="TFUKGI+Times New Roman"/>
                <a:cs typeface="TFUKGI+Times New Roman"/>
              </a:rPr>
              <a:t> </a:t>
            </a:r>
            <a:r>
              <a:rPr sz="1400" dirty="0">
                <a:solidFill>
                  <a:srgbClr val="000000"/>
                </a:solidFill>
                <a:latin typeface="TFUKGI+Times New Roman"/>
                <a:cs typeface="TFUKGI+Times New Roman"/>
              </a:rPr>
              <a:t>мүмкіндігі</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761232" y="320335"/>
            <a:ext cx="2064715" cy="375642"/>
          </a:xfrm>
          <a:prstGeom prst="rect">
            <a:avLst/>
          </a:prstGeom>
        </p:spPr>
        <p:txBody>
          <a:bodyPr vert="horz" wrap="square" lIns="0" tIns="0" rIns="0" bIns="0" rtlCol="0">
            <a:spAutoFit/>
          </a:bodyPr>
          <a:lstStyle/>
          <a:p>
            <a:pPr marL="0" marR="0">
              <a:lnSpc>
                <a:spcPts val="2657"/>
              </a:lnSpc>
              <a:spcBef>
                <a:spcPts val="0"/>
              </a:spcBef>
              <a:spcAft>
                <a:spcPts val="0"/>
              </a:spcAft>
            </a:pPr>
            <a:r>
              <a:rPr sz="2400" b="1" dirty="0">
                <a:solidFill>
                  <a:srgbClr val="000000"/>
                </a:solidFill>
                <a:latin typeface="DQNCKC+Times New Roman Bold"/>
                <a:cs typeface="DQNCKC+Times New Roman Bold"/>
              </a:rPr>
              <a:t>SWOT</a:t>
            </a:r>
            <a:r>
              <a:rPr sz="2400" b="1" spc="-68" dirty="0">
                <a:solidFill>
                  <a:srgbClr val="000000"/>
                </a:solidFill>
                <a:latin typeface="DQNCKC+Times New Roman Bold"/>
                <a:cs typeface="DQNCKC+Times New Roman Bold"/>
              </a:rPr>
              <a:t> </a:t>
            </a:r>
            <a:r>
              <a:rPr sz="2400" b="1" dirty="0">
                <a:solidFill>
                  <a:srgbClr val="000000"/>
                </a:solidFill>
                <a:latin typeface="DQNCKC+Times New Roman Bold"/>
                <a:cs typeface="DQNCKC+Times New Roman Bold"/>
              </a:rPr>
              <a:t>талдау</a:t>
            </a:r>
          </a:p>
        </p:txBody>
      </p:sp>
      <p:sp>
        <p:nvSpPr>
          <p:cNvPr id="4" name="object 4"/>
          <p:cNvSpPr txBox="1"/>
          <p:nvPr/>
        </p:nvSpPr>
        <p:spPr>
          <a:xfrm>
            <a:off x="601980" y="1114805"/>
            <a:ext cx="3304093"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FFFFFF"/>
                </a:solidFill>
                <a:latin typeface="IMMHOD+Times New Roman Bold"/>
                <a:cs typeface="IMMHOD+Times New Roman Bold"/>
              </a:rPr>
              <a:t>O (opportunity)</a:t>
            </a:r>
            <a:r>
              <a:rPr sz="1800" b="1" spc="85" dirty="0">
                <a:solidFill>
                  <a:srgbClr val="FFFFFF"/>
                </a:solidFill>
                <a:latin typeface="IMMHOD+Times New Roman Bold"/>
                <a:cs typeface="IMMHOD+Times New Roman Bold"/>
              </a:rPr>
              <a:t> </a:t>
            </a:r>
            <a:r>
              <a:rPr sz="1800" b="1" dirty="0">
                <a:solidFill>
                  <a:srgbClr val="FFFFFF"/>
                </a:solidFill>
                <a:latin typeface="IMMHOD+Times New Roman Bold"/>
                <a:cs typeface="IMMHOD+Times New Roman Bold"/>
              </a:rPr>
              <a:t>- </a:t>
            </a:r>
            <a:r>
              <a:rPr sz="1800" b="1" dirty="0">
                <a:solidFill>
                  <a:srgbClr val="FFFFFF"/>
                </a:solidFill>
                <a:latin typeface="DQNCKC+Times New Roman Bold"/>
                <a:cs typeface="DQNCKC+Times New Roman Bold"/>
              </a:rPr>
              <a:t>мүмкіндіктер</a:t>
            </a:r>
          </a:p>
        </p:txBody>
      </p:sp>
      <p:sp>
        <p:nvSpPr>
          <p:cNvPr id="5" name="object 5"/>
          <p:cNvSpPr txBox="1"/>
          <p:nvPr/>
        </p:nvSpPr>
        <p:spPr>
          <a:xfrm>
            <a:off x="4521073" y="1114805"/>
            <a:ext cx="3395379" cy="291256"/>
          </a:xfrm>
          <a:prstGeom prst="rect">
            <a:avLst/>
          </a:prstGeom>
        </p:spPr>
        <p:txBody>
          <a:bodyPr vert="horz" wrap="square" lIns="0" tIns="0" rIns="0" bIns="0" rtlCol="0">
            <a:spAutoFit/>
          </a:bodyPr>
          <a:lstStyle/>
          <a:p>
            <a:pPr marL="0" marR="0">
              <a:lnSpc>
                <a:spcPts val="1993"/>
              </a:lnSpc>
              <a:spcBef>
                <a:spcPts val="0"/>
              </a:spcBef>
              <a:spcAft>
                <a:spcPts val="0"/>
              </a:spcAft>
            </a:pPr>
            <a:r>
              <a:rPr sz="1800" b="1" dirty="0">
                <a:solidFill>
                  <a:srgbClr val="FFFFFF"/>
                </a:solidFill>
                <a:latin typeface="IMMHOD+Times New Roman Bold"/>
                <a:cs typeface="IMMHOD+Times New Roman Bold"/>
              </a:rPr>
              <a:t>T(threat)</a:t>
            </a:r>
            <a:r>
              <a:rPr sz="1800" b="1" spc="38" dirty="0">
                <a:solidFill>
                  <a:srgbClr val="FFFFFF"/>
                </a:solidFill>
                <a:latin typeface="IMMHOD+Times New Roman Bold"/>
                <a:cs typeface="IMMHOD+Times New Roman Bold"/>
              </a:rPr>
              <a:t> </a:t>
            </a:r>
            <a:r>
              <a:rPr sz="1800" b="1" dirty="0">
                <a:solidFill>
                  <a:srgbClr val="FFFFFF"/>
                </a:solidFill>
                <a:latin typeface="DQNCKC+Times New Roman Bold"/>
                <a:cs typeface="DQNCKC+Times New Roman Bold"/>
              </a:rPr>
              <a:t>– </a:t>
            </a:r>
            <a:r>
              <a:rPr sz="1800" b="1" spc="-18" dirty="0">
                <a:solidFill>
                  <a:srgbClr val="FFFFFF"/>
                </a:solidFill>
                <a:latin typeface="DQNCKC+Times New Roman Bold"/>
                <a:cs typeface="DQNCKC+Times New Roman Bold"/>
              </a:rPr>
              <a:t>қауіптер</a:t>
            </a:r>
            <a:r>
              <a:rPr sz="1800" b="1" dirty="0">
                <a:solidFill>
                  <a:srgbClr val="FFFFFF"/>
                </a:solidFill>
                <a:latin typeface="IMMHOD+Times New Roman Bold"/>
                <a:cs typeface="IMMHOD+Times New Roman Bold"/>
              </a:rPr>
              <a:t>,</a:t>
            </a:r>
            <a:r>
              <a:rPr sz="1800" b="1" spc="60" dirty="0">
                <a:solidFill>
                  <a:srgbClr val="FFFFFF"/>
                </a:solidFill>
                <a:latin typeface="IMMHOD+Times New Roman Bold"/>
                <a:cs typeface="IMMHOD+Times New Roman Bold"/>
              </a:rPr>
              <a:t> </a:t>
            </a:r>
            <a:r>
              <a:rPr sz="1800" b="1" spc="-15" dirty="0">
                <a:solidFill>
                  <a:srgbClr val="FFFFFF"/>
                </a:solidFill>
                <a:latin typeface="DQNCKC+Times New Roman Bold"/>
                <a:cs typeface="DQNCKC+Times New Roman Bold"/>
              </a:rPr>
              <a:t>тәуекелдер</a:t>
            </a:r>
          </a:p>
        </p:txBody>
      </p:sp>
      <p:sp>
        <p:nvSpPr>
          <p:cNvPr id="6" name="object 6"/>
          <p:cNvSpPr txBox="1"/>
          <p:nvPr/>
        </p:nvSpPr>
        <p:spPr>
          <a:xfrm>
            <a:off x="601980" y="1483178"/>
            <a:ext cx="3795833" cy="1087761"/>
          </a:xfrm>
          <a:prstGeom prst="rect">
            <a:avLst/>
          </a:prstGeom>
        </p:spPr>
        <p:txBody>
          <a:bodyPr vert="horz" wrap="square" lIns="0" tIns="0" rIns="0" bIns="0" rtlCol="0">
            <a:spAutoFit/>
          </a:bodyPr>
          <a:lstStyle/>
          <a:p>
            <a:pPr marL="0" marR="0">
              <a:lnSpc>
                <a:spcPts val="1541"/>
              </a:lnSpc>
              <a:spcBef>
                <a:spcPts val="0"/>
              </a:spcBef>
              <a:spcAft>
                <a:spcPts val="0"/>
              </a:spcAft>
            </a:pPr>
            <a:r>
              <a:rPr sz="1400" dirty="0">
                <a:solidFill>
                  <a:srgbClr val="000000"/>
                </a:solidFill>
                <a:latin typeface="LROVIO+Times New Roman"/>
                <a:cs typeface="LROVIO+Times New Roman"/>
              </a:rPr>
              <a:t>1.</a:t>
            </a:r>
            <a:r>
              <a:rPr sz="1400" spc="1318" dirty="0">
                <a:solidFill>
                  <a:srgbClr val="000000"/>
                </a:solidFill>
                <a:latin typeface="LROVIO+Times New Roman"/>
                <a:cs typeface="LROVIO+Times New Roman"/>
              </a:rPr>
              <a:t> </a:t>
            </a:r>
            <a:r>
              <a:rPr sz="1400" dirty="0">
                <a:solidFill>
                  <a:srgbClr val="000000"/>
                </a:solidFill>
                <a:latin typeface="LROVIO+Times New Roman"/>
                <a:cs typeface="LROVIO+Times New Roman"/>
              </a:rPr>
              <a:t>«Major</a:t>
            </a:r>
            <a:r>
              <a:rPr sz="1400" spc="32" dirty="0">
                <a:solidFill>
                  <a:srgbClr val="000000"/>
                </a:solidFill>
                <a:latin typeface="LROVIO+Times New Roman"/>
                <a:cs typeface="LROVIO+Times New Roman"/>
              </a:rPr>
              <a:t> </a:t>
            </a:r>
            <a:r>
              <a:rPr sz="1400" dirty="0">
                <a:solidFill>
                  <a:srgbClr val="000000"/>
                </a:solidFill>
                <a:latin typeface="LROVIO+Times New Roman"/>
                <a:cs typeface="LROVIO+Times New Roman"/>
              </a:rPr>
              <a:t>- </a:t>
            </a:r>
            <a:r>
              <a:rPr sz="1400" spc="-14" dirty="0">
                <a:solidFill>
                  <a:srgbClr val="000000"/>
                </a:solidFill>
                <a:latin typeface="LROVIO+Times New Roman"/>
                <a:cs typeface="LROVIO+Times New Roman"/>
              </a:rPr>
              <a:t>Minor</a:t>
            </a:r>
            <a:r>
              <a:rPr sz="1400" dirty="0">
                <a:solidFill>
                  <a:srgbClr val="000000"/>
                </a:solidFill>
                <a:latin typeface="TFUKGI+Times New Roman"/>
                <a:cs typeface="TFUKGI+Times New Roman"/>
              </a:rPr>
              <a:t>»</a:t>
            </a:r>
            <a:r>
              <a:rPr sz="1400" spc="78" dirty="0">
                <a:solidFill>
                  <a:srgbClr val="000000"/>
                </a:solidFill>
                <a:latin typeface="TFUKGI+Times New Roman"/>
                <a:cs typeface="TFUKGI+Times New Roman"/>
              </a:rPr>
              <a:t> </a:t>
            </a:r>
            <a:r>
              <a:rPr sz="1400" dirty="0">
                <a:solidFill>
                  <a:srgbClr val="000000"/>
                </a:solidFill>
                <a:latin typeface="TFUKGI+Times New Roman"/>
                <a:cs typeface="TFUKGI+Times New Roman"/>
              </a:rPr>
              <a:t>бағдарламасы арқылы</a:t>
            </a:r>
          </a:p>
          <a:p>
            <a:pPr marL="344728" marR="0">
              <a:lnSpc>
                <a:spcPts val="1544"/>
              </a:lnSpc>
              <a:spcBef>
                <a:spcPts val="186"/>
              </a:spcBef>
              <a:spcAft>
                <a:spcPts val="0"/>
              </a:spcAft>
            </a:pPr>
            <a:r>
              <a:rPr sz="1400" spc="-13" dirty="0">
                <a:solidFill>
                  <a:srgbClr val="000000"/>
                </a:solidFill>
                <a:latin typeface="TFUKGI+Times New Roman"/>
                <a:cs typeface="TFUKGI+Times New Roman"/>
              </a:rPr>
              <a:t>оқыту</a:t>
            </a:r>
            <a:r>
              <a:rPr sz="1400" spc="43" dirty="0">
                <a:solidFill>
                  <a:srgbClr val="000000"/>
                </a:solidFill>
                <a:latin typeface="TFUKGI+Times New Roman"/>
                <a:cs typeface="TFUKGI+Times New Roman"/>
              </a:rPr>
              <a:t> </a:t>
            </a:r>
            <a:r>
              <a:rPr sz="1400" dirty="0">
                <a:solidFill>
                  <a:srgbClr val="000000"/>
                </a:solidFill>
                <a:latin typeface="TFUKGI+Times New Roman"/>
                <a:cs typeface="TFUKGI+Times New Roman"/>
              </a:rPr>
              <a:t>және</a:t>
            </a:r>
            <a:r>
              <a:rPr sz="1400" spc="12" dirty="0">
                <a:solidFill>
                  <a:srgbClr val="000000"/>
                </a:solidFill>
                <a:latin typeface="TFUKGI+Times New Roman"/>
                <a:cs typeface="TFUKGI+Times New Roman"/>
              </a:rPr>
              <a:t> </a:t>
            </a:r>
            <a:r>
              <a:rPr sz="1400" dirty="0">
                <a:solidFill>
                  <a:srgbClr val="000000"/>
                </a:solidFill>
                <a:latin typeface="TFUKGI+Times New Roman"/>
                <a:cs typeface="TFUKGI+Times New Roman"/>
              </a:rPr>
              <a:t>бірлескен</a:t>
            </a:r>
            <a:r>
              <a:rPr sz="1400" spc="35" dirty="0">
                <a:solidFill>
                  <a:srgbClr val="000000"/>
                </a:solidFill>
                <a:latin typeface="TFUKGI+Times New Roman"/>
                <a:cs typeface="TFUKGI+Times New Roman"/>
              </a:rPr>
              <a:t> </a:t>
            </a:r>
            <a:r>
              <a:rPr sz="1400" dirty="0">
                <a:solidFill>
                  <a:srgbClr val="000000"/>
                </a:solidFill>
                <a:latin typeface="TFUKGI+Times New Roman"/>
                <a:cs typeface="TFUKGI+Times New Roman"/>
              </a:rPr>
              <a:t>бағдарламаларды</a:t>
            </a:r>
          </a:p>
          <a:p>
            <a:pPr marL="344728" marR="0">
              <a:lnSpc>
                <a:spcPts val="1541"/>
              </a:lnSpc>
              <a:spcBef>
                <a:spcPts val="190"/>
              </a:spcBef>
              <a:spcAft>
                <a:spcPts val="0"/>
              </a:spcAft>
            </a:pPr>
            <a:r>
              <a:rPr sz="1400" dirty="0">
                <a:solidFill>
                  <a:srgbClr val="000000"/>
                </a:solidFill>
                <a:latin typeface="TFUKGI+Times New Roman"/>
                <a:cs typeface="TFUKGI+Times New Roman"/>
              </a:rPr>
              <a:t>жүзеге</a:t>
            </a:r>
            <a:r>
              <a:rPr sz="1400" spc="17" dirty="0">
                <a:solidFill>
                  <a:srgbClr val="000000"/>
                </a:solidFill>
                <a:latin typeface="TFUKGI+Times New Roman"/>
                <a:cs typeface="TFUKGI+Times New Roman"/>
              </a:rPr>
              <a:t> </a:t>
            </a:r>
            <a:r>
              <a:rPr sz="1400" dirty="0">
                <a:solidFill>
                  <a:srgbClr val="000000"/>
                </a:solidFill>
                <a:latin typeface="TFUKGI+Times New Roman"/>
                <a:cs typeface="TFUKGI+Times New Roman"/>
              </a:rPr>
              <a:t>асыру</a:t>
            </a:r>
          </a:p>
          <a:p>
            <a:pPr marL="0" marR="0">
              <a:lnSpc>
                <a:spcPts val="1541"/>
              </a:lnSpc>
              <a:spcBef>
                <a:spcPts val="188"/>
              </a:spcBef>
              <a:spcAft>
                <a:spcPts val="0"/>
              </a:spcAft>
            </a:pPr>
            <a:r>
              <a:rPr sz="1400" dirty="0">
                <a:solidFill>
                  <a:srgbClr val="000000"/>
                </a:solidFill>
                <a:latin typeface="LROVIO+Times New Roman"/>
                <a:cs typeface="LROVIO+Times New Roman"/>
              </a:rPr>
              <a:t>2.</a:t>
            </a:r>
            <a:r>
              <a:rPr sz="1400" spc="1318"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spc="-10" dirty="0">
                <a:solidFill>
                  <a:srgbClr val="000000"/>
                </a:solidFill>
                <a:latin typeface="LROVIO+Times New Roman"/>
                <a:cs typeface="LROVIO+Times New Roman"/>
              </a:rPr>
              <a:t>-</a:t>
            </a:r>
            <a:r>
              <a:rPr sz="1400" dirty="0">
                <a:solidFill>
                  <a:srgbClr val="000000"/>
                </a:solidFill>
                <a:latin typeface="TFUKGI+Times New Roman"/>
                <a:cs typeface="TFUKGI+Times New Roman"/>
              </a:rPr>
              <a:t>н</a:t>
            </a:r>
            <a:r>
              <a:rPr sz="1400" spc="27" dirty="0">
                <a:solidFill>
                  <a:srgbClr val="000000"/>
                </a:solidFill>
                <a:latin typeface="TFUKGI+Times New Roman"/>
                <a:cs typeface="TFUKGI+Times New Roman"/>
              </a:rPr>
              <a:t> </a:t>
            </a:r>
            <a:r>
              <a:rPr sz="1400" spc="-10" dirty="0">
                <a:solidFill>
                  <a:srgbClr val="000000"/>
                </a:solidFill>
                <a:latin typeface="TFUKGI+Times New Roman"/>
                <a:cs typeface="TFUKGI+Times New Roman"/>
              </a:rPr>
              <a:t>бітіргеннен</a:t>
            </a:r>
            <a:r>
              <a:rPr sz="1400" spc="85" dirty="0">
                <a:solidFill>
                  <a:srgbClr val="000000"/>
                </a:solidFill>
                <a:latin typeface="TFUKGI+Times New Roman"/>
                <a:cs typeface="TFUKGI+Times New Roman"/>
              </a:rPr>
              <a:t> </a:t>
            </a:r>
            <a:r>
              <a:rPr sz="1400" spc="-12" dirty="0">
                <a:solidFill>
                  <a:srgbClr val="000000"/>
                </a:solidFill>
                <a:latin typeface="TFUKGI+Times New Roman"/>
                <a:cs typeface="TFUKGI+Times New Roman"/>
              </a:rPr>
              <a:t>кейінгі</a:t>
            </a:r>
            <a:r>
              <a:rPr sz="1400" spc="40" dirty="0">
                <a:solidFill>
                  <a:srgbClr val="000000"/>
                </a:solidFill>
                <a:latin typeface="TFUKGI+Times New Roman"/>
                <a:cs typeface="TFUKGI+Times New Roman"/>
              </a:rPr>
              <a:t> </a:t>
            </a:r>
            <a:r>
              <a:rPr sz="1400" dirty="0">
                <a:solidFill>
                  <a:srgbClr val="000000"/>
                </a:solidFill>
                <a:latin typeface="TFUKGI+Times New Roman"/>
                <a:cs typeface="TFUKGI+Times New Roman"/>
              </a:rPr>
              <a:t>жұмысқа</a:t>
            </a:r>
            <a:r>
              <a:rPr sz="1400" spc="13" dirty="0">
                <a:solidFill>
                  <a:srgbClr val="000000"/>
                </a:solidFill>
                <a:latin typeface="TFUKGI+Times New Roman"/>
                <a:cs typeface="TFUKGI+Times New Roman"/>
              </a:rPr>
              <a:t> </a:t>
            </a:r>
            <a:r>
              <a:rPr sz="1400" dirty="0">
                <a:solidFill>
                  <a:srgbClr val="000000"/>
                </a:solidFill>
                <a:latin typeface="TFUKGI+Times New Roman"/>
                <a:cs typeface="TFUKGI+Times New Roman"/>
              </a:rPr>
              <a:t>орналасу</a:t>
            </a:r>
          </a:p>
          <a:p>
            <a:pPr marL="344728" marR="0">
              <a:lnSpc>
                <a:spcPts val="1544"/>
              </a:lnSpc>
              <a:spcBef>
                <a:spcPts val="186"/>
              </a:spcBef>
              <a:spcAft>
                <a:spcPts val="0"/>
              </a:spcAft>
            </a:pPr>
            <a:r>
              <a:rPr sz="1400" dirty="0">
                <a:solidFill>
                  <a:srgbClr val="000000"/>
                </a:solidFill>
                <a:latin typeface="TFUKGI+Times New Roman"/>
                <a:cs typeface="TFUKGI+Times New Roman"/>
              </a:rPr>
              <a:t>мүмкіндігі</a:t>
            </a:r>
          </a:p>
        </p:txBody>
      </p:sp>
      <p:sp>
        <p:nvSpPr>
          <p:cNvPr id="7" name="object 7"/>
          <p:cNvSpPr txBox="1"/>
          <p:nvPr/>
        </p:nvSpPr>
        <p:spPr>
          <a:xfrm>
            <a:off x="4521073" y="1483178"/>
            <a:ext cx="4050860" cy="1514669"/>
          </a:xfrm>
          <a:prstGeom prst="rect">
            <a:avLst/>
          </a:prstGeom>
        </p:spPr>
        <p:txBody>
          <a:bodyPr vert="horz" wrap="square" lIns="0" tIns="0" rIns="0" bIns="0" rtlCol="0">
            <a:spAutoFit/>
          </a:bodyPr>
          <a:lstStyle/>
          <a:p>
            <a:pPr marL="0" marR="0">
              <a:lnSpc>
                <a:spcPts val="1541"/>
              </a:lnSpc>
              <a:spcBef>
                <a:spcPts val="0"/>
              </a:spcBef>
              <a:spcAft>
                <a:spcPts val="0"/>
              </a:spcAft>
            </a:pPr>
            <a:r>
              <a:rPr sz="1400" dirty="0">
                <a:solidFill>
                  <a:srgbClr val="000000"/>
                </a:solidFill>
                <a:latin typeface="LROVIO+Times New Roman"/>
                <a:cs typeface="LROVIO+Times New Roman"/>
              </a:rPr>
              <a:t>1.</a:t>
            </a:r>
            <a:r>
              <a:rPr sz="1400" spc="1320" dirty="0">
                <a:solidFill>
                  <a:srgbClr val="000000"/>
                </a:solidFill>
                <a:latin typeface="LROVIO+Times New Roman"/>
                <a:cs typeface="LROVIO+Times New Roman"/>
              </a:rPr>
              <a:t> </a:t>
            </a:r>
            <a:r>
              <a:rPr sz="1400" dirty="0">
                <a:solidFill>
                  <a:srgbClr val="000000"/>
                </a:solidFill>
                <a:latin typeface="TFUKGI+Times New Roman"/>
                <a:cs typeface="TFUKGI+Times New Roman"/>
              </a:rPr>
              <a:t>Қазіргі</a:t>
            </a:r>
            <a:r>
              <a:rPr sz="1400" spc="33" dirty="0">
                <a:solidFill>
                  <a:srgbClr val="000000"/>
                </a:solidFill>
                <a:latin typeface="TFUKGI+Times New Roman"/>
                <a:cs typeface="TFUKGI+Times New Roman"/>
              </a:rPr>
              <a:t> </a:t>
            </a:r>
            <a:r>
              <a:rPr sz="1400" dirty="0">
                <a:solidFill>
                  <a:srgbClr val="000000"/>
                </a:solidFill>
                <a:latin typeface="TFUKGI+Times New Roman"/>
                <a:cs typeface="TFUKGI+Times New Roman"/>
              </a:rPr>
              <a:t>таңдағы </a:t>
            </a:r>
            <a:r>
              <a:rPr sz="1400" spc="-12" dirty="0">
                <a:solidFill>
                  <a:srgbClr val="000000"/>
                </a:solidFill>
                <a:latin typeface="TFUKGI+Times New Roman"/>
                <a:cs typeface="TFUKGI+Times New Roman"/>
              </a:rPr>
              <a:t>білімгерлердің</a:t>
            </a:r>
            <a:r>
              <a:rPr sz="1400" spc="140" dirty="0">
                <a:solidFill>
                  <a:srgbClr val="000000"/>
                </a:solidFill>
                <a:latin typeface="TFUKGI+Times New Roman"/>
                <a:cs typeface="TFUKGI+Times New Roman"/>
              </a:rPr>
              <a:t> </a:t>
            </a:r>
            <a:r>
              <a:rPr sz="1400" dirty="0">
                <a:solidFill>
                  <a:srgbClr val="000000"/>
                </a:solidFill>
                <a:latin typeface="LROVIO+Times New Roman"/>
                <a:cs typeface="LROVIO+Times New Roman"/>
              </a:rPr>
              <a:t>50</a:t>
            </a:r>
            <a:r>
              <a:rPr sz="1400" spc="10" dirty="0">
                <a:solidFill>
                  <a:srgbClr val="000000"/>
                </a:solidFill>
                <a:latin typeface="LROVIO+Times New Roman"/>
                <a:cs typeface="LROVIO+Times New Roman"/>
              </a:rPr>
              <a:t> </a:t>
            </a:r>
            <a:r>
              <a:rPr sz="1400" dirty="0">
                <a:solidFill>
                  <a:srgbClr val="000000"/>
                </a:solidFill>
                <a:latin typeface="TFUKGI+Times New Roman"/>
                <a:cs typeface="TFUKGI+Times New Roman"/>
              </a:rPr>
              <a:t>пайызын</a:t>
            </a:r>
          </a:p>
          <a:p>
            <a:pPr marL="344423" marR="0">
              <a:lnSpc>
                <a:spcPts val="1544"/>
              </a:lnSpc>
              <a:spcBef>
                <a:spcPts val="186"/>
              </a:spcBef>
              <a:spcAft>
                <a:spcPts val="0"/>
              </a:spcAft>
            </a:pPr>
            <a:r>
              <a:rPr sz="1400" dirty="0">
                <a:solidFill>
                  <a:srgbClr val="000000"/>
                </a:solidFill>
                <a:latin typeface="TFUKGI+Times New Roman"/>
                <a:cs typeface="TFUKGI+Times New Roman"/>
              </a:rPr>
              <a:t>шетелдік</a:t>
            </a:r>
            <a:r>
              <a:rPr sz="1400" spc="29" dirty="0">
                <a:solidFill>
                  <a:srgbClr val="000000"/>
                </a:solidFill>
                <a:latin typeface="TFUKGI+Times New Roman"/>
                <a:cs typeface="TFUKGI+Times New Roman"/>
              </a:rPr>
              <a:t> </a:t>
            </a:r>
            <a:r>
              <a:rPr sz="1400" spc="-20" dirty="0">
                <a:solidFill>
                  <a:srgbClr val="000000"/>
                </a:solidFill>
                <a:latin typeface="TFUKGI+Times New Roman"/>
                <a:cs typeface="TFUKGI+Times New Roman"/>
              </a:rPr>
              <a:t>студенттер</a:t>
            </a:r>
            <a:r>
              <a:rPr sz="1400" spc="96" dirty="0">
                <a:solidFill>
                  <a:srgbClr val="000000"/>
                </a:solidFill>
                <a:latin typeface="TFUKGI+Times New Roman"/>
                <a:cs typeface="TFUKGI+Times New Roman"/>
              </a:rPr>
              <a:t> </a:t>
            </a:r>
            <a:r>
              <a:rPr sz="1400" dirty="0">
                <a:solidFill>
                  <a:srgbClr val="000000"/>
                </a:solidFill>
                <a:latin typeface="TFUKGI+Times New Roman"/>
                <a:cs typeface="TFUKGI+Times New Roman"/>
              </a:rPr>
              <a:t>құрап</a:t>
            </a:r>
            <a:r>
              <a:rPr sz="1400" spc="37" dirty="0">
                <a:solidFill>
                  <a:srgbClr val="000000"/>
                </a:solidFill>
                <a:latin typeface="TFUKGI+Times New Roman"/>
                <a:cs typeface="TFUKGI+Times New Roman"/>
              </a:rPr>
              <a:t> </a:t>
            </a:r>
            <a:r>
              <a:rPr sz="1400" spc="-12" dirty="0">
                <a:solidFill>
                  <a:srgbClr val="000000"/>
                </a:solidFill>
                <a:latin typeface="TFUKGI+Times New Roman"/>
                <a:cs typeface="TFUKGI+Times New Roman"/>
              </a:rPr>
              <a:t>отыр.</a:t>
            </a:r>
            <a:r>
              <a:rPr sz="1400" spc="27" dirty="0">
                <a:solidFill>
                  <a:srgbClr val="000000"/>
                </a:solidFill>
                <a:latin typeface="TFUKGI+Times New Roman"/>
                <a:cs typeface="TFUKGI+Times New Roman"/>
              </a:rPr>
              <a:t> </a:t>
            </a:r>
            <a:r>
              <a:rPr sz="1400" dirty="0">
                <a:solidFill>
                  <a:srgbClr val="000000"/>
                </a:solidFill>
                <a:latin typeface="TFUKGI+Times New Roman"/>
                <a:cs typeface="TFUKGI+Times New Roman"/>
              </a:rPr>
              <a:t>Шетелден</a:t>
            </a:r>
          </a:p>
          <a:p>
            <a:pPr marL="344423" marR="0">
              <a:lnSpc>
                <a:spcPts val="1541"/>
              </a:lnSpc>
              <a:spcBef>
                <a:spcPts val="190"/>
              </a:spcBef>
              <a:spcAft>
                <a:spcPts val="0"/>
              </a:spcAft>
            </a:pPr>
            <a:r>
              <a:rPr sz="1400" spc="-12" dirty="0">
                <a:solidFill>
                  <a:srgbClr val="000000"/>
                </a:solidFill>
                <a:latin typeface="TFUKGI+Times New Roman"/>
                <a:cs typeface="TFUKGI+Times New Roman"/>
              </a:rPr>
              <a:t>келетін</a:t>
            </a:r>
            <a:r>
              <a:rPr sz="1400" spc="39" dirty="0">
                <a:solidFill>
                  <a:srgbClr val="000000"/>
                </a:solidFill>
                <a:latin typeface="TFUKGI+Times New Roman"/>
                <a:cs typeface="TFUKGI+Times New Roman"/>
              </a:rPr>
              <a:t> </a:t>
            </a:r>
            <a:r>
              <a:rPr sz="1400" spc="-20" dirty="0">
                <a:solidFill>
                  <a:srgbClr val="000000"/>
                </a:solidFill>
                <a:latin typeface="TFUKGI+Times New Roman"/>
                <a:cs typeface="TFUKGI+Times New Roman"/>
              </a:rPr>
              <a:t>студенттер</a:t>
            </a:r>
            <a:r>
              <a:rPr sz="1400" spc="121" dirty="0">
                <a:solidFill>
                  <a:srgbClr val="000000"/>
                </a:solidFill>
                <a:latin typeface="TFUKGI+Times New Roman"/>
                <a:cs typeface="TFUKGI+Times New Roman"/>
              </a:rPr>
              <a:t> </a:t>
            </a:r>
            <a:r>
              <a:rPr sz="1400" dirty="0">
                <a:solidFill>
                  <a:srgbClr val="000000"/>
                </a:solidFill>
                <a:latin typeface="TFUKGI+Times New Roman"/>
                <a:cs typeface="TFUKGI+Times New Roman"/>
              </a:rPr>
              <a:t>бойынша</a:t>
            </a:r>
            <a:r>
              <a:rPr sz="1400" spc="-12" dirty="0">
                <a:solidFill>
                  <a:srgbClr val="000000"/>
                </a:solidFill>
                <a:latin typeface="TFUKGI+Times New Roman"/>
                <a:cs typeface="TFUKGI+Times New Roman"/>
              </a:rPr>
              <a:t> </a:t>
            </a:r>
            <a:r>
              <a:rPr sz="1400" dirty="0">
                <a:solidFill>
                  <a:srgbClr val="000000"/>
                </a:solidFill>
                <a:latin typeface="TFUKGI+Times New Roman"/>
                <a:cs typeface="TFUKGI+Times New Roman"/>
              </a:rPr>
              <a:t>үгіт</a:t>
            </a:r>
            <a:r>
              <a:rPr sz="1400" spc="-10" dirty="0">
                <a:solidFill>
                  <a:srgbClr val="000000"/>
                </a:solidFill>
                <a:latin typeface="LROVIO+Times New Roman"/>
                <a:cs typeface="LROVIO+Times New Roman"/>
              </a:rPr>
              <a:t>-</a:t>
            </a:r>
            <a:r>
              <a:rPr sz="1400" spc="-18" dirty="0">
                <a:solidFill>
                  <a:srgbClr val="000000"/>
                </a:solidFill>
                <a:latin typeface="TFUKGI+Times New Roman"/>
                <a:cs typeface="TFUKGI+Times New Roman"/>
              </a:rPr>
              <a:t>насихат</a:t>
            </a:r>
          </a:p>
          <a:p>
            <a:pPr marL="344423" marR="0">
              <a:lnSpc>
                <a:spcPts val="1541"/>
              </a:lnSpc>
              <a:spcBef>
                <a:spcPts val="188"/>
              </a:spcBef>
              <a:spcAft>
                <a:spcPts val="0"/>
              </a:spcAft>
            </a:pPr>
            <a:r>
              <a:rPr sz="1400" spc="-24" dirty="0">
                <a:solidFill>
                  <a:srgbClr val="000000"/>
                </a:solidFill>
                <a:latin typeface="TFUKGI+Times New Roman"/>
                <a:cs typeface="TFUKGI+Times New Roman"/>
              </a:rPr>
              <a:t>жүргізудің</a:t>
            </a:r>
            <a:r>
              <a:rPr sz="1400" spc="99" dirty="0">
                <a:solidFill>
                  <a:srgbClr val="000000"/>
                </a:solidFill>
                <a:latin typeface="TFUKGI+Times New Roman"/>
                <a:cs typeface="TFUKGI+Times New Roman"/>
              </a:rPr>
              <a:t> </a:t>
            </a:r>
            <a:r>
              <a:rPr sz="1400" dirty="0">
                <a:solidFill>
                  <a:srgbClr val="000000"/>
                </a:solidFill>
                <a:latin typeface="TFUKGI+Times New Roman"/>
                <a:cs typeface="TFUKGI+Times New Roman"/>
              </a:rPr>
              <a:t>төмендігі</a:t>
            </a:r>
          </a:p>
          <a:p>
            <a:pPr marL="0" marR="0">
              <a:lnSpc>
                <a:spcPts val="1544"/>
              </a:lnSpc>
              <a:spcBef>
                <a:spcPts val="186"/>
              </a:spcBef>
              <a:spcAft>
                <a:spcPts val="0"/>
              </a:spcAft>
            </a:pPr>
            <a:r>
              <a:rPr sz="1400" dirty="0">
                <a:solidFill>
                  <a:srgbClr val="000000"/>
                </a:solidFill>
                <a:latin typeface="LROVIO+Times New Roman"/>
                <a:cs typeface="LROVIO+Times New Roman"/>
              </a:rPr>
              <a:t>2.</a:t>
            </a:r>
            <a:r>
              <a:rPr sz="1400" spc="1320" dirty="0">
                <a:solidFill>
                  <a:srgbClr val="000000"/>
                </a:solidFill>
                <a:latin typeface="LROVIO+Times New Roman"/>
                <a:cs typeface="LROVIO+Times New Roman"/>
              </a:rPr>
              <a:t> </a:t>
            </a:r>
            <a:r>
              <a:rPr sz="1400" dirty="0">
                <a:solidFill>
                  <a:srgbClr val="000000"/>
                </a:solidFill>
                <a:latin typeface="TFUKGI+Times New Roman"/>
                <a:cs typeface="TFUKGI+Times New Roman"/>
              </a:rPr>
              <a:t>Оқу</a:t>
            </a:r>
            <a:r>
              <a:rPr sz="1400" spc="11" dirty="0">
                <a:solidFill>
                  <a:srgbClr val="000000"/>
                </a:solidFill>
                <a:latin typeface="TFUKGI+Times New Roman"/>
                <a:cs typeface="TFUKGI+Times New Roman"/>
              </a:rPr>
              <a:t> </a:t>
            </a:r>
            <a:r>
              <a:rPr sz="1400" dirty="0">
                <a:solidFill>
                  <a:srgbClr val="000000"/>
                </a:solidFill>
                <a:latin typeface="TFUKGI+Times New Roman"/>
                <a:cs typeface="TFUKGI+Times New Roman"/>
              </a:rPr>
              <a:t>ақысының</a:t>
            </a:r>
            <a:r>
              <a:rPr sz="1400" spc="37" dirty="0">
                <a:solidFill>
                  <a:srgbClr val="000000"/>
                </a:solidFill>
                <a:latin typeface="TFUKGI+Times New Roman"/>
                <a:cs typeface="TFUKGI+Times New Roman"/>
              </a:rPr>
              <a:t> </a:t>
            </a:r>
            <a:r>
              <a:rPr sz="1400" dirty="0">
                <a:solidFill>
                  <a:srgbClr val="000000"/>
                </a:solidFill>
                <a:latin typeface="TFUKGI+Times New Roman"/>
                <a:cs typeface="TFUKGI+Times New Roman"/>
              </a:rPr>
              <a:t>қымбат</a:t>
            </a:r>
            <a:r>
              <a:rPr sz="1400" spc="10" dirty="0">
                <a:solidFill>
                  <a:srgbClr val="000000"/>
                </a:solidFill>
                <a:latin typeface="TFUKGI+Times New Roman"/>
                <a:cs typeface="TFUKGI+Times New Roman"/>
              </a:rPr>
              <a:t> </a:t>
            </a:r>
            <a:r>
              <a:rPr sz="1400" spc="-10" dirty="0">
                <a:solidFill>
                  <a:srgbClr val="000000"/>
                </a:solidFill>
                <a:latin typeface="TFUKGI+Times New Roman"/>
                <a:cs typeface="TFUKGI+Times New Roman"/>
              </a:rPr>
              <a:t>болуы</a:t>
            </a:r>
            <a:r>
              <a:rPr sz="1400" spc="43" dirty="0">
                <a:solidFill>
                  <a:srgbClr val="000000"/>
                </a:solidFill>
                <a:latin typeface="TFUKGI+Times New Roman"/>
                <a:cs typeface="TFUKGI+Times New Roman"/>
              </a:rPr>
              <a:t> </a:t>
            </a:r>
            <a:r>
              <a:rPr sz="1400" spc="-13" dirty="0">
                <a:solidFill>
                  <a:srgbClr val="000000"/>
                </a:solidFill>
                <a:latin typeface="TFUKGI+Times New Roman"/>
                <a:cs typeface="TFUKGI+Times New Roman"/>
              </a:rPr>
              <a:t>жергілікті</a:t>
            </a:r>
          </a:p>
          <a:p>
            <a:pPr marL="344423" marR="0">
              <a:lnSpc>
                <a:spcPts val="1541"/>
              </a:lnSpc>
              <a:spcBef>
                <a:spcPts val="139"/>
              </a:spcBef>
              <a:spcAft>
                <a:spcPts val="0"/>
              </a:spcAft>
            </a:pPr>
            <a:r>
              <a:rPr sz="1400" spc="-12" dirty="0">
                <a:solidFill>
                  <a:srgbClr val="000000"/>
                </a:solidFill>
                <a:latin typeface="TFUKGI+Times New Roman"/>
                <a:cs typeface="TFUKGI+Times New Roman"/>
              </a:rPr>
              <a:t>білімгерлердің</a:t>
            </a:r>
            <a:r>
              <a:rPr sz="1400" spc="111" dirty="0">
                <a:solidFill>
                  <a:srgbClr val="000000"/>
                </a:solidFill>
                <a:latin typeface="TFUKGI+Times New Roman"/>
                <a:cs typeface="TFUKGI+Times New Roman"/>
              </a:rPr>
              <a:t> </a:t>
            </a:r>
            <a:r>
              <a:rPr sz="1400" dirty="0">
                <a:solidFill>
                  <a:srgbClr val="000000"/>
                </a:solidFill>
                <a:latin typeface="TFUKGI+Times New Roman"/>
                <a:cs typeface="TFUKGI+Times New Roman"/>
              </a:rPr>
              <a:t>мамандықты </a:t>
            </a:r>
            <a:r>
              <a:rPr sz="1400" spc="-12" dirty="0">
                <a:solidFill>
                  <a:srgbClr val="000000"/>
                </a:solidFill>
                <a:latin typeface="TFUKGI+Times New Roman"/>
                <a:cs typeface="TFUKGI+Times New Roman"/>
              </a:rPr>
              <a:t>таңдауына</a:t>
            </a:r>
            <a:r>
              <a:rPr sz="1400" spc="45" dirty="0">
                <a:solidFill>
                  <a:srgbClr val="000000"/>
                </a:solidFill>
                <a:latin typeface="TFUKGI+Times New Roman"/>
                <a:cs typeface="TFUKGI+Times New Roman"/>
              </a:rPr>
              <a:t> </a:t>
            </a:r>
            <a:r>
              <a:rPr sz="1400" dirty="0">
                <a:solidFill>
                  <a:srgbClr val="000000"/>
                </a:solidFill>
                <a:latin typeface="TFUKGI+Times New Roman"/>
                <a:cs typeface="TFUKGI+Times New Roman"/>
              </a:rPr>
              <a:t>кедергі</a:t>
            </a:r>
          </a:p>
          <a:p>
            <a:pPr marL="344423" marR="0">
              <a:lnSpc>
                <a:spcPts val="1541"/>
              </a:lnSpc>
              <a:spcBef>
                <a:spcPts val="188"/>
              </a:spcBef>
              <a:spcAft>
                <a:spcPts val="0"/>
              </a:spcAft>
            </a:pPr>
            <a:r>
              <a:rPr sz="1400" spc="-13" dirty="0">
                <a:solidFill>
                  <a:srgbClr val="000000"/>
                </a:solidFill>
                <a:latin typeface="TFUKGI+Times New Roman"/>
                <a:cs typeface="TFUKGI+Times New Roman"/>
              </a:rPr>
              <a:t>болуы</a:t>
            </a:r>
          </a:p>
        </p:txBody>
      </p:sp>
      <p:sp>
        <p:nvSpPr>
          <p:cNvPr id="8" name="object 8"/>
          <p:cNvSpPr txBox="1"/>
          <p:nvPr/>
        </p:nvSpPr>
        <p:spPr>
          <a:xfrm>
            <a:off x="601980" y="2550613"/>
            <a:ext cx="3493590" cy="447234"/>
          </a:xfrm>
          <a:prstGeom prst="rect">
            <a:avLst/>
          </a:prstGeom>
        </p:spPr>
        <p:txBody>
          <a:bodyPr vert="horz" wrap="square" lIns="0" tIns="0" rIns="0" bIns="0" rtlCol="0">
            <a:spAutoFit/>
          </a:bodyPr>
          <a:lstStyle/>
          <a:p>
            <a:pPr marL="0" marR="0">
              <a:lnSpc>
                <a:spcPts val="1541"/>
              </a:lnSpc>
              <a:spcBef>
                <a:spcPts val="0"/>
              </a:spcBef>
              <a:spcAft>
                <a:spcPts val="0"/>
              </a:spcAft>
            </a:pPr>
            <a:r>
              <a:rPr sz="1400" dirty="0">
                <a:solidFill>
                  <a:srgbClr val="000000"/>
                </a:solidFill>
                <a:latin typeface="LROVIO+Times New Roman"/>
                <a:cs typeface="LROVIO+Times New Roman"/>
              </a:rPr>
              <a:t>3.</a:t>
            </a:r>
            <a:r>
              <a:rPr sz="1400" spc="1318" dirty="0">
                <a:solidFill>
                  <a:srgbClr val="000000"/>
                </a:solidFill>
                <a:latin typeface="LROVIO+Times New Roman"/>
                <a:cs typeface="LROVIO+Times New Roman"/>
              </a:rPr>
              <a:t> </a:t>
            </a:r>
            <a:r>
              <a:rPr sz="1400" dirty="0">
                <a:solidFill>
                  <a:srgbClr val="000000"/>
                </a:solidFill>
                <a:latin typeface="TFUKGI+Times New Roman"/>
                <a:cs typeface="TFUKGI+Times New Roman"/>
              </a:rPr>
              <a:t>Нарықты</a:t>
            </a:r>
            <a:r>
              <a:rPr sz="1400" spc="62" dirty="0">
                <a:solidFill>
                  <a:srgbClr val="000000"/>
                </a:solidFill>
                <a:latin typeface="TFUKGI+Times New Roman"/>
                <a:cs typeface="TFUKGI+Times New Roman"/>
              </a:rPr>
              <a:t> </a:t>
            </a:r>
            <a:r>
              <a:rPr sz="1400" dirty="0">
                <a:solidFill>
                  <a:srgbClr val="000000"/>
                </a:solidFill>
                <a:latin typeface="TFUKGI+Times New Roman"/>
                <a:cs typeface="TFUKGI+Times New Roman"/>
              </a:rPr>
              <a:t>зерттей</a:t>
            </a:r>
            <a:r>
              <a:rPr sz="1400" spc="35" dirty="0">
                <a:solidFill>
                  <a:srgbClr val="000000"/>
                </a:solidFill>
                <a:latin typeface="TFUKGI+Times New Roman"/>
                <a:cs typeface="TFUKGI+Times New Roman"/>
              </a:rPr>
              <a:t> </a:t>
            </a:r>
            <a:r>
              <a:rPr sz="1400" spc="-11" dirty="0">
                <a:solidFill>
                  <a:srgbClr val="000000"/>
                </a:solidFill>
                <a:latin typeface="TFUKGI+Times New Roman"/>
                <a:cs typeface="TFUKGI+Times New Roman"/>
              </a:rPr>
              <a:t>отырып</a:t>
            </a:r>
            <a:r>
              <a:rPr sz="1400" spc="39" dirty="0">
                <a:solidFill>
                  <a:srgbClr val="000000"/>
                </a:solidFill>
                <a:latin typeface="TFUKGI+Times New Roman"/>
                <a:cs typeface="TFUKGI+Times New Roman"/>
              </a:rPr>
              <a:t> </a:t>
            </a:r>
            <a:r>
              <a:rPr sz="1400" dirty="0">
                <a:solidFill>
                  <a:srgbClr val="000000"/>
                </a:solidFill>
                <a:latin typeface="TFUKGI+Times New Roman"/>
                <a:cs typeface="TFUKGI+Times New Roman"/>
              </a:rPr>
              <a:t>сұранысқа</a:t>
            </a:r>
            <a:r>
              <a:rPr sz="1400" spc="37" dirty="0">
                <a:solidFill>
                  <a:srgbClr val="000000"/>
                </a:solidFill>
                <a:latin typeface="TFUKGI+Times New Roman"/>
                <a:cs typeface="TFUKGI+Times New Roman"/>
              </a:rPr>
              <a:t> </a:t>
            </a:r>
            <a:r>
              <a:rPr sz="1400" dirty="0">
                <a:solidFill>
                  <a:srgbClr val="000000"/>
                </a:solidFill>
                <a:latin typeface="TFUKGI+Times New Roman"/>
                <a:cs typeface="TFUKGI+Times New Roman"/>
              </a:rPr>
              <a:t>ие</a:t>
            </a:r>
          </a:p>
          <a:p>
            <a:pPr marL="344728" marR="0">
              <a:lnSpc>
                <a:spcPts val="1541"/>
              </a:lnSpc>
              <a:spcBef>
                <a:spcPts val="188"/>
              </a:spcBef>
              <a:spcAft>
                <a:spcPts val="0"/>
              </a:spcAft>
            </a:pPr>
            <a:r>
              <a:rPr sz="1400" dirty="0">
                <a:solidFill>
                  <a:srgbClr val="000000"/>
                </a:solidFill>
                <a:latin typeface="TFUKGI+Times New Roman"/>
                <a:cs typeface="TFUKGI+Times New Roman"/>
              </a:rPr>
              <a:t>мамандықтарды</a:t>
            </a:r>
            <a:r>
              <a:rPr sz="1400" spc="-17" dirty="0">
                <a:solidFill>
                  <a:srgbClr val="000000"/>
                </a:solidFill>
                <a:latin typeface="TFUKGI+Times New Roman"/>
                <a:cs typeface="TFUKGI+Times New Roman"/>
              </a:rPr>
              <a:t> </a:t>
            </a:r>
            <a:r>
              <a:rPr sz="1400" dirty="0">
                <a:solidFill>
                  <a:srgbClr val="000000"/>
                </a:solidFill>
                <a:latin typeface="TFUKGI+Times New Roman"/>
                <a:cs typeface="TFUKGI+Times New Roman"/>
              </a:rPr>
              <a:t>ашу</a:t>
            </a:r>
          </a:p>
        </p:txBody>
      </p:sp>
      <p:sp>
        <p:nvSpPr>
          <p:cNvPr id="9" name="object 9"/>
          <p:cNvSpPr txBox="1"/>
          <p:nvPr/>
        </p:nvSpPr>
        <p:spPr>
          <a:xfrm>
            <a:off x="601980" y="2977061"/>
            <a:ext cx="3591175" cy="661120"/>
          </a:xfrm>
          <a:prstGeom prst="rect">
            <a:avLst/>
          </a:prstGeom>
        </p:spPr>
        <p:txBody>
          <a:bodyPr vert="horz" wrap="square" lIns="0" tIns="0" rIns="0" bIns="0" rtlCol="0">
            <a:spAutoFit/>
          </a:bodyPr>
          <a:lstStyle/>
          <a:p>
            <a:pPr marL="0" marR="0">
              <a:lnSpc>
                <a:spcPts val="1544"/>
              </a:lnSpc>
              <a:spcBef>
                <a:spcPts val="0"/>
              </a:spcBef>
              <a:spcAft>
                <a:spcPts val="0"/>
              </a:spcAft>
            </a:pPr>
            <a:r>
              <a:rPr sz="1400" dirty="0">
                <a:solidFill>
                  <a:srgbClr val="000000"/>
                </a:solidFill>
                <a:latin typeface="LROVIO+Times New Roman"/>
                <a:cs typeface="LROVIO+Times New Roman"/>
              </a:rPr>
              <a:t>4.</a:t>
            </a:r>
            <a:r>
              <a:rPr sz="1400" spc="1318" dirty="0">
                <a:solidFill>
                  <a:srgbClr val="000000"/>
                </a:solidFill>
                <a:latin typeface="LROVIO+Times New Roman"/>
                <a:cs typeface="LROVIO+Times New Roman"/>
              </a:rPr>
              <a:t> </a:t>
            </a:r>
            <a:r>
              <a:rPr sz="1400" spc="-12" dirty="0">
                <a:solidFill>
                  <a:srgbClr val="000000"/>
                </a:solidFill>
                <a:latin typeface="TFUKGI+Times New Roman"/>
                <a:cs typeface="TFUKGI+Times New Roman"/>
              </a:rPr>
              <a:t>ББ</a:t>
            </a:r>
            <a:r>
              <a:rPr sz="1400" dirty="0">
                <a:solidFill>
                  <a:srgbClr val="000000"/>
                </a:solidFill>
                <a:latin typeface="TFUKGI+Times New Roman"/>
                <a:cs typeface="TFUKGI+Times New Roman"/>
              </a:rPr>
              <a:t> бағдарламасын </a:t>
            </a:r>
            <a:r>
              <a:rPr sz="1400" spc="-13" dirty="0">
                <a:solidFill>
                  <a:srgbClr val="000000"/>
                </a:solidFill>
                <a:latin typeface="TFUKGI+Times New Roman"/>
                <a:cs typeface="TFUKGI+Times New Roman"/>
              </a:rPr>
              <a:t>бітірген</a:t>
            </a:r>
            <a:r>
              <a:rPr sz="1400" spc="88" dirty="0">
                <a:solidFill>
                  <a:srgbClr val="000000"/>
                </a:solidFill>
                <a:latin typeface="TFUKGI+Times New Roman"/>
                <a:cs typeface="TFUKGI+Times New Roman"/>
              </a:rPr>
              <a:t> </a:t>
            </a:r>
            <a:r>
              <a:rPr sz="1400" dirty="0">
                <a:solidFill>
                  <a:srgbClr val="000000"/>
                </a:solidFill>
                <a:latin typeface="TFUKGI+Times New Roman"/>
                <a:cs typeface="TFUKGI+Times New Roman"/>
              </a:rPr>
              <a:t>түлектерді</a:t>
            </a:r>
          </a:p>
          <a:p>
            <a:pPr marL="344728" marR="0">
              <a:lnSpc>
                <a:spcPts val="1541"/>
              </a:lnSpc>
              <a:spcBef>
                <a:spcPts val="189"/>
              </a:spcBef>
              <a:spcAft>
                <a:spcPts val="0"/>
              </a:spcAft>
            </a:pPr>
            <a:r>
              <a:rPr sz="1400" dirty="0">
                <a:solidFill>
                  <a:srgbClr val="000000"/>
                </a:solidFill>
                <a:latin typeface="TFUKGI+Times New Roman"/>
                <a:cs typeface="TFUKGI+Times New Roman"/>
              </a:rPr>
              <a:t>жарнамалау</a:t>
            </a:r>
            <a:r>
              <a:rPr sz="1400" spc="11" dirty="0">
                <a:solidFill>
                  <a:srgbClr val="000000"/>
                </a:solidFill>
                <a:latin typeface="TFUKGI+Times New Roman"/>
                <a:cs typeface="TFUKGI+Times New Roman"/>
              </a:rPr>
              <a:t> </a:t>
            </a:r>
            <a:r>
              <a:rPr sz="1400" dirty="0">
                <a:solidFill>
                  <a:srgbClr val="000000"/>
                </a:solidFill>
                <a:latin typeface="TFUKGI+Times New Roman"/>
                <a:cs typeface="TFUKGI+Times New Roman"/>
              </a:rPr>
              <a:t>арқылы,</a:t>
            </a:r>
            <a:r>
              <a:rPr sz="1400" spc="24" dirty="0">
                <a:solidFill>
                  <a:srgbClr val="000000"/>
                </a:solidFill>
                <a:latin typeface="TFUKGI+Times New Roman"/>
                <a:cs typeface="TFUKGI+Times New Roman"/>
              </a:rPr>
              <a:t> </a:t>
            </a:r>
            <a:r>
              <a:rPr sz="1400" spc="-10" dirty="0">
                <a:solidFill>
                  <a:srgbClr val="000000"/>
                </a:solidFill>
                <a:latin typeface="TFUKGI+Times New Roman"/>
                <a:cs typeface="TFUKGI+Times New Roman"/>
              </a:rPr>
              <a:t>білімгерлерді</a:t>
            </a:r>
            <a:r>
              <a:rPr sz="1400" spc="62" dirty="0">
                <a:solidFill>
                  <a:srgbClr val="000000"/>
                </a:solidFill>
                <a:latin typeface="TFUKGI+Times New Roman"/>
                <a:cs typeface="TFUKGI+Times New Roman"/>
              </a:rPr>
              <a:t> </a:t>
            </a:r>
            <a:r>
              <a:rPr sz="1400" spc="-10" dirty="0">
                <a:solidFill>
                  <a:srgbClr val="000000"/>
                </a:solidFill>
                <a:latin typeface="TFUKGI+Times New Roman"/>
                <a:cs typeface="TFUKGI+Times New Roman"/>
              </a:rPr>
              <a:t>оқуға</a:t>
            </a:r>
          </a:p>
          <a:p>
            <a:pPr marL="344728" marR="0">
              <a:lnSpc>
                <a:spcPts val="1541"/>
              </a:lnSpc>
              <a:spcBef>
                <a:spcPts val="188"/>
              </a:spcBef>
              <a:spcAft>
                <a:spcPts val="0"/>
              </a:spcAft>
            </a:pPr>
            <a:r>
              <a:rPr sz="1400" spc="-17" dirty="0">
                <a:solidFill>
                  <a:srgbClr val="000000"/>
                </a:solidFill>
                <a:latin typeface="TFUKGI+Times New Roman"/>
                <a:cs typeface="TFUKGI+Times New Roman"/>
              </a:rPr>
              <a:t>түсуге</a:t>
            </a:r>
            <a:r>
              <a:rPr sz="1400" spc="75" dirty="0">
                <a:solidFill>
                  <a:srgbClr val="000000"/>
                </a:solidFill>
                <a:latin typeface="TFUKGI+Times New Roman"/>
                <a:cs typeface="TFUKGI+Times New Roman"/>
              </a:rPr>
              <a:t> </a:t>
            </a:r>
            <a:r>
              <a:rPr sz="1400" spc="-13" dirty="0">
                <a:solidFill>
                  <a:srgbClr val="000000"/>
                </a:solidFill>
                <a:latin typeface="TFUKGI+Times New Roman"/>
                <a:cs typeface="TFUKGI+Times New Roman"/>
              </a:rPr>
              <a:t>тарту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0100" y="142852"/>
            <a:ext cx="7416823" cy="430887"/>
          </a:xfrm>
          <a:prstGeom prst="rect">
            <a:avLst/>
          </a:prstGeom>
        </p:spPr>
        <p:txBody>
          <a:bodyPr vert="horz" wrap="square" lIns="0" tIns="0" rIns="0" bIns="0" rtlCol="0">
            <a:spAutoFit/>
          </a:bodyPr>
          <a:lstStyle/>
          <a:p>
            <a:pPr algn="ctr"/>
            <a:r>
              <a:rPr lang="ru-RU" sz="2800" b="1" dirty="0" err="1" smtClean="0">
                <a:latin typeface="Times New Roman" pitchFamily="18" charset="0"/>
                <a:cs typeface="Times New Roman" pitchFamily="18" charset="0"/>
              </a:rPr>
              <a:t>Кафедараның ғылыми дәрежелік көрсеткіші</a:t>
            </a:r>
            <a:endParaRPr sz="2800" b="1" dirty="0">
              <a:solidFill>
                <a:srgbClr val="000000"/>
              </a:solidFill>
              <a:latin typeface="Times New Roman" pitchFamily="18" charset="0"/>
              <a:cs typeface="Times New Roman" pitchFamily="18" charset="0"/>
            </a:endParaRPr>
          </a:p>
        </p:txBody>
      </p:sp>
      <p:sp>
        <p:nvSpPr>
          <p:cNvPr id="5" name="object 5"/>
          <p:cNvSpPr txBox="1"/>
          <p:nvPr/>
        </p:nvSpPr>
        <p:spPr>
          <a:xfrm>
            <a:off x="4929190" y="1214422"/>
            <a:ext cx="3929058" cy="4431983"/>
          </a:xfrm>
          <a:prstGeom prst="rect">
            <a:avLst/>
          </a:prstGeom>
        </p:spPr>
        <p:txBody>
          <a:bodyPr vert="horz" wrap="square" lIns="0" tIns="0" rIns="0" bIns="0" rtlCol="0">
            <a:spAutoFit/>
          </a:bodyPr>
          <a:lstStyle/>
          <a:p>
            <a:pPr marL="174625" algn="ctr"/>
            <a:r>
              <a:rPr lang="kk-KZ" sz="2400" b="1" dirty="0" smtClean="0">
                <a:latin typeface="Times New Roman" pitchFamily="18" charset="0"/>
                <a:cs typeface="Times New Roman" pitchFamily="18" charset="0"/>
              </a:rPr>
              <a:t>Қазіргі таңда кафедр</a:t>
            </a:r>
            <a:r>
              <a:rPr lang="ru-RU" sz="2400" b="1" dirty="0">
                <a:latin typeface="Times New Roman" pitchFamily="18" charset="0"/>
                <a:cs typeface="Times New Roman" pitchFamily="18" charset="0"/>
              </a:rPr>
              <a:t>а</a:t>
            </a:r>
            <a:r>
              <a:rPr lang="kk-KZ" sz="2400" b="1" dirty="0" smtClean="0">
                <a:latin typeface="Times New Roman" pitchFamily="18" charset="0"/>
                <a:cs typeface="Times New Roman" pitchFamily="18" charset="0"/>
              </a:rPr>
              <a:t>ның ғылыми дәрежелік көрсеткіші, 64%</a:t>
            </a:r>
            <a:endParaRPr lang="kk-KZ" sz="2400" dirty="0" smtClean="0">
              <a:latin typeface="Times New Roman" pitchFamily="18" charset="0"/>
              <a:cs typeface="Times New Roman" pitchFamily="18" charset="0"/>
            </a:endParaRPr>
          </a:p>
          <a:p>
            <a:pPr marL="174625"/>
            <a:r>
              <a:rPr lang="kk-KZ" sz="2400" dirty="0" smtClean="0">
                <a:latin typeface="Times New Roman" pitchFamily="18" charset="0"/>
                <a:cs typeface="Times New Roman" pitchFamily="18" charset="0"/>
              </a:rPr>
              <a:t>оның ішінде:</a:t>
            </a:r>
          </a:p>
          <a:p>
            <a:pPr marL="174625"/>
            <a:r>
              <a:rPr lang="kk-KZ" sz="2400" dirty="0" smtClean="0">
                <a:latin typeface="Times New Roman" pitchFamily="18" charset="0"/>
                <a:cs typeface="Times New Roman" pitchFamily="18" charset="0"/>
              </a:rPr>
              <a:t>э.ғ.д., профессор</a:t>
            </a:r>
            <a:r>
              <a:rPr lang="kk-KZ" sz="2400" dirty="0">
                <a:solidFill>
                  <a:prstClr val="black"/>
                </a:solidFill>
                <a:latin typeface="Times New Roman" pitchFamily="18" charset="0"/>
                <a:cs typeface="Times New Roman" pitchFamily="18" charset="0"/>
              </a:rPr>
              <a:t> – </a:t>
            </a:r>
            <a:r>
              <a:rPr lang="kk-KZ" sz="2400" dirty="0" smtClean="0">
                <a:latin typeface="Times New Roman" pitchFamily="18" charset="0"/>
                <a:cs typeface="Times New Roman" pitchFamily="18" charset="0"/>
              </a:rPr>
              <a:t>2</a:t>
            </a:r>
          </a:p>
          <a:p>
            <a:pPr marL="174625"/>
            <a:r>
              <a:rPr lang="kk-KZ" sz="2400" dirty="0" smtClean="0">
                <a:latin typeface="Times New Roman" pitchFamily="18" charset="0"/>
                <a:cs typeface="Times New Roman" pitchFamily="18" charset="0"/>
              </a:rPr>
              <a:t>PhD, профессор</a:t>
            </a:r>
            <a:r>
              <a:rPr lang="kk-KZ" sz="2400" dirty="0">
                <a:solidFill>
                  <a:prstClr val="black"/>
                </a:solidFill>
                <a:latin typeface="Times New Roman" pitchFamily="18" charset="0"/>
                <a:cs typeface="Times New Roman" pitchFamily="18" charset="0"/>
              </a:rPr>
              <a:t> – </a:t>
            </a:r>
            <a:r>
              <a:rPr lang="kk-KZ" sz="2400" dirty="0" smtClean="0">
                <a:latin typeface="Times New Roman" pitchFamily="18" charset="0"/>
                <a:cs typeface="Times New Roman" pitchFamily="18" charset="0"/>
              </a:rPr>
              <a:t>2</a:t>
            </a:r>
          </a:p>
          <a:p>
            <a:pPr marL="174625"/>
            <a:r>
              <a:rPr lang="kk-KZ" sz="2400" dirty="0" smtClean="0">
                <a:latin typeface="Times New Roman" pitchFamily="18" charset="0"/>
                <a:cs typeface="Times New Roman" pitchFamily="18" charset="0"/>
              </a:rPr>
              <a:t>э.ғ.к. доцент –3</a:t>
            </a:r>
          </a:p>
          <a:p>
            <a:pPr marL="174625"/>
            <a:r>
              <a:rPr lang="kk-KZ" sz="2400" dirty="0" smtClean="0">
                <a:latin typeface="Times New Roman" pitchFamily="18" charset="0"/>
                <a:cs typeface="Times New Roman" pitchFamily="18" charset="0"/>
              </a:rPr>
              <a:t>PhD, доцент – 4</a:t>
            </a:r>
          </a:p>
          <a:p>
            <a:pPr marL="174625"/>
            <a:r>
              <a:rPr lang="kk-KZ" sz="2400" dirty="0" smtClean="0">
                <a:latin typeface="Times New Roman" pitchFamily="18" charset="0"/>
                <a:cs typeface="Times New Roman" pitchFamily="18" charset="0"/>
              </a:rPr>
              <a:t>PhD, аға оқытушы-5  </a:t>
            </a:r>
          </a:p>
          <a:p>
            <a:pPr marL="174625"/>
            <a:r>
              <a:rPr lang="kk-KZ" sz="2400" dirty="0">
                <a:latin typeface="Times New Roman" pitchFamily="18" charset="0"/>
                <a:cs typeface="Times New Roman" pitchFamily="18" charset="0"/>
              </a:rPr>
              <a:t>м</a:t>
            </a:r>
            <a:r>
              <a:rPr lang="kk-KZ" sz="2400" dirty="0" smtClean="0">
                <a:latin typeface="Times New Roman" pitchFamily="18" charset="0"/>
                <a:cs typeface="Times New Roman" pitchFamily="18" charset="0"/>
              </a:rPr>
              <a:t>агистр, аға оқытушы – 3 </a:t>
            </a:r>
          </a:p>
          <a:p>
            <a:pPr marL="174625"/>
            <a:r>
              <a:rPr lang="kk-KZ" sz="2400" dirty="0">
                <a:latin typeface="Times New Roman" pitchFamily="18" charset="0"/>
                <a:cs typeface="Times New Roman" pitchFamily="18" charset="0"/>
              </a:rPr>
              <a:t>м</a:t>
            </a:r>
            <a:r>
              <a:rPr lang="kk-KZ" sz="2400" dirty="0" smtClean="0">
                <a:latin typeface="Times New Roman" pitchFamily="18" charset="0"/>
                <a:cs typeface="Times New Roman" pitchFamily="18" charset="0"/>
              </a:rPr>
              <a:t>агистр оқытушы – 6 жұмыс істейді</a:t>
            </a:r>
            <a:endParaRPr lang="ru-RU" sz="2400" dirty="0">
              <a:latin typeface="Times New Roman" pitchFamily="18" charset="0"/>
              <a:cs typeface="Times New Roman" pitchFamily="18" charset="0"/>
            </a:endParaRPr>
          </a:p>
        </p:txBody>
      </p:sp>
      <p:graphicFrame>
        <p:nvGraphicFramePr>
          <p:cNvPr id="6" name="Диаграмма 5"/>
          <p:cNvGraphicFramePr/>
          <p:nvPr>
            <p:extLst>
              <p:ext uri="{D42A27DB-BD31-4B8C-83A1-F6EECF244321}">
                <p14:modId xmlns:p14="http://schemas.microsoft.com/office/powerpoint/2010/main" val="383374434"/>
              </p:ext>
            </p:extLst>
          </p:nvPr>
        </p:nvGraphicFramePr>
        <p:xfrm>
          <a:off x="285720" y="928670"/>
          <a:ext cx="4910217" cy="55966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32611" y="553876"/>
            <a:ext cx="6829499" cy="655802"/>
          </a:xfrm>
          <a:prstGeom prst="rect">
            <a:avLst/>
          </a:prstGeom>
        </p:spPr>
        <p:txBody>
          <a:bodyPr vert="horz" wrap="square" lIns="0" tIns="0" rIns="0" bIns="0" rtlCol="0">
            <a:spAutoFit/>
          </a:bodyPr>
          <a:lstStyle/>
          <a:p>
            <a:pPr marL="0" marR="0">
              <a:lnSpc>
                <a:spcPts val="4863"/>
              </a:lnSpc>
              <a:spcBef>
                <a:spcPts val="0"/>
              </a:spcBef>
              <a:spcAft>
                <a:spcPts val="0"/>
              </a:spcAft>
            </a:pPr>
            <a:r>
              <a:rPr sz="4400" b="1" dirty="0">
                <a:solidFill>
                  <a:srgbClr val="000000"/>
                </a:solidFill>
                <a:latin typeface="DQNCKC+Times New Roman Bold"/>
                <a:cs typeface="DQNCKC+Times New Roman Bold"/>
              </a:rPr>
              <a:t>ББ</a:t>
            </a:r>
            <a:r>
              <a:rPr sz="4400" b="1" spc="24" dirty="0">
                <a:solidFill>
                  <a:srgbClr val="000000"/>
                </a:solidFill>
                <a:latin typeface="DQNCKC+Times New Roman Bold"/>
                <a:cs typeface="DQNCKC+Times New Roman Bold"/>
              </a:rPr>
              <a:t> </a:t>
            </a:r>
            <a:r>
              <a:rPr sz="4400" b="1" spc="-13" dirty="0">
                <a:solidFill>
                  <a:srgbClr val="000000"/>
                </a:solidFill>
                <a:latin typeface="DQNCKC+Times New Roman Bold"/>
                <a:cs typeface="DQNCKC+Times New Roman Bold"/>
              </a:rPr>
              <a:t>жақсарту</a:t>
            </a:r>
            <a:r>
              <a:rPr sz="4400" b="1" spc="20" dirty="0">
                <a:solidFill>
                  <a:srgbClr val="000000"/>
                </a:solidFill>
                <a:latin typeface="DQNCKC+Times New Roman Bold"/>
                <a:cs typeface="DQNCKC+Times New Roman Bold"/>
              </a:rPr>
              <a:t> </a:t>
            </a:r>
            <a:r>
              <a:rPr sz="4400" b="1" dirty="0">
                <a:solidFill>
                  <a:srgbClr val="000000"/>
                </a:solidFill>
                <a:latin typeface="DQNCKC+Times New Roman Bold"/>
                <a:cs typeface="DQNCKC+Times New Roman Bold"/>
              </a:rPr>
              <a:t>ұсыныстары</a:t>
            </a:r>
          </a:p>
        </p:txBody>
      </p:sp>
      <p:sp>
        <p:nvSpPr>
          <p:cNvPr id="4" name="object 4"/>
          <p:cNvSpPr txBox="1"/>
          <p:nvPr/>
        </p:nvSpPr>
        <p:spPr>
          <a:xfrm>
            <a:off x="415137" y="1475104"/>
            <a:ext cx="8474532" cy="2761091"/>
          </a:xfrm>
          <a:prstGeom prst="rect">
            <a:avLst/>
          </a:prstGeom>
        </p:spPr>
        <p:txBody>
          <a:bodyPr vert="horz" wrap="square" lIns="0" tIns="0" rIns="0" bIns="0" rtlCol="0">
            <a:spAutoFit/>
          </a:bodyPr>
          <a:lstStyle/>
          <a:p>
            <a:pPr marL="0" marR="0">
              <a:lnSpc>
                <a:spcPts val="1993"/>
              </a:lnSpc>
              <a:spcBef>
                <a:spcPts val="0"/>
              </a:spcBef>
              <a:spcAft>
                <a:spcPts val="0"/>
              </a:spcAft>
            </a:pPr>
            <a:r>
              <a:rPr sz="1800" spc="12" dirty="0">
                <a:solidFill>
                  <a:srgbClr val="000000"/>
                </a:solidFill>
                <a:latin typeface="LROVIO+Times New Roman"/>
                <a:cs typeface="LROVIO+Times New Roman"/>
              </a:rPr>
              <a:t>1.</a:t>
            </a:r>
            <a:r>
              <a:rPr sz="1800" spc="696" dirty="0">
                <a:solidFill>
                  <a:srgbClr val="000000"/>
                </a:solidFill>
                <a:latin typeface="LROVIO+Times New Roman"/>
                <a:cs typeface="LROVIO+Times New Roman"/>
              </a:rPr>
              <a:t> </a:t>
            </a:r>
            <a:r>
              <a:rPr sz="1800" dirty="0">
                <a:solidFill>
                  <a:srgbClr val="000000"/>
                </a:solidFill>
                <a:latin typeface="TFUKGI+Times New Roman"/>
                <a:cs typeface="TFUKGI+Times New Roman"/>
              </a:rPr>
              <a:t>ББ</a:t>
            </a:r>
            <a:r>
              <a:rPr sz="1800" spc="680" dirty="0">
                <a:solidFill>
                  <a:srgbClr val="000000"/>
                </a:solidFill>
                <a:latin typeface="TFUKGI+Times New Roman"/>
                <a:cs typeface="TFUKGI+Times New Roman"/>
              </a:rPr>
              <a:t> </a:t>
            </a:r>
            <a:r>
              <a:rPr sz="1800" dirty="0">
                <a:solidFill>
                  <a:srgbClr val="000000"/>
                </a:solidFill>
                <a:latin typeface="TFUKGI+Times New Roman"/>
                <a:cs typeface="TFUKGI+Times New Roman"/>
              </a:rPr>
              <a:t>бойынша</a:t>
            </a:r>
            <a:r>
              <a:rPr sz="1800" spc="704" dirty="0">
                <a:solidFill>
                  <a:srgbClr val="000000"/>
                </a:solidFill>
                <a:latin typeface="TFUKGI+Times New Roman"/>
                <a:cs typeface="TFUKGI+Times New Roman"/>
              </a:rPr>
              <a:t> </a:t>
            </a:r>
            <a:r>
              <a:rPr sz="1800" dirty="0">
                <a:solidFill>
                  <a:srgbClr val="000000"/>
                </a:solidFill>
                <a:latin typeface="TFUKGI+Times New Roman"/>
                <a:cs typeface="TFUKGI+Times New Roman"/>
              </a:rPr>
              <a:t>дағдыларды</a:t>
            </a:r>
            <a:r>
              <a:rPr sz="1800" spc="700" dirty="0">
                <a:solidFill>
                  <a:srgbClr val="000000"/>
                </a:solidFill>
                <a:latin typeface="TFUKGI+Times New Roman"/>
                <a:cs typeface="TFUKGI+Times New Roman"/>
              </a:rPr>
              <a:t> </a:t>
            </a:r>
            <a:r>
              <a:rPr sz="1800" dirty="0">
                <a:solidFill>
                  <a:srgbClr val="000000"/>
                </a:solidFill>
                <a:latin typeface="TFUKGI+Times New Roman"/>
                <a:cs typeface="TFUKGI+Times New Roman"/>
              </a:rPr>
              <a:t>қалыптастыру</a:t>
            </a:r>
            <a:r>
              <a:rPr sz="1800" spc="674" dirty="0">
                <a:solidFill>
                  <a:srgbClr val="000000"/>
                </a:solidFill>
                <a:latin typeface="TFUKGI+Times New Roman"/>
                <a:cs typeface="TFUKGI+Times New Roman"/>
              </a:rPr>
              <a:t> </a:t>
            </a:r>
            <a:r>
              <a:rPr sz="1800" dirty="0">
                <a:solidFill>
                  <a:srgbClr val="000000"/>
                </a:solidFill>
                <a:latin typeface="TFUKGI+Times New Roman"/>
                <a:cs typeface="TFUKGI+Times New Roman"/>
              </a:rPr>
              <a:t>мақсатында</a:t>
            </a:r>
            <a:r>
              <a:rPr sz="1800" spc="715" dirty="0">
                <a:solidFill>
                  <a:srgbClr val="000000"/>
                </a:solidFill>
                <a:latin typeface="TFUKGI+Times New Roman"/>
                <a:cs typeface="TFUKGI+Times New Roman"/>
              </a:rPr>
              <a:t> </a:t>
            </a:r>
            <a:r>
              <a:rPr sz="1800" dirty="0">
                <a:solidFill>
                  <a:srgbClr val="000000"/>
                </a:solidFill>
                <a:latin typeface="TFUKGI+Times New Roman"/>
                <a:cs typeface="TFUKGI+Times New Roman"/>
              </a:rPr>
              <a:t>материалды</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техникалық</a:t>
            </a:r>
          </a:p>
          <a:p>
            <a:pPr marL="0" marR="0">
              <a:lnSpc>
                <a:spcPts val="1993"/>
              </a:lnSpc>
              <a:spcBef>
                <a:spcPts val="166"/>
              </a:spcBef>
              <a:spcAft>
                <a:spcPts val="0"/>
              </a:spcAft>
            </a:pPr>
            <a:r>
              <a:rPr sz="1800" dirty="0">
                <a:solidFill>
                  <a:srgbClr val="000000"/>
                </a:solidFill>
                <a:latin typeface="TFUKGI+Times New Roman"/>
                <a:cs typeface="TFUKGI+Times New Roman"/>
              </a:rPr>
              <a:t>базамен</a:t>
            </a:r>
            <a:r>
              <a:rPr sz="1800" spc="34" dirty="0">
                <a:solidFill>
                  <a:srgbClr val="000000"/>
                </a:solidFill>
                <a:latin typeface="TFUKGI+Times New Roman"/>
                <a:cs typeface="TFUKGI+Times New Roman"/>
              </a:rPr>
              <a:t> </a:t>
            </a:r>
            <a:r>
              <a:rPr sz="1800" dirty="0">
                <a:solidFill>
                  <a:srgbClr val="000000"/>
                </a:solidFill>
                <a:latin typeface="TFUKGI+Times New Roman"/>
                <a:cs typeface="TFUKGI+Times New Roman"/>
              </a:rPr>
              <a:t>қамтамасыз</a:t>
            </a:r>
            <a:r>
              <a:rPr sz="1800" spc="99" dirty="0">
                <a:solidFill>
                  <a:srgbClr val="000000"/>
                </a:solidFill>
                <a:latin typeface="TFUKGI+Times New Roman"/>
                <a:cs typeface="TFUKGI+Times New Roman"/>
              </a:rPr>
              <a:t> </a:t>
            </a:r>
            <a:r>
              <a:rPr sz="1800" spc="-40" dirty="0">
                <a:solidFill>
                  <a:srgbClr val="000000"/>
                </a:solidFill>
                <a:latin typeface="TFUKGI+Times New Roman"/>
                <a:cs typeface="TFUKGI+Times New Roman"/>
              </a:rPr>
              <a:t>етілу,</a:t>
            </a:r>
            <a:r>
              <a:rPr sz="1800" spc="104" dirty="0">
                <a:solidFill>
                  <a:srgbClr val="000000"/>
                </a:solidFill>
                <a:latin typeface="TFUKGI+Times New Roman"/>
                <a:cs typeface="TFUKGI+Times New Roman"/>
              </a:rPr>
              <a:t> </a:t>
            </a:r>
            <a:r>
              <a:rPr sz="1800" dirty="0">
                <a:solidFill>
                  <a:srgbClr val="000000"/>
                </a:solidFill>
                <a:latin typeface="TFUKGI+Times New Roman"/>
                <a:cs typeface="TFUKGI+Times New Roman"/>
              </a:rPr>
              <a:t>теорияны</a:t>
            </a:r>
            <a:r>
              <a:rPr sz="1800" spc="-28" dirty="0">
                <a:solidFill>
                  <a:srgbClr val="000000"/>
                </a:solidFill>
                <a:latin typeface="TFUKGI+Times New Roman"/>
                <a:cs typeface="TFUKGI+Times New Roman"/>
              </a:rPr>
              <a:t> </a:t>
            </a:r>
            <a:r>
              <a:rPr sz="1800" dirty="0">
                <a:solidFill>
                  <a:srgbClr val="000000"/>
                </a:solidFill>
                <a:latin typeface="TFUKGI+Times New Roman"/>
                <a:cs typeface="TFUKGI+Times New Roman"/>
              </a:rPr>
              <a:t>практикамен</a:t>
            </a:r>
            <a:r>
              <a:rPr sz="1800" spc="41" dirty="0">
                <a:solidFill>
                  <a:srgbClr val="000000"/>
                </a:solidFill>
                <a:latin typeface="TFUKGI+Times New Roman"/>
                <a:cs typeface="TFUKGI+Times New Roman"/>
              </a:rPr>
              <a:t> </a:t>
            </a:r>
            <a:r>
              <a:rPr sz="1800" dirty="0">
                <a:solidFill>
                  <a:srgbClr val="000000"/>
                </a:solidFill>
                <a:latin typeface="TFUKGI+Times New Roman"/>
                <a:cs typeface="TFUKGI+Times New Roman"/>
              </a:rPr>
              <a:t>ұштастыру </a:t>
            </a:r>
            <a:r>
              <a:rPr sz="1800" spc="-11" dirty="0">
                <a:solidFill>
                  <a:srgbClr val="000000"/>
                </a:solidFill>
                <a:latin typeface="TFUKGI+Times New Roman"/>
                <a:cs typeface="TFUKGI+Times New Roman"/>
              </a:rPr>
              <a:t>мақсатында</a:t>
            </a:r>
          </a:p>
          <a:p>
            <a:pPr marL="0" marR="0">
              <a:lnSpc>
                <a:spcPts val="1996"/>
              </a:lnSpc>
              <a:spcBef>
                <a:spcPts val="114"/>
              </a:spcBef>
              <a:spcAft>
                <a:spcPts val="0"/>
              </a:spcAft>
            </a:pPr>
            <a:r>
              <a:rPr sz="1800" spc="12" dirty="0">
                <a:solidFill>
                  <a:srgbClr val="000000"/>
                </a:solidFill>
                <a:latin typeface="LROVIO+Times New Roman"/>
                <a:cs typeface="LROVIO+Times New Roman"/>
              </a:rPr>
              <a:t>2.</a:t>
            </a:r>
            <a:r>
              <a:rPr sz="1800" spc="384" dirty="0">
                <a:solidFill>
                  <a:srgbClr val="000000"/>
                </a:solidFill>
                <a:latin typeface="LROVIO+Times New Roman"/>
                <a:cs typeface="LROVIO+Times New Roman"/>
              </a:rPr>
              <a:t> </a:t>
            </a:r>
            <a:r>
              <a:rPr sz="1800" dirty="0">
                <a:solidFill>
                  <a:srgbClr val="000000"/>
                </a:solidFill>
                <a:latin typeface="TFUKGI+Times New Roman"/>
                <a:cs typeface="TFUKGI+Times New Roman"/>
              </a:rPr>
              <a:t>ББ</a:t>
            </a:r>
            <a:r>
              <a:rPr sz="1800" spc="392" dirty="0">
                <a:solidFill>
                  <a:srgbClr val="000000"/>
                </a:solidFill>
                <a:latin typeface="TFUKGI+Times New Roman"/>
                <a:cs typeface="TFUKGI+Times New Roman"/>
              </a:rPr>
              <a:t> </a:t>
            </a:r>
            <a:r>
              <a:rPr sz="1800" dirty="0">
                <a:solidFill>
                  <a:srgbClr val="000000"/>
                </a:solidFill>
                <a:latin typeface="TFUKGI+Times New Roman"/>
                <a:cs typeface="TFUKGI+Times New Roman"/>
              </a:rPr>
              <a:t>бойынша</a:t>
            </a:r>
            <a:r>
              <a:rPr sz="1800" spc="389" dirty="0">
                <a:solidFill>
                  <a:srgbClr val="000000"/>
                </a:solidFill>
                <a:latin typeface="TFUKGI+Times New Roman"/>
                <a:cs typeface="TFUKGI+Times New Roman"/>
              </a:rPr>
              <a:t> </a:t>
            </a:r>
            <a:r>
              <a:rPr sz="1800" dirty="0">
                <a:solidFill>
                  <a:srgbClr val="000000"/>
                </a:solidFill>
                <a:latin typeface="TFUKGI+Times New Roman"/>
                <a:cs typeface="TFUKGI+Times New Roman"/>
              </a:rPr>
              <a:t>оқу</a:t>
            </a:r>
            <a:r>
              <a:rPr sz="1800" spc="357" dirty="0">
                <a:solidFill>
                  <a:srgbClr val="000000"/>
                </a:solidFill>
                <a:latin typeface="TFUKGI+Times New Roman"/>
                <a:cs typeface="TFUKGI+Times New Roman"/>
              </a:rPr>
              <a:t> </a:t>
            </a:r>
            <a:r>
              <a:rPr sz="1800" dirty="0">
                <a:solidFill>
                  <a:srgbClr val="000000"/>
                </a:solidFill>
                <a:latin typeface="TFUKGI+Times New Roman"/>
                <a:cs typeface="TFUKGI+Times New Roman"/>
              </a:rPr>
              <a:t>курсын</a:t>
            </a:r>
            <a:r>
              <a:rPr sz="1800" spc="397" dirty="0">
                <a:solidFill>
                  <a:srgbClr val="000000"/>
                </a:solidFill>
                <a:latin typeface="TFUKGI+Times New Roman"/>
                <a:cs typeface="TFUKGI+Times New Roman"/>
              </a:rPr>
              <a:t> </a:t>
            </a:r>
            <a:r>
              <a:rPr sz="1800" spc="-12" dirty="0">
                <a:solidFill>
                  <a:srgbClr val="000000"/>
                </a:solidFill>
                <a:latin typeface="TFUKGI+Times New Roman"/>
                <a:cs typeface="TFUKGI+Times New Roman"/>
              </a:rPr>
              <a:t>толық</a:t>
            </a:r>
            <a:r>
              <a:rPr sz="1800" spc="392" dirty="0">
                <a:solidFill>
                  <a:srgbClr val="000000"/>
                </a:solidFill>
                <a:latin typeface="TFUKGI+Times New Roman"/>
                <a:cs typeface="TFUKGI+Times New Roman"/>
              </a:rPr>
              <a:t> </a:t>
            </a:r>
            <a:r>
              <a:rPr sz="1800" dirty="0">
                <a:solidFill>
                  <a:srgbClr val="000000"/>
                </a:solidFill>
                <a:latin typeface="TFUKGI+Times New Roman"/>
                <a:cs typeface="TFUKGI+Times New Roman"/>
              </a:rPr>
              <a:t>бітірген</a:t>
            </a:r>
            <a:r>
              <a:rPr sz="1800" spc="395" dirty="0">
                <a:solidFill>
                  <a:srgbClr val="000000"/>
                </a:solidFill>
                <a:latin typeface="TFUKGI+Times New Roman"/>
                <a:cs typeface="TFUKGI+Times New Roman"/>
              </a:rPr>
              <a:t> </a:t>
            </a:r>
            <a:r>
              <a:rPr sz="1800" dirty="0">
                <a:solidFill>
                  <a:srgbClr val="000000"/>
                </a:solidFill>
                <a:latin typeface="TFUKGI+Times New Roman"/>
                <a:cs typeface="TFUKGI+Times New Roman"/>
              </a:rPr>
              <a:t>түлектердің</a:t>
            </a:r>
            <a:r>
              <a:rPr sz="1800" spc="399" dirty="0">
                <a:solidFill>
                  <a:srgbClr val="000000"/>
                </a:solidFill>
                <a:latin typeface="TFUKGI+Times New Roman"/>
                <a:cs typeface="TFUKGI+Times New Roman"/>
              </a:rPr>
              <a:t> </a:t>
            </a:r>
            <a:r>
              <a:rPr sz="1800" dirty="0">
                <a:solidFill>
                  <a:srgbClr val="000000"/>
                </a:solidFill>
                <a:latin typeface="TFUKGI+Times New Roman"/>
                <a:cs typeface="TFUKGI+Times New Roman"/>
              </a:rPr>
              <a:t>алған</a:t>
            </a:r>
            <a:r>
              <a:rPr sz="1800" spc="381" dirty="0">
                <a:solidFill>
                  <a:srgbClr val="000000"/>
                </a:solidFill>
                <a:latin typeface="TFUKGI+Times New Roman"/>
                <a:cs typeface="TFUKGI+Times New Roman"/>
              </a:rPr>
              <a:t> </a:t>
            </a:r>
            <a:r>
              <a:rPr sz="1800" dirty="0">
                <a:solidFill>
                  <a:srgbClr val="000000"/>
                </a:solidFill>
                <a:latin typeface="TFUKGI+Times New Roman"/>
                <a:cs typeface="TFUKGI+Times New Roman"/>
              </a:rPr>
              <a:t>білім</a:t>
            </a:r>
            <a:r>
              <a:rPr sz="1800" spc="387" dirty="0">
                <a:solidFill>
                  <a:srgbClr val="000000"/>
                </a:solidFill>
                <a:latin typeface="TFUKGI+Times New Roman"/>
                <a:cs typeface="TFUKGI+Times New Roman"/>
              </a:rPr>
              <a:t> </a:t>
            </a:r>
            <a:r>
              <a:rPr sz="1800" dirty="0">
                <a:solidFill>
                  <a:srgbClr val="000000"/>
                </a:solidFill>
                <a:latin typeface="TFUKGI+Times New Roman"/>
                <a:cs typeface="TFUKGI+Times New Roman"/>
              </a:rPr>
              <a:t>мен</a:t>
            </a:r>
            <a:r>
              <a:rPr sz="1800" spc="396" dirty="0">
                <a:solidFill>
                  <a:srgbClr val="000000"/>
                </a:solidFill>
                <a:latin typeface="TFUKGI+Times New Roman"/>
                <a:cs typeface="TFUKGI+Times New Roman"/>
              </a:rPr>
              <a:t> </a:t>
            </a:r>
            <a:r>
              <a:rPr sz="1800" dirty="0">
                <a:solidFill>
                  <a:srgbClr val="000000"/>
                </a:solidFill>
                <a:latin typeface="TFUKGI+Times New Roman"/>
                <a:cs typeface="TFUKGI+Times New Roman"/>
              </a:rPr>
              <a:t>дағдысы</a:t>
            </a:r>
          </a:p>
          <a:p>
            <a:pPr marL="0" marR="0">
              <a:lnSpc>
                <a:spcPts val="1993"/>
              </a:lnSpc>
              <a:spcBef>
                <a:spcPts val="169"/>
              </a:spcBef>
              <a:spcAft>
                <a:spcPts val="0"/>
              </a:spcAft>
            </a:pPr>
            <a:r>
              <a:rPr sz="1800" dirty="0">
                <a:solidFill>
                  <a:srgbClr val="000000"/>
                </a:solidFill>
                <a:latin typeface="TFUKGI+Times New Roman"/>
                <a:cs typeface="TFUKGI+Times New Roman"/>
              </a:rPr>
              <a:t>бойынша жұмыс </a:t>
            </a:r>
            <a:r>
              <a:rPr sz="1800" spc="-11" dirty="0">
                <a:solidFill>
                  <a:srgbClr val="000000"/>
                </a:solidFill>
                <a:latin typeface="TFUKGI+Times New Roman"/>
                <a:cs typeface="TFUKGI+Times New Roman"/>
              </a:rPr>
              <a:t>берушілерден</a:t>
            </a:r>
            <a:r>
              <a:rPr sz="1800" spc="68" dirty="0">
                <a:solidFill>
                  <a:srgbClr val="000000"/>
                </a:solidFill>
                <a:latin typeface="TFUKGI+Times New Roman"/>
                <a:cs typeface="TFUKGI+Times New Roman"/>
              </a:rPr>
              <a:t> </a:t>
            </a:r>
            <a:r>
              <a:rPr sz="1800" spc="-21" dirty="0">
                <a:solidFill>
                  <a:srgbClr val="000000"/>
                </a:solidFill>
                <a:latin typeface="TFUKGI+Times New Roman"/>
                <a:cs typeface="TFUKGI+Times New Roman"/>
              </a:rPr>
              <a:t>сауалнама</a:t>
            </a:r>
            <a:r>
              <a:rPr sz="1800" spc="103" dirty="0">
                <a:solidFill>
                  <a:srgbClr val="000000"/>
                </a:solidFill>
                <a:latin typeface="TFUKGI+Times New Roman"/>
                <a:cs typeface="TFUKGI+Times New Roman"/>
              </a:rPr>
              <a:t> </a:t>
            </a:r>
            <a:r>
              <a:rPr sz="1800" dirty="0">
                <a:solidFill>
                  <a:srgbClr val="000000"/>
                </a:solidFill>
                <a:latin typeface="TFUKGI+Times New Roman"/>
                <a:cs typeface="TFUKGI+Times New Roman"/>
              </a:rPr>
              <a:t>алу</a:t>
            </a:r>
            <a:r>
              <a:rPr sz="1800" spc="19" dirty="0">
                <a:solidFill>
                  <a:srgbClr val="000000"/>
                </a:solidFill>
                <a:latin typeface="TFUKGI+Times New Roman"/>
                <a:cs typeface="TFUKGI+Times New Roman"/>
              </a:rPr>
              <a:t> </a:t>
            </a:r>
            <a:r>
              <a:rPr sz="1800" dirty="0">
                <a:solidFill>
                  <a:srgbClr val="000000"/>
                </a:solidFill>
                <a:latin typeface="TFUKGI+Times New Roman"/>
                <a:cs typeface="TFUKGI+Times New Roman"/>
              </a:rPr>
              <a:t>арқылы</a:t>
            </a:r>
            <a:r>
              <a:rPr sz="1800" spc="29" dirty="0">
                <a:solidFill>
                  <a:srgbClr val="000000"/>
                </a:solidFill>
                <a:latin typeface="TFUKGI+Times New Roman"/>
                <a:cs typeface="TFUKGI+Times New Roman"/>
              </a:rPr>
              <a:t> </a:t>
            </a:r>
            <a:r>
              <a:rPr sz="1800" dirty="0">
                <a:solidFill>
                  <a:srgbClr val="000000"/>
                </a:solidFill>
                <a:latin typeface="TFUKGI+Times New Roman"/>
                <a:cs typeface="TFUKGI+Times New Roman"/>
              </a:rPr>
              <a:t>ББ</a:t>
            </a:r>
            <a:r>
              <a:rPr sz="1800" spc="30" dirty="0">
                <a:solidFill>
                  <a:srgbClr val="000000"/>
                </a:solidFill>
                <a:latin typeface="TFUKGI+Times New Roman"/>
                <a:cs typeface="TFUKGI+Times New Roman"/>
              </a:rPr>
              <a:t> </a:t>
            </a:r>
            <a:r>
              <a:rPr sz="1800" dirty="0">
                <a:solidFill>
                  <a:srgbClr val="000000"/>
                </a:solidFill>
                <a:latin typeface="TFUKGI+Times New Roman"/>
                <a:cs typeface="TFUKGI+Times New Roman"/>
              </a:rPr>
              <a:t>жақсарту</a:t>
            </a:r>
            <a:r>
              <a:rPr sz="1800" dirty="0">
                <a:solidFill>
                  <a:srgbClr val="000000"/>
                </a:solidFill>
                <a:latin typeface="LROVIO+Times New Roman"/>
                <a:cs typeface="LROVIO+Times New Roman"/>
              </a:rPr>
              <a:t>.</a:t>
            </a:r>
          </a:p>
          <a:p>
            <a:pPr marL="0" marR="0">
              <a:lnSpc>
                <a:spcPts val="1996"/>
              </a:lnSpc>
              <a:spcBef>
                <a:spcPts val="114"/>
              </a:spcBef>
              <a:spcAft>
                <a:spcPts val="0"/>
              </a:spcAft>
            </a:pPr>
            <a:r>
              <a:rPr sz="1800" spc="12" dirty="0">
                <a:solidFill>
                  <a:srgbClr val="000000"/>
                </a:solidFill>
                <a:latin typeface="LROVIO+Times New Roman"/>
                <a:cs typeface="LROVIO+Times New Roman"/>
              </a:rPr>
              <a:t>3.</a:t>
            </a:r>
            <a:r>
              <a:rPr sz="1800" spc="288" dirty="0">
                <a:solidFill>
                  <a:srgbClr val="000000"/>
                </a:solidFill>
                <a:latin typeface="LROVIO+Times New Roman"/>
                <a:cs typeface="LROVIO+Times New Roman"/>
              </a:rPr>
              <a:t> </a:t>
            </a:r>
            <a:r>
              <a:rPr sz="1800" dirty="0">
                <a:solidFill>
                  <a:srgbClr val="000000"/>
                </a:solidFill>
                <a:latin typeface="TFUKGI+Times New Roman"/>
                <a:cs typeface="TFUKGI+Times New Roman"/>
              </a:rPr>
              <a:t>Аралық</a:t>
            </a:r>
            <a:r>
              <a:rPr sz="1800" spc="291" dirty="0">
                <a:solidFill>
                  <a:srgbClr val="000000"/>
                </a:solidFill>
                <a:latin typeface="TFUKGI+Times New Roman"/>
                <a:cs typeface="TFUKGI+Times New Roman"/>
              </a:rPr>
              <a:t> </a:t>
            </a:r>
            <a:r>
              <a:rPr sz="1800" dirty="0">
                <a:solidFill>
                  <a:srgbClr val="000000"/>
                </a:solidFill>
                <a:latin typeface="TFUKGI+Times New Roman"/>
                <a:cs typeface="TFUKGI+Times New Roman"/>
              </a:rPr>
              <a:t>емтихандардағы</a:t>
            </a:r>
            <a:r>
              <a:rPr sz="1800" spc="305" dirty="0">
                <a:solidFill>
                  <a:srgbClr val="000000"/>
                </a:solidFill>
                <a:latin typeface="TFUKGI+Times New Roman"/>
                <a:cs typeface="TFUKGI+Times New Roman"/>
              </a:rPr>
              <a:t> </a:t>
            </a:r>
            <a:r>
              <a:rPr sz="1800" dirty="0">
                <a:solidFill>
                  <a:srgbClr val="000000"/>
                </a:solidFill>
                <a:latin typeface="TFUKGI+Times New Roman"/>
                <a:cs typeface="TFUKGI+Times New Roman"/>
              </a:rPr>
              <a:t>емтихан</a:t>
            </a:r>
            <a:r>
              <a:rPr sz="1800" spc="300" dirty="0">
                <a:solidFill>
                  <a:srgbClr val="000000"/>
                </a:solidFill>
                <a:latin typeface="TFUKGI+Times New Roman"/>
                <a:cs typeface="TFUKGI+Times New Roman"/>
              </a:rPr>
              <a:t> </a:t>
            </a:r>
            <a:r>
              <a:rPr sz="1800" dirty="0">
                <a:solidFill>
                  <a:srgbClr val="000000"/>
                </a:solidFill>
                <a:latin typeface="TFUKGI+Times New Roman"/>
                <a:cs typeface="TFUKGI+Times New Roman"/>
              </a:rPr>
              <a:t>түріне</a:t>
            </a:r>
            <a:r>
              <a:rPr sz="1800" spc="288" dirty="0">
                <a:solidFill>
                  <a:srgbClr val="000000"/>
                </a:solidFill>
                <a:latin typeface="TFUKGI+Times New Roman"/>
                <a:cs typeface="TFUKGI+Times New Roman"/>
              </a:rPr>
              <a:t> </a:t>
            </a:r>
            <a:r>
              <a:rPr sz="1800" spc="-21" dirty="0">
                <a:solidFill>
                  <a:srgbClr val="000000"/>
                </a:solidFill>
                <a:latin typeface="TFUKGI+Times New Roman"/>
                <a:cs typeface="TFUKGI+Times New Roman"/>
              </a:rPr>
              <a:t>жоба</a:t>
            </a:r>
            <a:r>
              <a:rPr sz="1800" spc="312" dirty="0">
                <a:solidFill>
                  <a:srgbClr val="000000"/>
                </a:solidFill>
                <a:latin typeface="TFUKGI+Times New Roman"/>
                <a:cs typeface="TFUKGI+Times New Roman"/>
              </a:rPr>
              <a:t> </a:t>
            </a:r>
            <a:r>
              <a:rPr sz="1800" spc="-22" dirty="0">
                <a:solidFill>
                  <a:srgbClr val="000000"/>
                </a:solidFill>
                <a:latin typeface="TFUKGI+Times New Roman"/>
                <a:cs typeface="TFUKGI+Times New Roman"/>
              </a:rPr>
              <a:t>қорғау</a:t>
            </a:r>
            <a:r>
              <a:rPr sz="1800" spc="282" dirty="0">
                <a:solidFill>
                  <a:srgbClr val="000000"/>
                </a:solidFill>
                <a:latin typeface="TFUKGI+Times New Roman"/>
                <a:cs typeface="TFUKGI+Times New Roman"/>
              </a:rPr>
              <a:t> </a:t>
            </a:r>
            <a:r>
              <a:rPr sz="1800" spc="10" dirty="0">
                <a:solidFill>
                  <a:srgbClr val="000000"/>
                </a:solidFill>
                <a:latin typeface="TFUKGI+Times New Roman"/>
                <a:cs typeface="TFUKGI+Times New Roman"/>
              </a:rPr>
              <a:t>түрі</a:t>
            </a:r>
            <a:r>
              <a:rPr sz="1800" spc="266" dirty="0">
                <a:solidFill>
                  <a:srgbClr val="000000"/>
                </a:solidFill>
                <a:latin typeface="TFUKGI+Times New Roman"/>
                <a:cs typeface="TFUKGI+Times New Roman"/>
              </a:rPr>
              <a:t> </a:t>
            </a:r>
            <a:r>
              <a:rPr sz="1800" dirty="0">
                <a:solidFill>
                  <a:srgbClr val="000000"/>
                </a:solidFill>
                <a:latin typeface="TFUKGI+Times New Roman"/>
                <a:cs typeface="TFUKGI+Times New Roman"/>
              </a:rPr>
              <a:t>бойынша</a:t>
            </a:r>
            <a:r>
              <a:rPr sz="1800" spc="292" dirty="0">
                <a:solidFill>
                  <a:srgbClr val="000000"/>
                </a:solidFill>
                <a:latin typeface="TFUKGI+Times New Roman"/>
                <a:cs typeface="TFUKGI+Times New Roman"/>
              </a:rPr>
              <a:t> </a:t>
            </a:r>
            <a:r>
              <a:rPr sz="1800" spc="-12" dirty="0">
                <a:solidFill>
                  <a:srgbClr val="000000"/>
                </a:solidFill>
                <a:latin typeface="LROVIO+Times New Roman"/>
                <a:cs typeface="LROVIO+Times New Roman"/>
              </a:rPr>
              <a:t>40</a:t>
            </a:r>
            <a:r>
              <a:rPr sz="1800" spc="318" dirty="0">
                <a:solidFill>
                  <a:srgbClr val="000000"/>
                </a:solidFill>
                <a:latin typeface="LROVIO+Times New Roman"/>
                <a:cs typeface="LROVIO+Times New Roman"/>
              </a:rPr>
              <a:t> </a:t>
            </a:r>
            <a:r>
              <a:rPr sz="1800" dirty="0">
                <a:solidFill>
                  <a:srgbClr val="000000"/>
                </a:solidFill>
                <a:latin typeface="TFUKGI+Times New Roman"/>
                <a:cs typeface="TFUKGI+Times New Roman"/>
              </a:rPr>
              <a:t>пайызға</a:t>
            </a:r>
          </a:p>
          <a:p>
            <a:pPr marL="0" marR="0">
              <a:lnSpc>
                <a:spcPts val="1993"/>
              </a:lnSpc>
              <a:spcBef>
                <a:spcPts val="168"/>
              </a:spcBef>
              <a:spcAft>
                <a:spcPts val="0"/>
              </a:spcAft>
            </a:pPr>
            <a:r>
              <a:rPr sz="1800" dirty="0">
                <a:solidFill>
                  <a:srgbClr val="000000"/>
                </a:solidFill>
                <a:latin typeface="TFUKGI+Times New Roman"/>
                <a:cs typeface="TFUKGI+Times New Roman"/>
              </a:rPr>
              <a:t>өзгерту</a:t>
            </a:r>
            <a:r>
              <a:rPr sz="1800" dirty="0">
                <a:solidFill>
                  <a:srgbClr val="000000"/>
                </a:solidFill>
                <a:latin typeface="LROVIO+Times New Roman"/>
                <a:cs typeface="LROVIO+Times New Roman"/>
              </a:rPr>
              <a:t>.</a:t>
            </a:r>
          </a:p>
          <a:p>
            <a:pPr marL="0" marR="0">
              <a:lnSpc>
                <a:spcPts val="1996"/>
              </a:lnSpc>
              <a:spcBef>
                <a:spcPts val="164"/>
              </a:spcBef>
              <a:spcAft>
                <a:spcPts val="0"/>
              </a:spcAft>
            </a:pPr>
            <a:r>
              <a:rPr sz="1800" spc="12" dirty="0">
                <a:solidFill>
                  <a:srgbClr val="000000"/>
                </a:solidFill>
                <a:latin typeface="LROVIO+Times New Roman"/>
                <a:cs typeface="LROVIO+Times New Roman"/>
              </a:rPr>
              <a:t>4.</a:t>
            </a:r>
            <a:r>
              <a:rPr sz="1800" spc="-24" dirty="0">
                <a:solidFill>
                  <a:srgbClr val="000000"/>
                </a:solidFill>
                <a:latin typeface="LROVIO+Times New Roman"/>
                <a:cs typeface="LROVIO+Times New Roman"/>
              </a:rPr>
              <a:t> </a:t>
            </a:r>
            <a:r>
              <a:rPr sz="1800" spc="-27" dirty="0">
                <a:solidFill>
                  <a:srgbClr val="000000"/>
                </a:solidFill>
                <a:latin typeface="TFUKGI+Times New Roman"/>
                <a:cs typeface="TFUKGI+Times New Roman"/>
              </a:rPr>
              <a:t>Атамекен</a:t>
            </a:r>
            <a:r>
              <a:rPr sz="1800" spc="107" dirty="0">
                <a:solidFill>
                  <a:srgbClr val="000000"/>
                </a:solidFill>
                <a:latin typeface="TFUKGI+Times New Roman"/>
                <a:cs typeface="TFUKGI+Times New Roman"/>
              </a:rPr>
              <a:t> </a:t>
            </a:r>
            <a:r>
              <a:rPr sz="1800" dirty="0">
                <a:solidFill>
                  <a:srgbClr val="000000"/>
                </a:solidFill>
                <a:latin typeface="TFUKGI+Times New Roman"/>
                <a:cs typeface="TFUKGI+Times New Roman"/>
              </a:rPr>
              <a:t>және </a:t>
            </a:r>
            <a:r>
              <a:rPr sz="1800" spc="-49" dirty="0">
                <a:solidFill>
                  <a:srgbClr val="000000"/>
                </a:solidFill>
                <a:latin typeface="TFUKGI+Times New Roman"/>
                <a:cs typeface="TFUKGI+Times New Roman"/>
              </a:rPr>
              <a:t>НААР,</a:t>
            </a:r>
            <a:r>
              <a:rPr sz="1800" spc="61" dirty="0">
                <a:solidFill>
                  <a:srgbClr val="000000"/>
                </a:solidFill>
                <a:latin typeface="TFUKGI+Times New Roman"/>
                <a:cs typeface="TFUKGI+Times New Roman"/>
              </a:rPr>
              <a:t> </a:t>
            </a:r>
            <a:r>
              <a:rPr sz="1800" spc="-27" dirty="0">
                <a:solidFill>
                  <a:srgbClr val="000000"/>
                </a:solidFill>
                <a:latin typeface="TFUKGI+Times New Roman"/>
                <a:cs typeface="TFUKGI+Times New Roman"/>
              </a:rPr>
              <a:t>НКАОКА</a:t>
            </a:r>
            <a:r>
              <a:rPr sz="1800" spc="79" dirty="0">
                <a:solidFill>
                  <a:srgbClr val="000000"/>
                </a:solidFill>
                <a:latin typeface="TFUKGI+Times New Roman"/>
                <a:cs typeface="TFUKGI+Times New Roman"/>
              </a:rPr>
              <a:t> </a:t>
            </a:r>
            <a:r>
              <a:rPr sz="1800" dirty="0">
                <a:solidFill>
                  <a:srgbClr val="000000"/>
                </a:solidFill>
                <a:latin typeface="TFUKGI+Times New Roman"/>
                <a:cs typeface="TFUKGI+Times New Roman"/>
              </a:rPr>
              <a:t>секілді</a:t>
            </a:r>
            <a:r>
              <a:rPr sz="1800" spc="42" dirty="0">
                <a:solidFill>
                  <a:srgbClr val="000000"/>
                </a:solidFill>
                <a:latin typeface="TFUKGI+Times New Roman"/>
                <a:cs typeface="TFUKGI+Times New Roman"/>
              </a:rPr>
              <a:t> </a:t>
            </a:r>
            <a:r>
              <a:rPr sz="1800" dirty="0">
                <a:solidFill>
                  <a:srgbClr val="000000"/>
                </a:solidFill>
                <a:latin typeface="TFUKGI+Times New Roman"/>
                <a:cs typeface="TFUKGI+Times New Roman"/>
              </a:rPr>
              <a:t>рейтингтіктердің талаптарына</a:t>
            </a:r>
            <a:r>
              <a:rPr sz="1800" spc="25" dirty="0">
                <a:solidFill>
                  <a:srgbClr val="000000"/>
                </a:solidFill>
                <a:latin typeface="TFUKGI+Times New Roman"/>
                <a:cs typeface="TFUKGI+Times New Roman"/>
              </a:rPr>
              <a:t> </a:t>
            </a:r>
            <a:r>
              <a:rPr sz="1800" dirty="0">
                <a:solidFill>
                  <a:srgbClr val="000000"/>
                </a:solidFill>
                <a:latin typeface="TFUKGI+Times New Roman"/>
                <a:cs typeface="TFUKGI+Times New Roman"/>
              </a:rPr>
              <a:t>бағытталу</a:t>
            </a:r>
          </a:p>
          <a:p>
            <a:pPr marL="0" marR="0">
              <a:lnSpc>
                <a:spcPts val="1993"/>
              </a:lnSpc>
              <a:spcBef>
                <a:spcPts val="118"/>
              </a:spcBef>
              <a:spcAft>
                <a:spcPts val="0"/>
              </a:spcAft>
            </a:pPr>
            <a:r>
              <a:rPr sz="1800" spc="12" dirty="0">
                <a:solidFill>
                  <a:srgbClr val="000000"/>
                </a:solidFill>
                <a:latin typeface="LROVIO+Times New Roman"/>
                <a:cs typeface="LROVIO+Times New Roman"/>
              </a:rPr>
              <a:t>5.</a:t>
            </a:r>
            <a:r>
              <a:rPr sz="1800" spc="-24" dirty="0">
                <a:solidFill>
                  <a:srgbClr val="000000"/>
                </a:solidFill>
                <a:latin typeface="LROVIO+Times New Roman"/>
                <a:cs typeface="LROVIO+Times New Roman"/>
              </a:rPr>
              <a:t> </a:t>
            </a:r>
            <a:r>
              <a:rPr sz="1800" dirty="0">
                <a:solidFill>
                  <a:srgbClr val="000000"/>
                </a:solidFill>
                <a:latin typeface="TFUKGI+Times New Roman"/>
                <a:cs typeface="TFUKGI+Times New Roman"/>
              </a:rPr>
              <a:t>ББ бойынша жаңа кітаптар</a:t>
            </a:r>
            <a:r>
              <a:rPr sz="1800" spc="22" dirty="0">
                <a:solidFill>
                  <a:srgbClr val="000000"/>
                </a:solidFill>
                <a:latin typeface="TFUKGI+Times New Roman"/>
                <a:cs typeface="TFUKGI+Times New Roman"/>
              </a:rPr>
              <a:t> </a:t>
            </a:r>
            <a:r>
              <a:rPr sz="1800" dirty="0">
                <a:solidFill>
                  <a:srgbClr val="000000"/>
                </a:solidFill>
                <a:latin typeface="TFUKGI+Times New Roman"/>
                <a:cs typeface="TFUKGI+Times New Roman"/>
              </a:rPr>
              <a:t>тізімін</a:t>
            </a:r>
            <a:r>
              <a:rPr sz="1800" spc="-14" dirty="0">
                <a:solidFill>
                  <a:srgbClr val="000000"/>
                </a:solidFill>
                <a:latin typeface="TFUKGI+Times New Roman"/>
                <a:cs typeface="TFUKGI+Times New Roman"/>
              </a:rPr>
              <a:t> </a:t>
            </a:r>
            <a:r>
              <a:rPr sz="1800" dirty="0">
                <a:solidFill>
                  <a:srgbClr val="000000"/>
                </a:solidFill>
                <a:latin typeface="TFUKGI+Times New Roman"/>
                <a:cs typeface="TFUKGI+Times New Roman"/>
              </a:rPr>
              <a:t>жасақтап,</a:t>
            </a:r>
            <a:r>
              <a:rPr sz="1800" spc="40" dirty="0">
                <a:solidFill>
                  <a:srgbClr val="000000"/>
                </a:solidFill>
                <a:latin typeface="TFUKGI+Times New Roman"/>
                <a:cs typeface="TFUKGI+Times New Roman"/>
              </a:rPr>
              <a:t> </a:t>
            </a:r>
            <a:r>
              <a:rPr sz="1800" spc="-10" dirty="0">
                <a:solidFill>
                  <a:srgbClr val="000000"/>
                </a:solidFill>
                <a:latin typeface="TFUKGI+Times New Roman"/>
                <a:cs typeface="TFUKGI+Times New Roman"/>
              </a:rPr>
              <a:t>сатып</a:t>
            </a:r>
            <a:r>
              <a:rPr sz="1800" spc="38" dirty="0">
                <a:solidFill>
                  <a:srgbClr val="000000"/>
                </a:solidFill>
                <a:latin typeface="TFUKGI+Times New Roman"/>
                <a:cs typeface="TFUKGI+Times New Roman"/>
              </a:rPr>
              <a:t> </a:t>
            </a:r>
            <a:r>
              <a:rPr sz="1800" dirty="0">
                <a:solidFill>
                  <a:srgbClr val="000000"/>
                </a:solidFill>
                <a:latin typeface="TFUKGI+Times New Roman"/>
                <a:cs typeface="TFUKGI+Times New Roman"/>
              </a:rPr>
              <a:t>алу</a:t>
            </a:r>
            <a:r>
              <a:rPr sz="1800" dirty="0">
                <a:solidFill>
                  <a:srgbClr val="000000"/>
                </a:solidFill>
                <a:latin typeface="LROVIO+Times New Roman"/>
                <a:cs typeface="LROVIO+Times New Roman"/>
              </a:rPr>
              <a:t>.</a:t>
            </a:r>
          </a:p>
          <a:p>
            <a:pPr marL="0" marR="0">
              <a:lnSpc>
                <a:spcPts val="1993"/>
              </a:lnSpc>
              <a:spcBef>
                <a:spcPts val="166"/>
              </a:spcBef>
              <a:spcAft>
                <a:spcPts val="0"/>
              </a:spcAft>
            </a:pPr>
            <a:r>
              <a:rPr sz="1800" spc="12" dirty="0">
                <a:solidFill>
                  <a:srgbClr val="000000"/>
                </a:solidFill>
                <a:latin typeface="LROVIO+Times New Roman"/>
                <a:cs typeface="LROVIO+Times New Roman"/>
              </a:rPr>
              <a:t>6.</a:t>
            </a:r>
            <a:r>
              <a:rPr sz="1800" spc="144" dirty="0">
                <a:solidFill>
                  <a:srgbClr val="000000"/>
                </a:solidFill>
                <a:latin typeface="LROVIO+Times New Roman"/>
                <a:cs typeface="LROVIO+Times New Roman"/>
              </a:rPr>
              <a:t> </a:t>
            </a:r>
            <a:r>
              <a:rPr sz="1800" dirty="0">
                <a:solidFill>
                  <a:srgbClr val="000000"/>
                </a:solidFill>
                <a:latin typeface="TFUKGI+Times New Roman"/>
                <a:cs typeface="TFUKGI+Times New Roman"/>
              </a:rPr>
              <a:t>Дәріс</a:t>
            </a:r>
            <a:r>
              <a:rPr sz="1800" spc="150" dirty="0">
                <a:solidFill>
                  <a:srgbClr val="000000"/>
                </a:solidFill>
                <a:latin typeface="TFUKGI+Times New Roman"/>
                <a:cs typeface="TFUKGI+Times New Roman"/>
              </a:rPr>
              <a:t> </a:t>
            </a:r>
            <a:r>
              <a:rPr sz="1800" dirty="0">
                <a:solidFill>
                  <a:srgbClr val="000000"/>
                </a:solidFill>
                <a:latin typeface="TFUKGI+Times New Roman"/>
                <a:cs typeface="TFUKGI+Times New Roman"/>
              </a:rPr>
              <a:t>беретін</a:t>
            </a:r>
            <a:r>
              <a:rPr sz="1800" spc="161" dirty="0">
                <a:solidFill>
                  <a:srgbClr val="000000"/>
                </a:solidFill>
                <a:latin typeface="TFUKGI+Times New Roman"/>
                <a:cs typeface="TFUKGI+Times New Roman"/>
              </a:rPr>
              <a:t> </a:t>
            </a:r>
            <a:r>
              <a:rPr sz="1800" dirty="0">
                <a:solidFill>
                  <a:srgbClr val="000000"/>
                </a:solidFill>
                <a:latin typeface="TFUKGI+Times New Roman"/>
                <a:cs typeface="TFUKGI+Times New Roman"/>
              </a:rPr>
              <a:t>оқытушылардың</a:t>
            </a:r>
            <a:r>
              <a:rPr sz="1800" spc="163" dirty="0">
                <a:solidFill>
                  <a:srgbClr val="000000"/>
                </a:solidFill>
                <a:latin typeface="TFUKGI+Times New Roman"/>
                <a:cs typeface="TFUKGI+Times New Roman"/>
              </a:rPr>
              <a:t> </a:t>
            </a:r>
            <a:r>
              <a:rPr sz="1800" dirty="0">
                <a:solidFill>
                  <a:srgbClr val="000000"/>
                </a:solidFill>
                <a:latin typeface="TFUKGI+Times New Roman"/>
                <a:cs typeface="TFUKGI+Times New Roman"/>
              </a:rPr>
              <a:t>біліктілігін</a:t>
            </a:r>
            <a:r>
              <a:rPr sz="1800" spc="161" dirty="0">
                <a:solidFill>
                  <a:srgbClr val="000000"/>
                </a:solidFill>
                <a:latin typeface="TFUKGI+Times New Roman"/>
                <a:cs typeface="TFUKGI+Times New Roman"/>
              </a:rPr>
              <a:t> </a:t>
            </a:r>
            <a:r>
              <a:rPr sz="1800" dirty="0">
                <a:solidFill>
                  <a:srgbClr val="000000"/>
                </a:solidFill>
                <a:latin typeface="TFUKGI+Times New Roman"/>
                <a:cs typeface="TFUKGI+Times New Roman"/>
              </a:rPr>
              <a:t>үнемі</a:t>
            </a:r>
            <a:r>
              <a:rPr sz="1800" spc="160" dirty="0">
                <a:solidFill>
                  <a:srgbClr val="000000"/>
                </a:solidFill>
                <a:latin typeface="TFUKGI+Times New Roman"/>
                <a:cs typeface="TFUKGI+Times New Roman"/>
              </a:rPr>
              <a:t> </a:t>
            </a:r>
            <a:r>
              <a:rPr sz="1800" dirty="0">
                <a:solidFill>
                  <a:srgbClr val="000000"/>
                </a:solidFill>
                <a:latin typeface="TFUKGI+Times New Roman"/>
                <a:cs typeface="TFUKGI+Times New Roman"/>
              </a:rPr>
              <a:t>жетекші</a:t>
            </a:r>
            <a:r>
              <a:rPr sz="1800" spc="165" dirty="0">
                <a:solidFill>
                  <a:srgbClr val="000000"/>
                </a:solidFill>
                <a:latin typeface="TFUKGI+Times New Roman"/>
                <a:cs typeface="TFUKGI+Times New Roman"/>
              </a:rPr>
              <a:t> </a:t>
            </a:r>
            <a:r>
              <a:rPr sz="1800" spc="-26" dirty="0">
                <a:solidFill>
                  <a:srgbClr val="000000"/>
                </a:solidFill>
                <a:latin typeface="TFUKGI+Times New Roman"/>
                <a:cs typeface="TFUKGI+Times New Roman"/>
              </a:rPr>
              <a:t>ЖОО</a:t>
            </a:r>
            <a:r>
              <a:rPr sz="1800" spc="168" dirty="0">
                <a:solidFill>
                  <a:srgbClr val="000000"/>
                </a:solidFill>
                <a:latin typeface="TFUKGI+Times New Roman"/>
                <a:cs typeface="TFUKGI+Times New Roman"/>
              </a:rPr>
              <a:t> </a:t>
            </a:r>
            <a:r>
              <a:rPr sz="1800" dirty="0">
                <a:solidFill>
                  <a:srgbClr val="000000"/>
                </a:solidFill>
                <a:latin typeface="TFUKGI+Times New Roman"/>
                <a:cs typeface="TFUKGI+Times New Roman"/>
              </a:rPr>
              <a:t>жетілдіріп</a:t>
            </a:r>
            <a:r>
              <a:rPr sz="1800" spc="135" dirty="0">
                <a:solidFill>
                  <a:srgbClr val="000000"/>
                </a:solidFill>
                <a:latin typeface="TFUKGI+Times New Roman"/>
                <a:cs typeface="TFUKGI+Times New Roman"/>
              </a:rPr>
              <a:t> </a:t>
            </a:r>
            <a:r>
              <a:rPr sz="1800" dirty="0">
                <a:solidFill>
                  <a:srgbClr val="000000"/>
                </a:solidFill>
                <a:latin typeface="TFUKGI+Times New Roman"/>
                <a:cs typeface="TFUKGI+Times New Roman"/>
              </a:rPr>
              <a:t>отыру</a:t>
            </a:r>
          </a:p>
          <a:p>
            <a:pPr marL="0" marR="0">
              <a:lnSpc>
                <a:spcPts val="1996"/>
              </a:lnSpc>
              <a:spcBef>
                <a:spcPts val="114"/>
              </a:spcBef>
              <a:spcAft>
                <a:spcPts val="0"/>
              </a:spcAft>
            </a:pPr>
            <a:r>
              <a:rPr sz="1800" spc="-13" dirty="0">
                <a:solidFill>
                  <a:srgbClr val="000000"/>
                </a:solidFill>
                <a:latin typeface="TFUKGI+Times New Roman"/>
                <a:cs typeface="TFUKGI+Times New Roman"/>
              </a:rPr>
              <a:t>(мамандық</a:t>
            </a:r>
            <a:r>
              <a:rPr sz="1800" spc="82" dirty="0">
                <a:solidFill>
                  <a:srgbClr val="000000"/>
                </a:solidFill>
                <a:latin typeface="TFUKGI+Times New Roman"/>
                <a:cs typeface="TFUKGI+Times New Roman"/>
              </a:rPr>
              <a:t> </a:t>
            </a:r>
            <a:r>
              <a:rPr sz="1800" dirty="0">
                <a:solidFill>
                  <a:srgbClr val="000000"/>
                </a:solidFill>
                <a:latin typeface="TFUKGI+Times New Roman"/>
                <a:cs typeface="TFUKGI+Times New Roman"/>
              </a:rPr>
              <a:t>бойынша семинар</a:t>
            </a:r>
            <a:r>
              <a:rPr sz="1800" dirty="0">
                <a:solidFill>
                  <a:srgbClr val="000000"/>
                </a:solidFill>
                <a:latin typeface="LROVIO+Times New Roman"/>
                <a:cs typeface="LROVIO+Times New Roman"/>
              </a:rPr>
              <a:t>-</a:t>
            </a:r>
            <a:r>
              <a:rPr sz="1800" dirty="0">
                <a:solidFill>
                  <a:srgbClr val="000000"/>
                </a:solidFill>
                <a:latin typeface="TFUKGI+Times New Roman"/>
                <a:cs typeface="TFUKGI+Times New Roman"/>
              </a:rPr>
              <a:t>тренинг)</a:t>
            </a:r>
          </a:p>
        </p:txBody>
      </p:sp>
      <p:sp>
        <p:nvSpPr>
          <p:cNvPr id="5" name="object 5"/>
          <p:cNvSpPr txBox="1"/>
          <p:nvPr/>
        </p:nvSpPr>
        <p:spPr>
          <a:xfrm>
            <a:off x="415137" y="4219574"/>
            <a:ext cx="8466314" cy="565643"/>
          </a:xfrm>
          <a:prstGeom prst="rect">
            <a:avLst/>
          </a:prstGeom>
        </p:spPr>
        <p:txBody>
          <a:bodyPr vert="horz" wrap="square" lIns="0" tIns="0" rIns="0" bIns="0" rtlCol="0">
            <a:spAutoFit/>
          </a:bodyPr>
          <a:lstStyle/>
          <a:p>
            <a:pPr marL="0" marR="0">
              <a:lnSpc>
                <a:spcPts val="1993"/>
              </a:lnSpc>
              <a:spcBef>
                <a:spcPts val="0"/>
              </a:spcBef>
              <a:spcAft>
                <a:spcPts val="0"/>
              </a:spcAft>
            </a:pPr>
            <a:r>
              <a:rPr sz="1800" spc="12" dirty="0">
                <a:solidFill>
                  <a:srgbClr val="000000"/>
                </a:solidFill>
                <a:latin typeface="LROVIO+Times New Roman"/>
                <a:cs typeface="LROVIO+Times New Roman"/>
              </a:rPr>
              <a:t>7.</a:t>
            </a:r>
            <a:r>
              <a:rPr sz="1800" spc="960" dirty="0">
                <a:solidFill>
                  <a:srgbClr val="000000"/>
                </a:solidFill>
                <a:latin typeface="LROVIO+Times New Roman"/>
                <a:cs typeface="LROVIO+Times New Roman"/>
              </a:rPr>
              <a:t> </a:t>
            </a:r>
            <a:r>
              <a:rPr sz="1800" dirty="0">
                <a:solidFill>
                  <a:srgbClr val="000000"/>
                </a:solidFill>
                <a:latin typeface="TFUKGI+Times New Roman"/>
                <a:cs typeface="TFUKGI+Times New Roman"/>
              </a:rPr>
              <a:t>БББ</a:t>
            </a:r>
            <a:r>
              <a:rPr sz="1800" spc="968" dirty="0">
                <a:solidFill>
                  <a:srgbClr val="000000"/>
                </a:solidFill>
                <a:latin typeface="TFUKGI+Times New Roman"/>
                <a:cs typeface="TFUKGI+Times New Roman"/>
              </a:rPr>
              <a:t> </a:t>
            </a:r>
            <a:r>
              <a:rPr sz="1800" dirty="0">
                <a:solidFill>
                  <a:srgbClr val="000000"/>
                </a:solidFill>
                <a:latin typeface="TFUKGI+Times New Roman"/>
                <a:cs typeface="TFUKGI+Times New Roman"/>
              </a:rPr>
              <a:t>ерекшелігіне</a:t>
            </a:r>
            <a:r>
              <a:rPr sz="1800" spc="972" dirty="0">
                <a:solidFill>
                  <a:srgbClr val="000000"/>
                </a:solidFill>
                <a:latin typeface="TFUKGI+Times New Roman"/>
                <a:cs typeface="TFUKGI+Times New Roman"/>
              </a:rPr>
              <a:t> </a:t>
            </a:r>
            <a:r>
              <a:rPr sz="1800" dirty="0">
                <a:solidFill>
                  <a:srgbClr val="000000"/>
                </a:solidFill>
                <a:latin typeface="TFUKGI+Times New Roman"/>
                <a:cs typeface="TFUKGI+Times New Roman"/>
              </a:rPr>
              <a:t>назар</a:t>
            </a:r>
            <a:r>
              <a:rPr sz="1800" spc="978" dirty="0">
                <a:solidFill>
                  <a:srgbClr val="000000"/>
                </a:solidFill>
                <a:latin typeface="TFUKGI+Times New Roman"/>
                <a:cs typeface="TFUKGI+Times New Roman"/>
              </a:rPr>
              <a:t> </a:t>
            </a:r>
            <a:r>
              <a:rPr sz="1800" spc="-23" dirty="0">
                <a:solidFill>
                  <a:srgbClr val="000000"/>
                </a:solidFill>
                <a:latin typeface="TFUKGI+Times New Roman"/>
                <a:cs typeface="TFUKGI+Times New Roman"/>
              </a:rPr>
              <a:t>аударылуы</a:t>
            </a:r>
            <a:r>
              <a:rPr sz="1800" spc="995" dirty="0">
                <a:solidFill>
                  <a:srgbClr val="000000"/>
                </a:solidFill>
                <a:latin typeface="TFUKGI+Times New Roman"/>
                <a:cs typeface="TFUKGI+Times New Roman"/>
              </a:rPr>
              <a:t> </a:t>
            </a:r>
            <a:r>
              <a:rPr sz="1800" spc="-30" dirty="0">
                <a:solidFill>
                  <a:srgbClr val="000000"/>
                </a:solidFill>
                <a:latin typeface="TFUKGI+Times New Roman"/>
                <a:cs typeface="TFUKGI+Times New Roman"/>
              </a:rPr>
              <a:t>қажет,</a:t>
            </a:r>
            <a:r>
              <a:rPr sz="1800" spc="1004" dirty="0">
                <a:solidFill>
                  <a:srgbClr val="000000"/>
                </a:solidFill>
                <a:latin typeface="TFUKGI+Times New Roman"/>
                <a:cs typeface="TFUKGI+Times New Roman"/>
              </a:rPr>
              <a:t> </a:t>
            </a:r>
            <a:r>
              <a:rPr sz="1800" dirty="0">
                <a:solidFill>
                  <a:srgbClr val="000000"/>
                </a:solidFill>
                <a:latin typeface="TFUKGI+Times New Roman"/>
                <a:cs typeface="TFUKGI+Times New Roman"/>
              </a:rPr>
              <a:t>яғни</a:t>
            </a:r>
            <a:r>
              <a:rPr sz="1800" spc="959" dirty="0">
                <a:solidFill>
                  <a:srgbClr val="000000"/>
                </a:solidFill>
                <a:latin typeface="TFUKGI+Times New Roman"/>
                <a:cs typeface="TFUKGI+Times New Roman"/>
              </a:rPr>
              <a:t> </a:t>
            </a:r>
            <a:r>
              <a:rPr sz="1800" spc="10" dirty="0">
                <a:solidFill>
                  <a:srgbClr val="000000"/>
                </a:solidFill>
                <a:latin typeface="TFUKGI+Times New Roman"/>
                <a:cs typeface="TFUKGI+Times New Roman"/>
              </a:rPr>
              <a:t>ОПҚ</a:t>
            </a:r>
            <a:r>
              <a:rPr sz="1800" spc="956" dirty="0">
                <a:solidFill>
                  <a:srgbClr val="000000"/>
                </a:solidFill>
                <a:latin typeface="TFUKGI+Times New Roman"/>
                <a:cs typeface="TFUKGI+Times New Roman"/>
              </a:rPr>
              <a:t> </a:t>
            </a:r>
            <a:r>
              <a:rPr sz="1800" dirty="0">
                <a:solidFill>
                  <a:srgbClr val="000000"/>
                </a:solidFill>
                <a:latin typeface="TFUKGI+Times New Roman"/>
                <a:cs typeface="TFUKGI+Times New Roman"/>
              </a:rPr>
              <a:t>тілдік</a:t>
            </a:r>
            <a:r>
              <a:rPr sz="1800" spc="960" dirty="0">
                <a:solidFill>
                  <a:srgbClr val="000000"/>
                </a:solidFill>
                <a:latin typeface="TFUKGI+Times New Roman"/>
                <a:cs typeface="TFUKGI+Times New Roman"/>
              </a:rPr>
              <a:t> </a:t>
            </a:r>
            <a:r>
              <a:rPr sz="1800" dirty="0">
                <a:solidFill>
                  <a:srgbClr val="000000"/>
                </a:solidFill>
                <a:latin typeface="TFUKGI+Times New Roman"/>
                <a:cs typeface="TFUKGI+Times New Roman"/>
              </a:rPr>
              <a:t>деңгейлерін</a:t>
            </a:r>
          </a:p>
          <a:p>
            <a:pPr marL="0" marR="0">
              <a:lnSpc>
                <a:spcPts val="1996"/>
              </a:lnSpc>
              <a:spcBef>
                <a:spcPts val="164"/>
              </a:spcBef>
              <a:spcAft>
                <a:spcPts val="0"/>
              </a:spcAft>
            </a:pPr>
            <a:r>
              <a:rPr sz="1800" spc="-31" dirty="0">
                <a:solidFill>
                  <a:srgbClr val="000000"/>
                </a:solidFill>
                <a:latin typeface="TFUKGI+Times New Roman"/>
                <a:cs typeface="TFUKGI+Times New Roman"/>
              </a:rPr>
              <a:t>жоғарылату,</a:t>
            </a:r>
            <a:r>
              <a:rPr sz="1800" spc="96" dirty="0">
                <a:solidFill>
                  <a:srgbClr val="000000"/>
                </a:solidFill>
                <a:latin typeface="TFUKGI+Times New Roman"/>
                <a:cs typeface="TFUKGI+Times New Roman"/>
              </a:rPr>
              <a:t> </a:t>
            </a:r>
            <a:r>
              <a:rPr sz="1800" dirty="0">
                <a:solidFill>
                  <a:srgbClr val="000000"/>
                </a:solidFill>
                <a:latin typeface="TFUKGI+Times New Roman"/>
                <a:cs typeface="TFUKGI+Times New Roman"/>
              </a:rPr>
              <a:t>жетік</a:t>
            </a:r>
            <a:r>
              <a:rPr sz="1800" spc="-20" dirty="0">
                <a:solidFill>
                  <a:srgbClr val="000000"/>
                </a:solidFill>
                <a:latin typeface="TFUKGI+Times New Roman"/>
                <a:cs typeface="TFUKGI+Times New Roman"/>
              </a:rPr>
              <a:t> </a:t>
            </a:r>
            <a:r>
              <a:rPr sz="1800" spc="-18" dirty="0">
                <a:solidFill>
                  <a:srgbClr val="000000"/>
                </a:solidFill>
                <a:latin typeface="TFUKGI+Times New Roman"/>
                <a:cs typeface="TFUKGI+Times New Roman"/>
              </a:rPr>
              <a:t>меңгерулері</a:t>
            </a:r>
            <a:r>
              <a:rPr sz="1800" spc="81" dirty="0">
                <a:solidFill>
                  <a:srgbClr val="000000"/>
                </a:solidFill>
                <a:latin typeface="TFUKGI+Times New Roman"/>
                <a:cs typeface="TFUKGI+Times New Roman"/>
              </a:rPr>
              <a:t> </a:t>
            </a:r>
            <a:r>
              <a:rPr sz="1800" spc="-13" dirty="0">
                <a:solidFill>
                  <a:srgbClr val="000000"/>
                </a:solidFill>
                <a:latin typeface="TFUKGI+Times New Roman"/>
                <a:cs typeface="TFUKGI+Times New Roman"/>
              </a:rPr>
              <a:t>керек</a:t>
            </a:r>
            <a:r>
              <a:rPr sz="1800" spc="27" dirty="0">
                <a:solidFill>
                  <a:srgbClr val="000000"/>
                </a:solidFill>
                <a:latin typeface="TFUKGI+Times New Roman"/>
                <a:cs typeface="TFUKGI+Times New Roman"/>
              </a:rPr>
              <a:t> </a:t>
            </a:r>
            <a:r>
              <a:rPr sz="1800" dirty="0">
                <a:solidFill>
                  <a:srgbClr val="000000"/>
                </a:solidFill>
                <a:latin typeface="TFUKGI+Times New Roman"/>
                <a:cs typeface="TFUKGI+Times New Roman"/>
              </a:rPr>
              <a:t>(ағылшын,</a:t>
            </a:r>
            <a:r>
              <a:rPr sz="1800" spc="37" dirty="0">
                <a:solidFill>
                  <a:srgbClr val="000000"/>
                </a:solidFill>
                <a:latin typeface="TFUKGI+Times New Roman"/>
                <a:cs typeface="TFUKGI+Times New Roman"/>
              </a:rPr>
              <a:t> </a:t>
            </a:r>
            <a:r>
              <a:rPr sz="1800" dirty="0">
                <a:solidFill>
                  <a:srgbClr val="000000"/>
                </a:solidFill>
                <a:latin typeface="TFUKGI+Times New Roman"/>
                <a:cs typeface="TFUKGI+Times New Roman"/>
              </a:rPr>
              <a:t>түрік,</a:t>
            </a:r>
            <a:r>
              <a:rPr sz="1800" spc="-33" dirty="0">
                <a:solidFill>
                  <a:srgbClr val="000000"/>
                </a:solidFill>
                <a:latin typeface="TFUKGI+Times New Roman"/>
                <a:cs typeface="TFUKGI+Times New Roman"/>
              </a:rPr>
              <a:t> </a:t>
            </a:r>
            <a:r>
              <a:rPr sz="1800" dirty="0">
                <a:solidFill>
                  <a:srgbClr val="000000"/>
                </a:solidFill>
                <a:latin typeface="TFUKGI+Times New Roman"/>
                <a:cs typeface="TFUKGI+Times New Roman"/>
              </a:rPr>
              <a:t>орыс тілдері)</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392682" y="2772929"/>
            <a:ext cx="6617862" cy="656139"/>
          </a:xfrm>
          <a:prstGeom prst="rect">
            <a:avLst/>
          </a:prstGeom>
        </p:spPr>
        <p:txBody>
          <a:bodyPr vert="horz" wrap="square" lIns="0" tIns="0" rIns="0" bIns="0" rtlCol="0">
            <a:spAutoFit/>
          </a:bodyPr>
          <a:lstStyle/>
          <a:p>
            <a:pPr marL="0" marR="0">
              <a:lnSpc>
                <a:spcPts val="4866"/>
              </a:lnSpc>
              <a:spcBef>
                <a:spcPts val="0"/>
              </a:spcBef>
              <a:spcAft>
                <a:spcPts val="0"/>
              </a:spcAft>
            </a:pPr>
            <a:r>
              <a:rPr sz="4400" b="1" dirty="0">
                <a:solidFill>
                  <a:srgbClr val="000000"/>
                </a:solidFill>
                <a:latin typeface="DQNCKC+Times New Roman Bold"/>
                <a:cs typeface="DQNCKC+Times New Roman Bold"/>
              </a:rPr>
              <a:t>Назарларыңызға</a:t>
            </a:r>
            <a:r>
              <a:rPr sz="4400" b="1" spc="18" dirty="0">
                <a:solidFill>
                  <a:srgbClr val="000000"/>
                </a:solidFill>
                <a:latin typeface="DQNCKC+Times New Roman Bold"/>
                <a:cs typeface="DQNCKC+Times New Roman Bold"/>
              </a:rPr>
              <a:t> </a:t>
            </a:r>
            <a:r>
              <a:rPr sz="4400" b="1" dirty="0">
                <a:solidFill>
                  <a:srgbClr val="000000"/>
                </a:solidFill>
                <a:latin typeface="DQNCKC+Times New Roman Bold"/>
                <a:cs typeface="DQNCKC+Times New Roman Bold"/>
              </a:rPr>
              <a:t>рахмет!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68579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00100" y="142852"/>
            <a:ext cx="7018502" cy="1107996"/>
          </a:xfrm>
          <a:prstGeom prst="rect">
            <a:avLst/>
          </a:prstGeom>
        </p:spPr>
        <p:txBody>
          <a:bodyPr vert="horz" wrap="square" lIns="0" tIns="0" rIns="0" bIns="0" rtlCol="0">
            <a:spAutoFit/>
          </a:bodyPr>
          <a:lstStyle/>
          <a:p>
            <a:pPr algn="ctr"/>
            <a:r>
              <a:rPr lang="ru-RU" sz="2400" b="1" dirty="0" err="1" smtClean="0">
                <a:latin typeface="Times New Roman" pitchFamily="18" charset="0"/>
                <a:cs typeface="Times New Roman" pitchFamily="18" charset="0"/>
              </a:rPr>
              <a:t>Кафедара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білім</a:t>
            </a:r>
            <a:r>
              <a:rPr lang="ru-RU" sz="2400" b="1" dirty="0" smtClean="0">
                <a:latin typeface="Times New Roman" pitchFamily="18" charset="0"/>
                <a:cs typeface="Times New Roman" pitchFamily="18" charset="0"/>
              </a:rPr>
              <a:t> беру </a:t>
            </a:r>
            <a:r>
              <a:rPr lang="ru-RU" sz="2400" b="1" dirty="0" err="1" smtClean="0">
                <a:latin typeface="Times New Roman" pitchFamily="18" charset="0"/>
                <a:cs typeface="Times New Roman" pitchFamily="18" charset="0"/>
              </a:rPr>
              <a:t>бағдарламалары бойынша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жалпы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алғанда </a:t>
            </a:r>
            <a:r>
              <a:rPr lang="ru-RU" sz="2400" b="1" dirty="0" smtClean="0">
                <a:latin typeface="Times New Roman" pitchFamily="18" charset="0"/>
                <a:cs typeface="Times New Roman" pitchFamily="18" charset="0"/>
              </a:rPr>
              <a:t>262 </a:t>
            </a:r>
            <a:r>
              <a:rPr lang="ru-RU" sz="2400" b="1" dirty="0" err="1" smtClean="0">
                <a:latin typeface="Times New Roman" pitchFamily="18" charset="0"/>
                <a:cs typeface="Times New Roman" pitchFamily="18" charset="0"/>
              </a:rPr>
              <a:t>білімгер</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оқиды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соның ішінде</a:t>
            </a:r>
            <a:r>
              <a:rPr lang="ru-RU" sz="2400" b="1" dirty="0" smtClean="0">
                <a:latin typeface="Times New Roman" pitchFamily="18" charset="0"/>
                <a:cs typeface="Times New Roman" pitchFamily="18" charset="0"/>
              </a:rPr>
              <a:t>:</a:t>
            </a:r>
            <a:endParaRPr sz="2400" b="1" dirty="0">
              <a:solidFill>
                <a:srgbClr val="000000"/>
              </a:solidFill>
              <a:latin typeface="Times New Roman" pitchFamily="18" charset="0"/>
              <a:cs typeface="Times New Roman" pitchFamily="18" charset="0"/>
            </a:endParaRPr>
          </a:p>
        </p:txBody>
      </p:sp>
      <p:graphicFrame>
        <p:nvGraphicFramePr>
          <p:cNvPr id="7" name="Диаграмма 6"/>
          <p:cNvGraphicFramePr/>
          <p:nvPr/>
        </p:nvGraphicFramePr>
        <p:xfrm>
          <a:off x="357158" y="1428736"/>
          <a:ext cx="8429684" cy="50006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
            <a:ext cx="7601498" cy="615553"/>
          </a:xfrm>
        </p:spPr>
        <p:txBody>
          <a:bodyPr/>
          <a:lstStyle/>
          <a:p>
            <a:pPr algn="ctr"/>
            <a:r>
              <a:rPr lang="kk-KZ" sz="2000" b="1" dirty="0" smtClean="0">
                <a:latin typeface="Times New Roman" pitchFamily="18" charset="0"/>
                <a:cs typeface="Times New Roman" pitchFamily="18" charset="0"/>
              </a:rPr>
              <a:t>6В04140-Менеджмент білім беру бағдарламасы </a:t>
            </a:r>
            <a:r>
              <a:rPr lang="ru-RU" sz="2000" b="1" spc="-13" dirty="0" err="1" smtClean="0">
                <a:solidFill>
                  <a:srgbClr val="000000"/>
                </a:solidFill>
                <a:latin typeface="TFUKGI+Times New Roman"/>
                <a:cs typeface="TFUKGI+Times New Roman"/>
              </a:rPr>
              <a:t>бойынша</a:t>
            </a:r>
            <a:r>
              <a:rPr lang="kk-KZ" sz="2000" b="1" dirty="0" smtClean="0">
                <a:latin typeface="Times New Roman" pitchFamily="18" charset="0"/>
                <a:cs typeface="Times New Roman" pitchFamily="18" charset="0"/>
              </a:rPr>
              <a:t> </a:t>
            </a:r>
            <a:r>
              <a:rPr lang="kk-KZ" sz="2000" b="1" dirty="0">
                <a:latin typeface="Times New Roman" pitchFamily="18" charset="0"/>
                <a:cs typeface="Times New Roman" pitchFamily="18" charset="0"/>
              </a:rPr>
              <a:t>Атамекен</a:t>
            </a:r>
            <a:r>
              <a:rPr lang="ru-RU" sz="2000" b="1" spc="16" dirty="0">
                <a:solidFill>
                  <a:srgbClr val="000000"/>
                </a:solidFill>
                <a:latin typeface="TFUKGI+Times New Roman"/>
                <a:cs typeface="TFUKGI+Times New Roman"/>
              </a:rPr>
              <a:t> </a:t>
            </a:r>
            <a:r>
              <a:rPr lang="ru-RU" sz="2000" b="1" dirty="0">
                <a:solidFill>
                  <a:srgbClr val="000000"/>
                </a:solidFill>
                <a:latin typeface="TFUKGI+Times New Roman"/>
                <a:cs typeface="TFUKGI+Times New Roman"/>
              </a:rPr>
              <a:t>рейтинг</a:t>
            </a:r>
            <a:r>
              <a:rPr lang="ru-RU" sz="2000" b="1" spc="16" dirty="0">
                <a:solidFill>
                  <a:srgbClr val="000000"/>
                </a:solidFill>
                <a:latin typeface="TFUKGI+Times New Roman"/>
                <a:cs typeface="TFUKGI+Times New Roman"/>
              </a:rPr>
              <a:t> </a:t>
            </a:r>
            <a:r>
              <a:rPr lang="ru-RU" sz="2000" b="1" spc="-11" dirty="0" err="1">
                <a:solidFill>
                  <a:srgbClr val="000000"/>
                </a:solidFill>
                <a:latin typeface="TFUKGI+Times New Roman"/>
                <a:cs typeface="TFUKGI+Times New Roman"/>
              </a:rPr>
              <a:t>нәтижелері</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57908700"/>
              </p:ext>
            </p:extLst>
          </p:nvPr>
        </p:nvGraphicFramePr>
        <p:xfrm>
          <a:off x="142842" y="785792"/>
          <a:ext cx="8715440" cy="5717772"/>
        </p:xfrm>
        <a:graphic>
          <a:graphicData uri="http://schemas.openxmlformats.org/drawingml/2006/table">
            <a:tbl>
              <a:tblPr firstRow="1" bandRow="1">
                <a:tableStyleId>{5C22544A-7EE6-4342-B048-85BDC9FD1C3A}</a:tableStyleId>
              </a:tblPr>
              <a:tblGrid>
                <a:gridCol w="1089430"/>
                <a:gridCol w="1089430"/>
                <a:gridCol w="1089430"/>
                <a:gridCol w="1089430"/>
                <a:gridCol w="935534"/>
                <a:gridCol w="1243326"/>
                <a:gridCol w="1089430"/>
                <a:gridCol w="1089430"/>
              </a:tblGrid>
              <a:tr h="56954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err="1" smtClean="0">
                          <a:latin typeface="Times New Roman" pitchFamily="18" charset="0"/>
                          <a:cs typeface="Times New Roman" pitchFamily="18" charset="0"/>
                        </a:rPr>
                        <a:t>Жыл</a:t>
                      </a:r>
                      <a:r>
                        <a:rPr lang="ru-RU" sz="1800" dirty="0" smtClean="0">
                          <a:latin typeface="Times New Roman" pitchFamily="18" charset="0"/>
                          <a:cs typeface="Times New Roman" pitchFamily="18" charset="0"/>
                        </a:rPr>
                        <a:t> </a:t>
                      </a:r>
                    </a:p>
                    <a:p>
                      <a:endParaRPr lang="ru-RU" sz="18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err="1" smtClean="0">
                          <a:latin typeface="Times New Roman" pitchFamily="18" charset="0"/>
                          <a:cs typeface="Times New Roman" pitchFamily="18" charset="0"/>
                        </a:rPr>
                        <a:t>Түлектердің мансаптық перспективасы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бойынша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бағасы</a:t>
                      </a:r>
                      <a:endParaRPr lang="ru-RU" sz="1800" dirty="0" smtClean="0">
                        <a:latin typeface="Times New Roman" pitchFamily="18" charset="0"/>
                        <a:cs typeface="Times New Roman" pitchFamily="18" charset="0"/>
                      </a:endParaRPr>
                    </a:p>
                    <a:p>
                      <a:endParaRPr lang="ru-RU" sz="18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kk-KZ" sz="1800" dirty="0" smtClean="0">
                          <a:latin typeface="Times New Roman" pitchFamily="18" charset="0"/>
                          <a:cs typeface="Times New Roman" pitchFamily="18" charset="0"/>
                        </a:rPr>
                        <a:t>Сараптамалық бағалау бойынша бағасы</a:t>
                      </a:r>
                      <a:endParaRPr lang="ru-RU" sz="1800" dirty="0" smtClean="0">
                        <a:latin typeface="Times New Roman" pitchFamily="18" charset="0"/>
                        <a:cs typeface="Times New Roman" pitchFamily="18" charset="0"/>
                      </a:endParaRPr>
                    </a:p>
                    <a:p>
                      <a:endParaRPr lang="ru-RU" sz="18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kk-KZ" sz="1800" dirty="0" smtClean="0">
                          <a:latin typeface="Times New Roman" pitchFamily="18" charset="0"/>
                          <a:cs typeface="Times New Roman" pitchFamily="18" charset="0"/>
                        </a:rPr>
                        <a:t>Статистикалық деректер және студент жетістіктері бойынша бағасы </a:t>
                      </a:r>
                      <a:endParaRPr lang="ru-RU" sz="1800" dirty="0" smtClean="0">
                        <a:latin typeface="Times New Roman" pitchFamily="18" charset="0"/>
                        <a:cs typeface="Times New Roman" pitchFamily="18" charset="0"/>
                      </a:endParaRPr>
                    </a:p>
                    <a:p>
                      <a:endParaRPr lang="ru-RU" sz="18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kk-KZ" sz="1800" dirty="0" smtClean="0">
                          <a:latin typeface="Times New Roman" pitchFamily="18" charset="0"/>
                          <a:cs typeface="Times New Roman" pitchFamily="18" charset="0"/>
                        </a:rPr>
                        <a:t>Жалпы бағасы</a:t>
                      </a:r>
                      <a:endParaRPr lang="ru-RU" sz="1800" dirty="0" smtClean="0">
                        <a:latin typeface="Times New Roman" pitchFamily="18" charset="0"/>
                        <a:cs typeface="Times New Roman" pitchFamily="18" charset="0"/>
                      </a:endParaRPr>
                    </a:p>
                    <a:p>
                      <a:endParaRPr lang="ru-RU" sz="18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1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Медианалық еңбек ақы теңгеде</a:t>
                      </a:r>
                      <a:endParaRPr kumimoji="0" lang="ru-RU" sz="1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a:p>
                      <a:endParaRPr lang="ru-RU" sz="1800"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Жұмыспен қамтылу деңгейі пайызбен</a:t>
                      </a:r>
                      <a:endParaRPr kumimoji="0" lang="ru-RU" sz="1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kk-KZ" sz="1800" dirty="0" smtClean="0">
                          <a:latin typeface="Times New Roman" pitchFamily="18" charset="0"/>
                          <a:cs typeface="Times New Roman" pitchFamily="18" charset="0"/>
                        </a:rPr>
                        <a:t>Жұмыс іздеу ұзақтығы (ай</a:t>
                      </a:r>
                      <a:r>
                        <a:rPr lang="ru-RU" sz="1800" dirty="0" smtClean="0">
                          <a:latin typeface="Times New Roman" pitchFamily="18" charset="0"/>
                          <a:cs typeface="Times New Roman" pitchFamily="18" charset="0"/>
                        </a:rPr>
                        <a:t>)</a:t>
                      </a:r>
                    </a:p>
                    <a:p>
                      <a:endParaRPr lang="ru-RU" sz="1800" dirty="0"/>
                    </a:p>
                  </a:txBody>
                  <a:tcPr/>
                </a:tc>
              </a:tr>
              <a:tr h="378156">
                <a:tc gridSpan="8">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kk-KZ" b="1" dirty="0" smtClean="0">
                          <a:latin typeface="Times New Roman" pitchFamily="18" charset="0"/>
                          <a:cs typeface="Times New Roman" pitchFamily="18" charset="0"/>
                        </a:rPr>
                        <a:t>2021 (39)</a:t>
                      </a:r>
                      <a:endParaRPr lang="ru-RU" b="1" dirty="0" smtClean="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569542">
                <a:tc>
                  <a:txBody>
                    <a:bodyPr/>
                    <a:lstStyle/>
                    <a:p>
                      <a:r>
                        <a:rPr lang="kk-KZ" dirty="0" smtClean="0"/>
                        <a:t>11 орын</a:t>
                      </a:r>
                      <a:endParaRPr lang="ru-RU" dirty="0"/>
                    </a:p>
                  </a:txBody>
                  <a:tcPr/>
                </a:tc>
                <a:tc>
                  <a:txBody>
                    <a:bodyPr/>
                    <a:lstStyle/>
                    <a:p>
                      <a:r>
                        <a:rPr lang="kk-KZ" dirty="0" smtClean="0"/>
                        <a:t>1.92</a:t>
                      </a:r>
                      <a:endParaRPr lang="ru-RU" dirty="0"/>
                    </a:p>
                  </a:txBody>
                  <a:tcPr/>
                </a:tc>
                <a:tc>
                  <a:txBody>
                    <a:bodyPr/>
                    <a:lstStyle/>
                    <a:p>
                      <a:r>
                        <a:rPr lang="kk-KZ" dirty="0" smtClean="0"/>
                        <a:t>0.66</a:t>
                      </a:r>
                      <a:endParaRPr lang="ru-RU" dirty="0"/>
                    </a:p>
                  </a:txBody>
                  <a:tcPr/>
                </a:tc>
                <a:tc>
                  <a:txBody>
                    <a:bodyPr/>
                    <a:lstStyle/>
                    <a:p>
                      <a:r>
                        <a:rPr lang="kk-KZ" dirty="0" smtClean="0"/>
                        <a:t>0.49</a:t>
                      </a:r>
                      <a:endParaRPr lang="ru-RU" dirty="0"/>
                    </a:p>
                  </a:txBody>
                  <a:tcPr/>
                </a:tc>
                <a:tc>
                  <a:txBody>
                    <a:bodyPr/>
                    <a:lstStyle/>
                    <a:p>
                      <a:r>
                        <a:rPr lang="kk-KZ" dirty="0" smtClean="0"/>
                        <a:t>3.08</a:t>
                      </a:r>
                      <a:endParaRPr lang="ru-RU" dirty="0"/>
                    </a:p>
                  </a:txBody>
                  <a:tcPr/>
                </a:tc>
                <a:tc>
                  <a:txBody>
                    <a:bodyPr/>
                    <a:lstStyle/>
                    <a:p>
                      <a:r>
                        <a:rPr lang="kk-KZ" dirty="0" smtClean="0"/>
                        <a:t>93 865</a:t>
                      </a:r>
                      <a:endParaRPr lang="ru-RU" dirty="0"/>
                    </a:p>
                  </a:txBody>
                  <a:tcPr/>
                </a:tc>
                <a:tc>
                  <a:txBody>
                    <a:bodyPr/>
                    <a:lstStyle/>
                    <a:p>
                      <a:r>
                        <a:rPr lang="kk-KZ" dirty="0" smtClean="0"/>
                        <a:t>77</a:t>
                      </a:r>
                      <a:r>
                        <a:rPr lang="ru-RU" dirty="0" smtClean="0"/>
                        <a:t>%</a:t>
                      </a:r>
                      <a:endParaRPr lang="ru-RU" dirty="0"/>
                    </a:p>
                  </a:txBody>
                  <a:tcPr/>
                </a:tc>
                <a:tc>
                  <a:txBody>
                    <a:bodyPr/>
                    <a:lstStyle/>
                    <a:p>
                      <a:r>
                        <a:rPr lang="kk-KZ" dirty="0" smtClean="0"/>
                        <a:t>2.11</a:t>
                      </a:r>
                      <a:endParaRPr lang="ru-RU" dirty="0"/>
                    </a:p>
                  </a:txBody>
                  <a:tcPr/>
                </a:tc>
              </a:tr>
              <a:tr h="430590">
                <a:tc gridSpan="8">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kk-KZ" b="1" dirty="0" smtClean="0">
                          <a:latin typeface="Times New Roman" pitchFamily="18" charset="0"/>
                          <a:cs typeface="Times New Roman" pitchFamily="18" charset="0"/>
                        </a:rPr>
                        <a:t>2022 (36)</a:t>
                      </a:r>
                      <a:endParaRPr lang="ru-RU" b="1" dirty="0" smtClean="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569542">
                <a:tc>
                  <a:txBody>
                    <a:bodyPr/>
                    <a:lstStyle/>
                    <a:p>
                      <a:r>
                        <a:rPr lang="ru-RU" dirty="0" smtClean="0"/>
                        <a:t>9</a:t>
                      </a:r>
                      <a:r>
                        <a:rPr lang="ru-RU" baseline="0" dirty="0" smtClean="0"/>
                        <a:t> </a:t>
                      </a:r>
                      <a:r>
                        <a:rPr lang="ru-RU" dirty="0" err="1" smtClean="0"/>
                        <a:t>орын</a:t>
                      </a:r>
                      <a:endParaRPr lang="ru-RU" dirty="0"/>
                    </a:p>
                  </a:txBody>
                  <a:tcPr/>
                </a:tc>
                <a:tc>
                  <a:txBody>
                    <a:bodyPr/>
                    <a:lstStyle/>
                    <a:p>
                      <a:r>
                        <a:rPr lang="ru-RU" dirty="0" smtClean="0"/>
                        <a:t>2.04</a:t>
                      </a:r>
                      <a:endParaRPr lang="ru-RU" dirty="0"/>
                    </a:p>
                  </a:txBody>
                  <a:tcPr/>
                </a:tc>
                <a:tc>
                  <a:txBody>
                    <a:bodyPr/>
                    <a:lstStyle/>
                    <a:p>
                      <a:r>
                        <a:rPr lang="ru-RU" dirty="0" smtClean="0"/>
                        <a:t>0.65</a:t>
                      </a:r>
                      <a:endParaRPr lang="ru-RU" dirty="0"/>
                    </a:p>
                  </a:txBody>
                  <a:tcPr/>
                </a:tc>
                <a:tc>
                  <a:txBody>
                    <a:bodyPr/>
                    <a:lstStyle/>
                    <a:p>
                      <a:r>
                        <a:rPr lang="ru-RU" dirty="0" smtClean="0"/>
                        <a:t>0.48</a:t>
                      </a:r>
                      <a:endParaRPr lang="ru-RU" dirty="0"/>
                    </a:p>
                  </a:txBody>
                  <a:tcPr/>
                </a:tc>
                <a:tc>
                  <a:txBody>
                    <a:bodyPr/>
                    <a:lstStyle/>
                    <a:p>
                      <a:r>
                        <a:rPr lang="ru-RU" dirty="0" smtClean="0"/>
                        <a:t>3.17</a:t>
                      </a:r>
                      <a:endParaRPr lang="ru-RU" dirty="0"/>
                    </a:p>
                  </a:txBody>
                  <a:tcPr/>
                </a:tc>
                <a:tc>
                  <a:txBody>
                    <a:bodyPr/>
                    <a:lstStyle/>
                    <a:p>
                      <a:r>
                        <a:rPr lang="ru-RU" dirty="0" smtClean="0"/>
                        <a:t>135791.62</a:t>
                      </a:r>
                      <a:endParaRPr lang="ru-RU" dirty="0"/>
                    </a:p>
                  </a:txBody>
                  <a:tcPr/>
                </a:tc>
                <a:tc>
                  <a:txBody>
                    <a:bodyPr/>
                    <a:lstStyle/>
                    <a:p>
                      <a:r>
                        <a:rPr lang="ru-RU" dirty="0" smtClean="0"/>
                        <a:t>100%</a:t>
                      </a:r>
                      <a:endParaRPr lang="ru-RU" dirty="0"/>
                    </a:p>
                  </a:txBody>
                  <a:tcPr/>
                </a:tc>
                <a:tc>
                  <a:txBody>
                    <a:bodyPr/>
                    <a:lstStyle/>
                    <a:p>
                      <a:r>
                        <a:rPr lang="ru-RU" dirty="0" smtClean="0"/>
                        <a:t>3</a:t>
                      </a:r>
                      <a:r>
                        <a:rPr lang="kk-KZ" dirty="0" smtClean="0"/>
                        <a:t>.</a:t>
                      </a:r>
                      <a:r>
                        <a:rPr lang="ru-RU" dirty="0" smtClean="0"/>
                        <a:t>20</a:t>
                      </a:r>
                      <a:endParaRPr lang="ru-RU" dirty="0"/>
                    </a:p>
                  </a:txBody>
                  <a:tcPr/>
                </a:tc>
              </a:tr>
              <a:tr h="359152">
                <a:tc gridSpan="8">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kk-KZ" b="1" dirty="0" smtClean="0">
                          <a:latin typeface="Times New Roman" pitchFamily="18" charset="0"/>
                          <a:cs typeface="Times New Roman" pitchFamily="18" charset="0"/>
                        </a:rPr>
                        <a:t>2023 (50)</a:t>
                      </a:r>
                      <a:endParaRPr lang="ru-RU" b="1" dirty="0" smtClean="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569542">
                <a:tc>
                  <a:txBody>
                    <a:bodyPr/>
                    <a:lstStyle/>
                    <a:p>
                      <a:r>
                        <a:rPr lang="kk-KZ" dirty="0" smtClean="0"/>
                        <a:t>28 орын</a:t>
                      </a:r>
                      <a:endParaRPr lang="ru-RU" dirty="0"/>
                    </a:p>
                  </a:txBody>
                  <a:tcPr/>
                </a:tc>
                <a:tc>
                  <a:txBody>
                    <a:bodyPr/>
                    <a:lstStyle/>
                    <a:p>
                      <a:r>
                        <a:rPr lang="kk-KZ" dirty="0" smtClean="0"/>
                        <a:t>1.83</a:t>
                      </a:r>
                      <a:endParaRPr lang="ru-RU" dirty="0"/>
                    </a:p>
                  </a:txBody>
                  <a:tcPr/>
                </a:tc>
                <a:tc>
                  <a:txBody>
                    <a:bodyPr/>
                    <a:lstStyle/>
                    <a:p>
                      <a:r>
                        <a:rPr lang="kk-KZ" dirty="0" smtClean="0"/>
                        <a:t>0.42</a:t>
                      </a:r>
                      <a:endParaRPr lang="ru-RU" dirty="0"/>
                    </a:p>
                  </a:txBody>
                  <a:tcPr/>
                </a:tc>
                <a:tc>
                  <a:txBody>
                    <a:bodyPr/>
                    <a:lstStyle/>
                    <a:p>
                      <a:r>
                        <a:rPr lang="kk-KZ" dirty="0" smtClean="0"/>
                        <a:t>0.64</a:t>
                      </a:r>
                      <a:endParaRPr lang="ru-RU" dirty="0"/>
                    </a:p>
                  </a:txBody>
                  <a:tcPr/>
                </a:tc>
                <a:tc>
                  <a:txBody>
                    <a:bodyPr/>
                    <a:lstStyle/>
                    <a:p>
                      <a:r>
                        <a:rPr lang="kk-KZ" dirty="0" smtClean="0"/>
                        <a:t>2.88</a:t>
                      </a:r>
                      <a:endParaRPr lang="ru-RU" dirty="0"/>
                    </a:p>
                  </a:txBody>
                  <a:tcPr/>
                </a:tc>
                <a:tc>
                  <a:txBody>
                    <a:bodyPr/>
                    <a:lstStyle/>
                    <a:p>
                      <a:r>
                        <a:rPr lang="kk-KZ" dirty="0" smtClean="0"/>
                        <a:t>220562</a:t>
                      </a:r>
                      <a:r>
                        <a:rPr lang="en-US" dirty="0" smtClean="0"/>
                        <a:t>.00</a:t>
                      </a:r>
                      <a:endParaRPr lang="ru-RU" dirty="0"/>
                    </a:p>
                  </a:txBody>
                  <a:tcPr/>
                </a:tc>
                <a:tc>
                  <a:txBody>
                    <a:bodyPr/>
                    <a:lstStyle/>
                    <a:p>
                      <a:r>
                        <a:rPr lang="ru-RU" dirty="0" smtClean="0"/>
                        <a:t>67%</a:t>
                      </a:r>
                      <a:endParaRPr lang="ru-RU" dirty="0"/>
                    </a:p>
                  </a:txBody>
                  <a:tcPr/>
                </a:tc>
                <a:tc>
                  <a:txBody>
                    <a:bodyPr/>
                    <a:lstStyle/>
                    <a:p>
                      <a:r>
                        <a:rPr lang="kk-KZ" dirty="0" smtClean="0"/>
                        <a:t>1.00</a:t>
                      </a:r>
                      <a:endParaRPr lang="ru-RU"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601"/>
            <a:ext cx="7929618" cy="738664"/>
          </a:xfrm>
        </p:spPr>
        <p:txBody>
          <a:bodyPr/>
          <a:lstStyle/>
          <a:p>
            <a:pPr algn="ctr"/>
            <a:r>
              <a:rPr lang="kk-KZ" sz="2400" b="1" dirty="0" smtClean="0">
                <a:latin typeface="Times New Roman" pitchFamily="18" charset="0"/>
                <a:cs typeface="Times New Roman" pitchFamily="18" charset="0"/>
              </a:rPr>
              <a:t>6В04141-Мемлекеттік және жергілікті басқару білім беру бағдарламасы </a:t>
            </a:r>
            <a:r>
              <a:rPr lang="ru-RU" sz="2400" b="1" spc="-13" dirty="0" err="1" smtClean="0">
                <a:solidFill>
                  <a:srgbClr val="000000"/>
                </a:solidFill>
                <a:latin typeface="TFUKGI+Times New Roman"/>
                <a:cs typeface="TFUKGI+Times New Roman"/>
              </a:rPr>
              <a:t>бойынша</a:t>
            </a:r>
            <a:r>
              <a:rPr lang="kk-KZ" sz="2400" b="1" dirty="0" smtClean="0">
                <a:latin typeface="Times New Roman" pitchFamily="18" charset="0"/>
                <a:cs typeface="Times New Roman" pitchFamily="18" charset="0"/>
              </a:rPr>
              <a:t> </a:t>
            </a:r>
            <a:r>
              <a:rPr lang="kk-KZ" sz="2400" b="1" dirty="0">
                <a:latin typeface="Times New Roman" pitchFamily="18" charset="0"/>
                <a:cs typeface="Times New Roman" pitchFamily="18" charset="0"/>
              </a:rPr>
              <a:t>Атамекен</a:t>
            </a:r>
            <a:r>
              <a:rPr lang="ru-RU" sz="2400" b="1" spc="16" dirty="0">
                <a:solidFill>
                  <a:srgbClr val="000000"/>
                </a:solidFill>
                <a:latin typeface="TFUKGI+Times New Roman"/>
                <a:cs typeface="TFUKGI+Times New Roman"/>
              </a:rPr>
              <a:t> </a:t>
            </a:r>
            <a:r>
              <a:rPr lang="ru-RU" sz="2400" b="1" dirty="0">
                <a:solidFill>
                  <a:srgbClr val="000000"/>
                </a:solidFill>
                <a:latin typeface="TFUKGI+Times New Roman"/>
                <a:cs typeface="TFUKGI+Times New Roman"/>
              </a:rPr>
              <a:t>рейтинг</a:t>
            </a:r>
            <a:r>
              <a:rPr lang="ru-RU" sz="2400" b="1" spc="16" dirty="0">
                <a:solidFill>
                  <a:srgbClr val="000000"/>
                </a:solidFill>
                <a:latin typeface="TFUKGI+Times New Roman"/>
                <a:cs typeface="TFUKGI+Times New Roman"/>
              </a:rPr>
              <a:t> </a:t>
            </a:r>
            <a:r>
              <a:rPr lang="ru-RU" sz="2400" b="1" spc="-11" dirty="0" err="1">
                <a:solidFill>
                  <a:srgbClr val="000000"/>
                </a:solidFill>
                <a:latin typeface="TFUKGI+Times New Roman"/>
                <a:cs typeface="TFUKGI+Times New Roman"/>
              </a:rPr>
              <a:t>нәтижелері</a:t>
            </a:r>
            <a:r>
              <a:rPr lang="kk-KZ" sz="2400" b="1" dirty="0">
                <a:latin typeface="Times New Roman" pitchFamily="18" charset="0"/>
                <a:cs typeface="Times New Roman" pitchFamily="18" charset="0"/>
              </a:rPr>
              <a:t> </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3522338552"/>
              </p:ext>
            </p:extLst>
          </p:nvPr>
        </p:nvGraphicFramePr>
        <p:xfrm>
          <a:off x="251520" y="980730"/>
          <a:ext cx="8712968" cy="5136311"/>
        </p:xfrm>
        <a:graphic>
          <a:graphicData uri="http://schemas.openxmlformats.org/drawingml/2006/table">
            <a:tbl>
              <a:tblPr firstRow="1" bandRow="1">
                <a:tableStyleId>{5C22544A-7EE6-4342-B048-85BDC9FD1C3A}</a:tableStyleId>
              </a:tblPr>
              <a:tblGrid>
                <a:gridCol w="1089121"/>
                <a:gridCol w="1089121"/>
                <a:gridCol w="1089121"/>
                <a:gridCol w="1089121"/>
                <a:gridCol w="902695"/>
                <a:gridCol w="1275547"/>
                <a:gridCol w="1089121"/>
                <a:gridCol w="1089121"/>
              </a:tblGrid>
              <a:tr h="1813059">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400" dirty="0" err="1" smtClean="0">
                          <a:latin typeface="Times New Roman" pitchFamily="18" charset="0"/>
                          <a:cs typeface="Times New Roman" pitchFamily="18" charset="0"/>
                        </a:rPr>
                        <a:t>Жыл</a:t>
                      </a:r>
                      <a:r>
                        <a:rPr lang="ru-RU" sz="1400" dirty="0" smtClean="0">
                          <a:latin typeface="Times New Roman" pitchFamily="18" charset="0"/>
                          <a:cs typeface="Times New Roman" pitchFamily="18" charset="0"/>
                        </a:rPr>
                        <a:t> </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400" dirty="0" err="1" smtClean="0">
                          <a:latin typeface="Times New Roman" pitchFamily="18" charset="0"/>
                          <a:cs typeface="Times New Roman" pitchFamily="18" charset="0"/>
                        </a:rPr>
                        <a:t>Түлектердің мансаптық перспективасы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бойынша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бағасы</a:t>
                      </a:r>
                      <a:endParaRPr lang="ru-RU" sz="1400" dirty="0" smtClean="0">
                        <a:latin typeface="Times New Roman" pitchFamily="18" charset="0"/>
                        <a:cs typeface="Times New Roman"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dirty="0" smtClean="0">
                          <a:latin typeface="Times New Roman" pitchFamily="18" charset="0"/>
                          <a:cs typeface="Times New Roman" pitchFamily="18" charset="0"/>
                        </a:rPr>
                        <a:t>Сараптамалық бағалау бойынша бағасы</a:t>
                      </a:r>
                      <a:endParaRPr lang="ru-RU" sz="1400" dirty="0" smtClean="0">
                        <a:latin typeface="Times New Roman" pitchFamily="18" charset="0"/>
                        <a:cs typeface="Times New Roman"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dirty="0" smtClean="0">
                          <a:latin typeface="Times New Roman" pitchFamily="18" charset="0"/>
                          <a:cs typeface="Times New Roman" pitchFamily="18" charset="0"/>
                        </a:rPr>
                        <a:t>Статистикалық деректер және студент жетістіктері бойынша бағасы </a:t>
                      </a:r>
                      <a:endParaRPr lang="ru-RU" sz="1400" dirty="0" smtClean="0">
                        <a:latin typeface="Times New Roman" pitchFamily="18" charset="0"/>
                        <a:cs typeface="Times New Roman"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dirty="0" smtClean="0">
                          <a:latin typeface="Times New Roman" pitchFamily="18" charset="0"/>
                          <a:cs typeface="Times New Roman" pitchFamily="18" charset="0"/>
                        </a:rPr>
                        <a:t>Жалпы бағасы</a:t>
                      </a:r>
                      <a:endParaRPr lang="ru-RU" sz="1400" dirty="0" smtClean="0">
                        <a:latin typeface="Times New Roman" pitchFamily="18" charset="0"/>
                        <a:cs typeface="Times New Roman" pitchFamily="18"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14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Медианалық еңбек ақы теңгеде</a:t>
                      </a:r>
                      <a:endParaRPr kumimoji="0" lang="ru-RU" sz="14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Жұмыспен қамтылу деңгейі пайызбен</a:t>
                      </a:r>
                      <a:endParaRPr kumimoji="0" lang="ru-RU" sz="14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kk-KZ" sz="1400" dirty="0" smtClean="0">
                          <a:latin typeface="Times New Roman" pitchFamily="18" charset="0"/>
                          <a:cs typeface="Times New Roman" pitchFamily="18" charset="0"/>
                        </a:rPr>
                        <a:t>Жұмыс іздеу ұзақтығы (ай</a:t>
                      </a:r>
                      <a:r>
                        <a:rPr lang="ru-RU" sz="1400" dirty="0" smtClean="0">
                          <a:latin typeface="Times New Roman" pitchFamily="18" charset="0"/>
                          <a:cs typeface="Times New Roman" pitchFamily="18" charset="0"/>
                        </a:rPr>
                        <a:t>)</a:t>
                      </a:r>
                    </a:p>
                  </a:txBody>
                  <a:tcPr/>
                </a:tc>
              </a:tr>
              <a:tr h="462908">
                <a:tc gridSpan="8">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kk-KZ" b="1" dirty="0" smtClean="0">
                          <a:latin typeface="Times New Roman" pitchFamily="18" charset="0"/>
                          <a:cs typeface="Times New Roman" pitchFamily="18" charset="0"/>
                        </a:rPr>
                        <a:t>2021 (</a:t>
                      </a:r>
                      <a:r>
                        <a:rPr lang="kk-KZ" b="1" baseline="0" dirty="0" smtClean="0">
                          <a:latin typeface="Times New Roman" pitchFamily="18" charset="0"/>
                          <a:cs typeface="Times New Roman" pitchFamily="18" charset="0"/>
                        </a:rPr>
                        <a:t>39</a:t>
                      </a:r>
                      <a:r>
                        <a:rPr lang="kk-KZ"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r>
              <a:tr h="462908">
                <a:tc>
                  <a:txBody>
                    <a:bodyPr/>
                    <a:lstStyle/>
                    <a:p>
                      <a:r>
                        <a:rPr lang="kk-KZ" dirty="0" smtClean="0">
                          <a:latin typeface="Times New Roman" pitchFamily="18" charset="0"/>
                          <a:cs typeface="Times New Roman" pitchFamily="18" charset="0"/>
                        </a:rPr>
                        <a:t>34 орын</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1.65</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0.62</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0.52</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2.79</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69 463</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71</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3.88</a:t>
                      </a:r>
                      <a:endParaRPr lang="ru-RU" dirty="0">
                        <a:latin typeface="Times New Roman" pitchFamily="18" charset="0"/>
                        <a:cs typeface="Times New Roman" pitchFamily="18" charset="0"/>
                      </a:endParaRPr>
                    </a:p>
                  </a:txBody>
                  <a:tcPr/>
                </a:tc>
              </a:tr>
              <a:tr h="462908">
                <a:tc gridSpan="8">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kk-KZ" b="1" dirty="0" smtClean="0">
                          <a:latin typeface="Times New Roman" pitchFamily="18" charset="0"/>
                          <a:cs typeface="Times New Roman" pitchFamily="18" charset="0"/>
                        </a:rPr>
                        <a:t>2022 (</a:t>
                      </a:r>
                      <a:r>
                        <a:rPr lang="kk-KZ" b="1" baseline="0" dirty="0" smtClean="0">
                          <a:latin typeface="Times New Roman" pitchFamily="18" charset="0"/>
                          <a:cs typeface="Times New Roman" pitchFamily="18" charset="0"/>
                        </a:rPr>
                        <a:t>34</a:t>
                      </a:r>
                      <a:r>
                        <a:rPr lang="kk-KZ"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r>
              <a:tr h="462908">
                <a:tc>
                  <a:txBody>
                    <a:bodyPr/>
                    <a:lstStyle/>
                    <a:p>
                      <a:r>
                        <a:rPr lang="kk-KZ" dirty="0" smtClean="0">
                          <a:latin typeface="Times New Roman" pitchFamily="18" charset="0"/>
                          <a:cs typeface="Times New Roman" pitchFamily="18" charset="0"/>
                        </a:rPr>
                        <a:t>15 орын</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1.93</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0.71</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0.45</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3.09</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94 355.16</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85.71</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2.80</a:t>
                      </a:r>
                      <a:endParaRPr lang="ru-RU" dirty="0">
                        <a:latin typeface="Times New Roman" pitchFamily="18" charset="0"/>
                        <a:cs typeface="Times New Roman" pitchFamily="18" charset="0"/>
                      </a:endParaRPr>
                    </a:p>
                  </a:txBody>
                  <a:tcPr/>
                </a:tc>
              </a:tr>
              <a:tr h="462908">
                <a:tc gridSpan="8">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kk-KZ" b="1" dirty="0" smtClean="0">
                          <a:latin typeface="Times New Roman" pitchFamily="18" charset="0"/>
                          <a:cs typeface="Times New Roman" pitchFamily="18" charset="0"/>
                        </a:rPr>
                        <a:t>2023 (</a:t>
                      </a:r>
                      <a:r>
                        <a:rPr lang="kk-KZ" b="1" baseline="0" dirty="0" smtClean="0">
                          <a:latin typeface="Times New Roman" pitchFamily="18" charset="0"/>
                          <a:cs typeface="Times New Roman" pitchFamily="18" charset="0"/>
                        </a:rPr>
                        <a:t>33</a:t>
                      </a:r>
                      <a:r>
                        <a:rPr lang="kk-KZ" b="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r>
              <a:tr h="810091">
                <a:tc>
                  <a:txBody>
                    <a:bodyPr/>
                    <a:lstStyle/>
                    <a:p>
                      <a:r>
                        <a:rPr lang="kk-KZ" dirty="0" smtClean="0">
                          <a:latin typeface="Times New Roman" pitchFamily="18" charset="0"/>
                          <a:cs typeface="Times New Roman" pitchFamily="18" charset="0"/>
                        </a:rPr>
                        <a:t>13 орын</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1.95</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Сәйкес келеді</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0.65</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3.02</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95</a:t>
                      </a:r>
                      <a:r>
                        <a:rPr lang="kk-KZ" baseline="0"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227</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82</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txBody>
                  <a:tcPr/>
                </a:tc>
                <a:tc>
                  <a:txBody>
                    <a:bodyPr/>
                    <a:lstStyle/>
                    <a:p>
                      <a:r>
                        <a:rPr lang="kk-KZ" dirty="0" smtClean="0">
                          <a:latin typeface="Times New Roman" pitchFamily="18" charset="0"/>
                          <a:cs typeface="Times New Roman" pitchFamily="18" charset="0"/>
                        </a:rPr>
                        <a:t>2.40</a:t>
                      </a:r>
                      <a:endParaRPr lang="ru-RU" dirty="0">
                        <a:latin typeface="Times New Roman" pitchFamily="18" charset="0"/>
                        <a:cs typeface="Times New Roman" pitchFamily="18" charset="0"/>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0"/>
            <a:ext cx="6797992" cy="738664"/>
          </a:xfrm>
        </p:spPr>
        <p:txBody>
          <a:bodyPr/>
          <a:lstStyle/>
          <a:p>
            <a:pPr algn="ctr"/>
            <a:r>
              <a:rPr lang="kk-KZ" sz="2400" b="1" dirty="0" smtClean="0">
                <a:latin typeface="Times New Roman" pitchFamily="18" charset="0"/>
                <a:cs typeface="Times New Roman" pitchFamily="18" charset="0"/>
              </a:rPr>
              <a:t>6В11157- Туризм білім беру бағдарламасы </a:t>
            </a:r>
            <a:r>
              <a:rPr lang="ru-RU" sz="2400" b="1" spc="-13" dirty="0" err="1" smtClean="0">
                <a:solidFill>
                  <a:srgbClr val="000000"/>
                </a:solidFill>
                <a:latin typeface="TFUKGI+Times New Roman"/>
                <a:cs typeface="TFUKGI+Times New Roman"/>
              </a:rPr>
              <a:t>бойынша</a:t>
            </a:r>
            <a:r>
              <a:rPr lang="kk-KZ" sz="2400" b="1" dirty="0" smtClean="0">
                <a:latin typeface="Times New Roman" pitchFamily="18" charset="0"/>
                <a:cs typeface="Times New Roman" pitchFamily="18" charset="0"/>
              </a:rPr>
              <a:t> </a:t>
            </a:r>
            <a:r>
              <a:rPr lang="kk-KZ" sz="2400" b="1" dirty="0">
                <a:latin typeface="Times New Roman" pitchFamily="18" charset="0"/>
                <a:cs typeface="Times New Roman" pitchFamily="18" charset="0"/>
              </a:rPr>
              <a:t>Атамекен</a:t>
            </a:r>
            <a:r>
              <a:rPr lang="ru-RU" sz="2400" b="1" spc="16" dirty="0">
                <a:solidFill>
                  <a:srgbClr val="000000"/>
                </a:solidFill>
                <a:latin typeface="TFUKGI+Times New Roman"/>
                <a:cs typeface="TFUKGI+Times New Roman"/>
              </a:rPr>
              <a:t> </a:t>
            </a:r>
            <a:r>
              <a:rPr lang="ru-RU" sz="2400" b="1" dirty="0">
                <a:solidFill>
                  <a:srgbClr val="000000"/>
                </a:solidFill>
                <a:latin typeface="TFUKGI+Times New Roman"/>
                <a:cs typeface="TFUKGI+Times New Roman"/>
              </a:rPr>
              <a:t>рейтинг</a:t>
            </a:r>
            <a:r>
              <a:rPr lang="ru-RU" sz="2400" b="1" spc="16" dirty="0">
                <a:solidFill>
                  <a:srgbClr val="000000"/>
                </a:solidFill>
                <a:latin typeface="TFUKGI+Times New Roman"/>
                <a:cs typeface="TFUKGI+Times New Roman"/>
              </a:rPr>
              <a:t> </a:t>
            </a:r>
            <a:r>
              <a:rPr lang="ru-RU" sz="2400" b="1" spc="-11" dirty="0" err="1">
                <a:solidFill>
                  <a:srgbClr val="000000"/>
                </a:solidFill>
                <a:latin typeface="TFUKGI+Times New Roman"/>
                <a:cs typeface="TFUKGI+Times New Roman"/>
              </a:rPr>
              <a:t>нәтижелері</a:t>
            </a:r>
            <a:r>
              <a:rPr lang="ru-RU" sz="2400" b="1" spc="-11" dirty="0">
                <a:solidFill>
                  <a:srgbClr val="000000"/>
                </a:solidFill>
                <a:latin typeface="TFUKGI+Times New Roman"/>
                <a:cs typeface="TFUKGI+Times New Roman"/>
              </a:rPr>
              <a:t> </a:t>
            </a:r>
            <a:endParaRPr lang="ru-RU" sz="24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02524873"/>
              </p:ext>
            </p:extLst>
          </p:nvPr>
        </p:nvGraphicFramePr>
        <p:xfrm>
          <a:off x="251520" y="836712"/>
          <a:ext cx="8784976" cy="5630205"/>
        </p:xfrm>
        <a:graphic>
          <a:graphicData uri="http://schemas.openxmlformats.org/drawingml/2006/table">
            <a:tbl>
              <a:tblPr firstRow="1" bandRow="1">
                <a:tableStyleId>{5C22544A-7EE6-4342-B048-85BDC9FD1C3A}</a:tableStyleId>
              </a:tblPr>
              <a:tblGrid>
                <a:gridCol w="959704"/>
                <a:gridCol w="1236540"/>
                <a:gridCol w="1098122"/>
                <a:gridCol w="1098122"/>
                <a:gridCol w="864096"/>
                <a:gridCol w="1332148"/>
                <a:gridCol w="1098122"/>
                <a:gridCol w="1098122"/>
              </a:tblGrid>
              <a:tr h="1503264">
                <a:tc>
                  <a:txBody>
                    <a:bodyPr/>
                    <a:lstStyle/>
                    <a:p>
                      <a:r>
                        <a:rPr lang="ru-RU" sz="1800" dirty="0" err="1" smtClean="0">
                          <a:latin typeface="Times New Roman" pitchFamily="18" charset="0"/>
                          <a:cs typeface="Times New Roman" pitchFamily="18" charset="0"/>
                        </a:rPr>
                        <a:t>Жыл</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a:txBody>
                  <a:tcPr/>
                </a:tc>
                <a:tc>
                  <a:txBody>
                    <a:bodyPr/>
                    <a:lstStyle/>
                    <a:p>
                      <a:r>
                        <a:rPr lang="ru-RU" sz="1800" dirty="0" err="1" smtClean="0">
                          <a:latin typeface="Times New Roman" pitchFamily="18" charset="0"/>
                          <a:cs typeface="Times New Roman" pitchFamily="18" charset="0"/>
                        </a:rPr>
                        <a:t>Түлектердің мансаптық</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перспективасы</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бойынша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бағасы</a:t>
                      </a:r>
                      <a:endParaRPr lang="ru-RU" sz="1800"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Сараптамалық бағалау бойынша бағасы</a:t>
                      </a:r>
                      <a:endParaRPr lang="ru-RU" sz="1800"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Статистикалық деректер және студент жетістіктері бойынша бағасы </a:t>
                      </a:r>
                      <a:endParaRPr lang="ru-RU" sz="1800"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Жалпы бағасы</a:t>
                      </a:r>
                      <a:endParaRPr lang="ru-RU" sz="1800" dirty="0">
                        <a:latin typeface="Times New Roman" pitchFamily="18" charset="0"/>
                        <a:cs typeface="Times New Roman" pitchFamily="18"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1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Медианалық еңбек ақы теңгеде</a:t>
                      </a:r>
                      <a:endParaRPr kumimoji="0" lang="ru-RU" sz="1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a:p>
                      <a:endParaRPr lang="ru-RU" sz="1800" dirty="0">
                        <a:latin typeface="Times New Roman" pitchFamily="18" charset="0"/>
                        <a:cs typeface="Times New Roman" pitchFamily="18" charset="0"/>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Жұмыспен қамтылу</a:t>
                      </a:r>
                      <a:r>
                        <a:rPr kumimoji="0" lang="ru-RU" sz="1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ru-RU" sz="1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деңгейі</a:t>
                      </a:r>
                      <a:r>
                        <a:rPr kumimoji="0" lang="ru-RU" sz="1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ru-RU" sz="1800" b="1" i="0" u="none" strike="noStrike" kern="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пайызбен</a:t>
                      </a:r>
                      <a:endParaRPr kumimoji="0" lang="ru-RU" sz="18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a:p>
                      <a:endParaRPr lang="ru-RU" sz="1800"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Жұмыс іздеу ұзақтығы (ай</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tc>
              </a:tr>
              <a:tr h="383215">
                <a:tc gridSpan="8">
                  <a:txBody>
                    <a:bodyPr/>
                    <a:lstStyle/>
                    <a:p>
                      <a:pPr algn="ctr"/>
                      <a:r>
                        <a:rPr lang="kk-KZ" b="1" dirty="0" smtClean="0">
                          <a:latin typeface="Times New Roman" pitchFamily="18" charset="0"/>
                          <a:cs typeface="Times New Roman" pitchFamily="18" charset="0"/>
                        </a:rPr>
                        <a:t>2021 (31)</a:t>
                      </a:r>
                      <a:endParaRPr lang="ru-RU" b="1"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618991">
                <a:tc>
                  <a:txBody>
                    <a:bodyPr/>
                    <a:lstStyle/>
                    <a:p>
                      <a:pPr algn="ctr"/>
                      <a:r>
                        <a:rPr lang="ru-RU" dirty="0" smtClean="0">
                          <a:latin typeface="Times New Roman" pitchFamily="18" charset="0"/>
                          <a:cs typeface="Times New Roman" pitchFamily="18" charset="0"/>
                        </a:rPr>
                        <a:t>10 </a:t>
                      </a:r>
                      <a:r>
                        <a:rPr lang="ru-RU" dirty="0" err="1" smtClean="0">
                          <a:latin typeface="Times New Roman" pitchFamily="18" charset="0"/>
                          <a:cs typeface="Times New Roman" pitchFamily="18" charset="0"/>
                        </a:rPr>
                        <a:t>орын</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1,97</a:t>
                      </a:r>
                      <a:endParaRPr lang="ru-RU" dirty="0">
                        <a:latin typeface="Times New Roman" pitchFamily="18" charset="0"/>
                        <a:cs typeface="Times New Roman" pitchFamily="18" charset="0"/>
                      </a:endParaRPr>
                    </a:p>
                  </a:txBody>
                  <a:tcPr/>
                </a:tc>
                <a:tc>
                  <a:txBody>
                    <a:bodyPr/>
                    <a:lstStyle/>
                    <a:p>
                      <a:r>
                        <a:rPr lang="ru-RU" dirty="0" smtClean="0"/>
                        <a:t>0,72</a:t>
                      </a:r>
                      <a:endParaRPr lang="ru-RU" dirty="0"/>
                    </a:p>
                  </a:txBody>
                  <a:tcPr/>
                </a:tc>
                <a:tc>
                  <a:txBody>
                    <a:bodyPr/>
                    <a:lstStyle/>
                    <a:p>
                      <a:r>
                        <a:rPr lang="ru-RU" dirty="0" smtClean="0"/>
                        <a:t>0,37</a:t>
                      </a:r>
                      <a:endParaRPr lang="ru-RU" dirty="0"/>
                    </a:p>
                  </a:txBody>
                  <a:tcPr/>
                </a:tc>
                <a:tc>
                  <a:txBody>
                    <a:bodyPr/>
                    <a:lstStyle/>
                    <a:p>
                      <a:r>
                        <a:rPr lang="ru-RU" dirty="0" smtClean="0"/>
                        <a:t>3,06</a:t>
                      </a:r>
                      <a:endParaRPr lang="ru-RU" dirty="0"/>
                    </a:p>
                  </a:txBody>
                  <a:tcPr/>
                </a:tc>
                <a:tc>
                  <a:txBody>
                    <a:bodyPr/>
                    <a:lstStyle/>
                    <a:p>
                      <a:r>
                        <a:rPr lang="ru-RU" dirty="0" smtClean="0"/>
                        <a:t>67 259</a:t>
                      </a:r>
                      <a:endParaRPr lang="ru-RU" dirty="0"/>
                    </a:p>
                  </a:txBody>
                  <a:tcPr/>
                </a:tc>
                <a:tc>
                  <a:txBody>
                    <a:bodyPr/>
                    <a:lstStyle/>
                    <a:p>
                      <a:r>
                        <a:rPr lang="ru-RU" dirty="0" smtClean="0"/>
                        <a:t>87%</a:t>
                      </a:r>
                      <a:endParaRPr lang="ru-RU" dirty="0"/>
                    </a:p>
                  </a:txBody>
                  <a:tcPr/>
                </a:tc>
                <a:tc>
                  <a:txBody>
                    <a:bodyPr/>
                    <a:lstStyle/>
                    <a:p>
                      <a:r>
                        <a:rPr lang="ru-RU" dirty="0" smtClean="0"/>
                        <a:t>1,67</a:t>
                      </a:r>
                      <a:endParaRPr lang="ru-RU" dirty="0"/>
                    </a:p>
                  </a:txBody>
                  <a:tcPr/>
                </a:tc>
              </a:tr>
              <a:tr h="383215">
                <a:tc gridSpan="8">
                  <a:txBody>
                    <a:bodyPr/>
                    <a:lstStyle/>
                    <a:p>
                      <a:pPr algn="ctr"/>
                      <a:r>
                        <a:rPr lang="kk-KZ" b="1" dirty="0" smtClean="0">
                          <a:latin typeface="Times New Roman" pitchFamily="18" charset="0"/>
                          <a:cs typeface="Times New Roman" pitchFamily="18" charset="0"/>
                        </a:rPr>
                        <a:t>2022 (30)</a:t>
                      </a:r>
                      <a:endParaRPr lang="ru-RU" b="1"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618991">
                <a:tc>
                  <a:txBody>
                    <a:bodyPr/>
                    <a:lstStyle/>
                    <a:p>
                      <a:pPr algn="ctr"/>
                      <a:r>
                        <a:rPr lang="ru-RU" dirty="0" smtClean="0">
                          <a:latin typeface="Times New Roman" pitchFamily="18" charset="0"/>
                          <a:cs typeface="Times New Roman" pitchFamily="18" charset="0"/>
                        </a:rPr>
                        <a:t>21 </a:t>
                      </a:r>
                      <a:r>
                        <a:rPr lang="ru-RU" dirty="0" err="1" smtClean="0">
                          <a:latin typeface="Times New Roman" pitchFamily="18" charset="0"/>
                          <a:cs typeface="Times New Roman" pitchFamily="18" charset="0"/>
                        </a:rPr>
                        <a:t>орын</a:t>
                      </a:r>
                      <a:endParaRPr lang="ru-RU"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1,66</a:t>
                      </a:r>
                      <a:endParaRPr lang="ru-RU" dirty="0">
                        <a:latin typeface="Times New Roman" pitchFamily="18" charset="0"/>
                        <a:cs typeface="Times New Roman" pitchFamily="18" charset="0"/>
                      </a:endParaRPr>
                    </a:p>
                  </a:txBody>
                  <a:tcPr/>
                </a:tc>
                <a:tc>
                  <a:txBody>
                    <a:bodyPr/>
                    <a:lstStyle/>
                    <a:p>
                      <a:r>
                        <a:rPr lang="ru-RU" dirty="0" smtClean="0"/>
                        <a:t>0,71</a:t>
                      </a:r>
                      <a:endParaRPr lang="ru-RU" dirty="0"/>
                    </a:p>
                  </a:txBody>
                  <a:tcPr/>
                </a:tc>
                <a:tc>
                  <a:txBody>
                    <a:bodyPr/>
                    <a:lstStyle/>
                    <a:p>
                      <a:r>
                        <a:rPr lang="ru-RU" dirty="0" smtClean="0"/>
                        <a:t>0,49</a:t>
                      </a:r>
                      <a:endParaRPr lang="ru-RU" dirty="0"/>
                    </a:p>
                  </a:txBody>
                  <a:tcPr/>
                </a:tc>
                <a:tc>
                  <a:txBody>
                    <a:bodyPr/>
                    <a:lstStyle/>
                    <a:p>
                      <a:r>
                        <a:rPr lang="ru-RU" dirty="0" smtClean="0"/>
                        <a:t>2,86</a:t>
                      </a:r>
                      <a:endParaRPr lang="ru-RU" dirty="0"/>
                    </a:p>
                  </a:txBody>
                  <a:tcPr/>
                </a:tc>
                <a:tc>
                  <a:txBody>
                    <a:bodyPr/>
                    <a:lstStyle/>
                    <a:p>
                      <a:r>
                        <a:rPr lang="ru-RU" dirty="0" smtClean="0"/>
                        <a:t>105675,56</a:t>
                      </a:r>
                      <a:endParaRPr lang="ru-RU" dirty="0"/>
                    </a:p>
                  </a:txBody>
                  <a:tcPr/>
                </a:tc>
                <a:tc>
                  <a:txBody>
                    <a:bodyPr/>
                    <a:lstStyle/>
                    <a:p>
                      <a:r>
                        <a:rPr lang="ru-RU" dirty="0" smtClean="0"/>
                        <a:t>73,33</a:t>
                      </a:r>
                      <a:r>
                        <a:rPr kumimoji="0" lang="ru-RU" sz="1800" b="0" i="0" u="none" strike="noStrike" kern="0" cap="none" spc="0" normalizeH="0" baseline="0" noProof="0" dirty="0" smtClean="0">
                          <a:ln>
                            <a:noFill/>
                          </a:ln>
                          <a:solidFill>
                            <a:prstClr val="black"/>
                          </a:solidFill>
                          <a:effectLst/>
                          <a:uLnTx/>
                          <a:uFillTx/>
                          <a:latin typeface="+mn-lt"/>
                          <a:ea typeface="+mn-ea"/>
                          <a:cs typeface="+mn-cs"/>
                        </a:rPr>
                        <a:t>%</a:t>
                      </a:r>
                      <a:endParaRPr lang="ru-RU" dirty="0"/>
                    </a:p>
                  </a:txBody>
                  <a:tcPr/>
                </a:tc>
                <a:tc>
                  <a:txBody>
                    <a:bodyPr/>
                    <a:lstStyle/>
                    <a:p>
                      <a:r>
                        <a:rPr lang="ru-RU" dirty="0" smtClean="0"/>
                        <a:t>4,18</a:t>
                      </a:r>
                      <a:endParaRPr lang="ru-RU" dirty="0"/>
                    </a:p>
                  </a:txBody>
                  <a:tcPr/>
                </a:tc>
              </a:tr>
              <a:tr h="383215">
                <a:tc gridSpan="8">
                  <a:txBody>
                    <a:bodyPr/>
                    <a:lstStyle/>
                    <a:p>
                      <a:pPr algn="ctr"/>
                      <a:r>
                        <a:rPr lang="kk-KZ" b="1" dirty="0" smtClean="0">
                          <a:latin typeface="Times New Roman" pitchFamily="18" charset="0"/>
                          <a:cs typeface="Times New Roman" pitchFamily="18" charset="0"/>
                        </a:rPr>
                        <a:t>2023 (29)</a:t>
                      </a:r>
                      <a:endParaRPr lang="ru-RU" b="1"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r>
              <a:tr h="618991">
                <a:tc>
                  <a:txBody>
                    <a:bodyPr/>
                    <a:lstStyle/>
                    <a:p>
                      <a:pPr algn="ctr"/>
                      <a:r>
                        <a:rPr lang="ru-RU" dirty="0" smtClean="0"/>
                        <a:t>15 </a:t>
                      </a:r>
                      <a:r>
                        <a:rPr lang="ru-RU" dirty="0" err="1" smtClean="0"/>
                        <a:t>орын</a:t>
                      </a:r>
                      <a:r>
                        <a:rPr lang="ru-RU" dirty="0" smtClean="0"/>
                        <a:t> </a:t>
                      </a:r>
                      <a:endParaRPr lang="ru-RU" dirty="0"/>
                    </a:p>
                  </a:txBody>
                  <a:tcPr/>
                </a:tc>
                <a:tc>
                  <a:txBody>
                    <a:bodyPr/>
                    <a:lstStyle/>
                    <a:p>
                      <a:pPr algn="ctr"/>
                      <a:r>
                        <a:rPr lang="ru-RU" dirty="0" smtClean="0"/>
                        <a:t>1,81</a:t>
                      </a:r>
                      <a:endParaRPr lang="ru-RU" dirty="0"/>
                    </a:p>
                  </a:txBody>
                  <a:tcPr/>
                </a:tc>
                <a:tc>
                  <a:txBody>
                    <a:bodyPr/>
                    <a:lstStyle/>
                    <a:p>
                      <a:r>
                        <a:rPr lang="ru-RU" dirty="0" err="1" smtClean="0"/>
                        <a:t>сәйкес келеді</a:t>
                      </a:r>
                      <a:r>
                        <a:rPr lang="ru-RU" dirty="0" smtClean="0"/>
                        <a:t> </a:t>
                      </a:r>
                      <a:endParaRPr lang="ru-RU" dirty="0"/>
                    </a:p>
                  </a:txBody>
                  <a:tcPr/>
                </a:tc>
                <a:tc>
                  <a:txBody>
                    <a:bodyPr/>
                    <a:lstStyle/>
                    <a:p>
                      <a:r>
                        <a:rPr lang="kk-KZ" dirty="0" smtClean="0"/>
                        <a:t>0,70</a:t>
                      </a:r>
                      <a:endParaRPr lang="ru-RU" dirty="0"/>
                    </a:p>
                  </a:txBody>
                  <a:tcPr/>
                </a:tc>
                <a:tc>
                  <a:txBody>
                    <a:bodyPr/>
                    <a:lstStyle/>
                    <a:p>
                      <a:r>
                        <a:rPr lang="kk-KZ" dirty="0" smtClean="0"/>
                        <a:t>2,94</a:t>
                      </a:r>
                      <a:endParaRPr lang="ru-RU" dirty="0"/>
                    </a:p>
                  </a:txBody>
                  <a:tcPr/>
                </a:tc>
                <a:tc>
                  <a:txBody>
                    <a:bodyPr/>
                    <a:lstStyle/>
                    <a:p>
                      <a:r>
                        <a:rPr lang="kk-KZ" dirty="0" smtClean="0"/>
                        <a:t>108 486</a:t>
                      </a:r>
                      <a:endParaRPr lang="ru-RU" dirty="0"/>
                    </a:p>
                  </a:txBody>
                  <a:tcPr/>
                </a:tc>
                <a:tc>
                  <a:txBody>
                    <a:bodyPr/>
                    <a:lstStyle/>
                    <a:p>
                      <a:r>
                        <a:rPr lang="kk-KZ" dirty="0" smtClean="0"/>
                        <a:t>80</a:t>
                      </a:r>
                      <a:r>
                        <a:rPr kumimoji="0" lang="ru-RU" sz="1800" b="0" i="0" u="none" strike="noStrike" kern="0" cap="none" spc="0" normalizeH="0" baseline="0" noProof="0" dirty="0" smtClean="0">
                          <a:ln>
                            <a:noFill/>
                          </a:ln>
                          <a:solidFill>
                            <a:prstClr val="black"/>
                          </a:solidFill>
                          <a:effectLst/>
                          <a:uLnTx/>
                          <a:uFillTx/>
                          <a:latin typeface="+mn-lt"/>
                          <a:ea typeface="+mn-ea"/>
                          <a:cs typeface="+mn-cs"/>
                        </a:rPr>
                        <a:t>%</a:t>
                      </a:r>
                      <a:endParaRPr lang="ru-RU" dirty="0"/>
                    </a:p>
                  </a:txBody>
                  <a:tcPr/>
                </a:tc>
                <a:tc>
                  <a:txBody>
                    <a:bodyPr/>
                    <a:lstStyle/>
                    <a:p>
                      <a:r>
                        <a:rPr lang="kk-KZ" dirty="0" smtClean="0"/>
                        <a:t>3,20</a:t>
                      </a:r>
                      <a:endParaRPr lang="ru-RU" dirty="0"/>
                    </a:p>
                  </a:txBody>
                  <a:tcPr/>
                </a:tc>
              </a:tr>
            </a:tbl>
          </a:graphicData>
        </a:graphic>
      </p:graphicFrame>
    </p:spTree>
    <p:extLst>
      <p:ext uri="{BB962C8B-B14F-4D97-AF65-F5344CB8AC3E}">
        <p14:creationId xmlns:p14="http://schemas.microsoft.com/office/powerpoint/2010/main" val="44718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27735"/>
            <a:ext cx="8856984" cy="6370975"/>
          </a:xfrm>
        </p:spPr>
        <p:txBody>
          <a:bodyPr/>
          <a:lstStyle/>
          <a:p>
            <a:pPr algn="ctr">
              <a:lnSpc>
                <a:spcPct val="115000"/>
              </a:lnSpc>
              <a:spcAft>
                <a:spcPts val="0"/>
              </a:spcAft>
            </a:pPr>
            <a:r>
              <a:rPr lang="kk-KZ" b="1" dirty="0" smtClean="0">
                <a:latin typeface="Times New Roman" pitchFamily="18" charset="0"/>
                <a:cs typeface="Times New Roman" pitchFamily="18" charset="0"/>
              </a:rPr>
              <a:t>6</a:t>
            </a:r>
            <a:r>
              <a:rPr lang="ru-RU" b="1" dirty="0">
                <a:latin typeface="Times New Roman" pitchFamily="18" charset="0"/>
                <a:cs typeface="Times New Roman" pitchFamily="18" charset="0"/>
              </a:rPr>
              <a:t>В</a:t>
            </a:r>
            <a:r>
              <a:rPr lang="kk-KZ" b="1" dirty="0" smtClean="0">
                <a:latin typeface="Times New Roman" pitchFamily="18" charset="0"/>
                <a:cs typeface="Times New Roman" pitchFamily="18" charset="0"/>
              </a:rPr>
              <a:t>04140-Менеджмент</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kk-KZ" dirty="0">
                <a:latin typeface="Times New Roman" pitchFamily="18" charset="0"/>
                <a:cs typeface="Times New Roman" pitchFamily="18" charset="0"/>
              </a:rPr>
              <a:t>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kk-KZ" dirty="0">
                <a:solidFill>
                  <a:schemeClr val="tx1"/>
                </a:solidFill>
                <a:latin typeface="Times New Roman" pitchFamily="18" charset="0"/>
                <a:cs typeface="Times New Roman" pitchFamily="18" charset="0"/>
              </a:rPr>
              <a:t>Жалпы, оқыту бағдарламасы Еңбек нарығының өзекті қажеттіліктеріне және жұмыс берушілердің үміттеріне сәйкес келеді. Теориялық білімді жақсы меңгеру және студенттерді ұйымдағы нақты жұмысқа бейімдеу үшін бағдарламаның практикалық компонентін күшейту қажет. Маңызды емес пәндерді алып тастау немесе олардың мазмұнын қайта қарау ұсынылады (сапа менеджменті, процестерді бағалау және өлшеу).</a:t>
            </a:r>
            <a:r>
              <a:rPr lang="ru-RU" dirty="0">
                <a:solidFill>
                  <a:schemeClr val="tx1"/>
                </a:solidFill>
                <a:latin typeface="Times New Roman" pitchFamily="18" charset="0"/>
                <a:cs typeface="Times New Roman" pitchFamily="18" charset="0"/>
              </a:rPr>
              <a:t/>
            </a:r>
            <a:br>
              <a:rPr lang="ru-RU" dirty="0">
                <a:solidFill>
                  <a:schemeClr val="tx1"/>
                </a:solidFill>
                <a:latin typeface="Times New Roman" pitchFamily="18" charset="0"/>
                <a:cs typeface="Times New Roman" pitchFamily="18" charset="0"/>
              </a:rPr>
            </a:br>
            <a:r>
              <a:rPr lang="kk-KZ" dirty="0">
                <a:solidFill>
                  <a:schemeClr val="tx1"/>
                </a:solidFill>
                <a:latin typeface="Times New Roman" pitchFamily="18" charset="0"/>
                <a:cs typeface="Times New Roman" pitchFamily="18" charset="0"/>
              </a:rPr>
              <a:t>Бағдарламаға өзгерістерді басқару негіздерін, тиімділікті және тиімді команданы қалыптастырудың негізгі принциптерін зерттеуді енгізу қажет. Оқытудың тиімділігі үшін дәрістер мен мастер-класстарды өткізу үшін </a:t>
            </a:r>
            <a:r>
              <a:rPr lang="kk-KZ" dirty="0" smtClean="0">
                <a:solidFill>
                  <a:schemeClr val="tx1"/>
                </a:solidFill>
                <a:latin typeface="Times New Roman" pitchFamily="18" charset="0"/>
                <a:cs typeface="Times New Roman" pitchFamily="18" charset="0"/>
              </a:rPr>
              <a:t>іскер </a:t>
            </a:r>
            <a:r>
              <a:rPr lang="kk-KZ" dirty="0">
                <a:solidFill>
                  <a:schemeClr val="tx1"/>
                </a:solidFill>
                <a:latin typeface="Times New Roman" pitchFamily="18" charset="0"/>
                <a:cs typeface="Times New Roman" pitchFamily="18" charset="0"/>
              </a:rPr>
              <a:t>ортадан нақты сарапшыларды тарту өте пайдалы болар </a:t>
            </a:r>
            <a:r>
              <a:rPr lang="kk-KZ" dirty="0" smtClean="0">
                <a:solidFill>
                  <a:schemeClr val="tx1"/>
                </a:solidFill>
                <a:latin typeface="Times New Roman" pitchFamily="18" charset="0"/>
                <a:cs typeface="Times New Roman" pitchFamily="18" charset="0"/>
              </a:rPr>
              <a:t>еді.</a:t>
            </a:r>
            <a:br>
              <a:rPr lang="kk-KZ" dirty="0" smtClean="0">
                <a:solidFill>
                  <a:schemeClr val="tx1"/>
                </a:solidFill>
                <a:latin typeface="Times New Roman" pitchFamily="18" charset="0"/>
                <a:cs typeface="Times New Roman" pitchFamily="18" charset="0"/>
              </a:rPr>
            </a:br>
            <a:r>
              <a:rPr lang="kk-KZ" dirty="0" smtClean="0">
                <a:solidFill>
                  <a:schemeClr val="tx2"/>
                </a:solidFill>
                <a:latin typeface="Times New Roman" pitchFamily="18" charset="0"/>
                <a:cs typeface="Times New Roman" pitchFamily="18" charset="0"/>
              </a:rPr>
              <a:t/>
            </a:r>
            <a:br>
              <a:rPr lang="kk-KZ" dirty="0" smtClean="0">
                <a:solidFill>
                  <a:schemeClr val="tx2"/>
                </a:solidFill>
                <a:latin typeface="Times New Roman" pitchFamily="18" charset="0"/>
                <a:cs typeface="Times New Roman" pitchFamily="18" charset="0"/>
              </a:rPr>
            </a:br>
            <a:r>
              <a:rPr lang="kk-KZ" b="1" i="1" dirty="0" smtClean="0">
                <a:solidFill>
                  <a:schemeClr val="tx2"/>
                </a:solidFill>
                <a:latin typeface="Times New Roman"/>
                <a:ea typeface="Calibri"/>
                <a:cs typeface="Times New Roman"/>
              </a:rPr>
              <a:t>Талдау нәтижесі:</a:t>
            </a:r>
            <a:r>
              <a:rPr lang="kk-KZ" dirty="0">
                <a:solidFill>
                  <a:schemeClr val="tx2"/>
                </a:solidFill>
                <a:latin typeface="Times New Roman"/>
                <a:ea typeface="Calibri"/>
                <a:cs typeface="Times New Roman"/>
              </a:rPr>
              <a:t> </a:t>
            </a:r>
            <a:r>
              <a:rPr lang="ru-RU" sz="1600" dirty="0">
                <a:solidFill>
                  <a:schemeClr val="tx2"/>
                </a:solidFill>
                <a:ea typeface="Calibri"/>
                <a:cs typeface="Times New Roman"/>
              </a:rPr>
              <a:t/>
            </a:r>
            <a:br>
              <a:rPr lang="ru-RU" sz="1600" dirty="0">
                <a:solidFill>
                  <a:schemeClr val="tx2"/>
                </a:solidFill>
                <a:ea typeface="Calibri"/>
                <a:cs typeface="Times New Roman"/>
              </a:rPr>
            </a:br>
            <a:r>
              <a:rPr lang="kk-KZ" dirty="0">
                <a:solidFill>
                  <a:schemeClr val="tx1"/>
                </a:solidFill>
                <a:latin typeface="Times New Roman"/>
                <a:ea typeface="Calibri"/>
                <a:cs typeface="Times New Roman"/>
              </a:rPr>
              <a:t>Б</a:t>
            </a:r>
            <a:r>
              <a:rPr lang="kk-KZ" dirty="0" smtClean="0">
                <a:solidFill>
                  <a:schemeClr val="tx1"/>
                </a:solidFill>
                <a:latin typeface="Times New Roman"/>
                <a:ea typeface="Calibri"/>
                <a:cs typeface="Times New Roman"/>
              </a:rPr>
              <a:t>ілім </a:t>
            </a:r>
            <a:r>
              <a:rPr lang="kk-KZ" dirty="0">
                <a:solidFill>
                  <a:schemeClr val="tx1"/>
                </a:solidFill>
                <a:latin typeface="Times New Roman"/>
                <a:ea typeface="Calibri"/>
                <a:cs typeface="Times New Roman"/>
              </a:rPr>
              <a:t>беру бағдарламасы аясында ұсынылған пәндер мен оқыту нәтижелері  арасындағы байланыс нақты көрсетілді, сонымен қатар білім алушыдан нақты қандай жетістіктер күтіледі, бағдарлама аяқталғаннан кейін білім алушылар қандай прогреске қол жеткізді, қандай білім, дағды және құзыретке ие болатыны нақтыланды. Қажет емес пәндер алынып тасталынды. Жұмыс берушілердің, нарық талабына сай жаңа пәндер ұсынылды. </a:t>
            </a:r>
            <a:r>
              <a:rPr lang="ru-RU" sz="1600" dirty="0">
                <a:solidFill>
                  <a:schemeClr val="tx1"/>
                </a:solidFill>
                <a:ea typeface="Calibri"/>
                <a:cs typeface="Times New Roman"/>
              </a:rPr>
              <a:t/>
            </a:r>
            <a:br>
              <a:rPr lang="ru-RU" sz="1600" dirty="0">
                <a:solidFill>
                  <a:schemeClr val="tx1"/>
                </a:solidFill>
                <a:ea typeface="Calibri"/>
                <a:cs typeface="Times New Roman"/>
              </a:rPr>
            </a:br>
            <a:r>
              <a:rPr lang="ru-RU" dirty="0">
                <a:solidFill>
                  <a:schemeClr val="tx1"/>
                </a:solidFill>
              </a:rPr>
              <a:t/>
            </a:r>
            <a:br>
              <a:rPr lang="ru-RU" dirty="0">
                <a:solidFill>
                  <a:schemeClr val="tx1"/>
                </a:solidFill>
              </a:rPr>
            </a:br>
            <a:endParaRPr lang="ru-RU" dirty="0">
              <a:solidFill>
                <a:schemeClr val="tx1"/>
              </a:solidFill>
            </a:endParaRPr>
          </a:p>
        </p:txBody>
      </p:sp>
    </p:spTree>
    <p:extLst>
      <p:ext uri="{BB962C8B-B14F-4D97-AF65-F5344CB8AC3E}">
        <p14:creationId xmlns:p14="http://schemas.microsoft.com/office/powerpoint/2010/main" val="1822893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666" y="427735"/>
            <a:ext cx="8514814" cy="3877985"/>
          </a:xfrm>
        </p:spPr>
        <p:txBody>
          <a:bodyPr/>
          <a:lstStyle/>
          <a:p>
            <a:pPr algn="just"/>
            <a:r>
              <a:rPr lang="kk-KZ" b="1" dirty="0">
                <a:latin typeface="Times New Roman" pitchFamily="18" charset="0"/>
                <a:cs typeface="Times New Roman" pitchFamily="18" charset="0"/>
              </a:rPr>
              <a:t>Менеджментке </a:t>
            </a:r>
            <a:r>
              <a:rPr lang="kk-KZ" b="1" dirty="0" smtClean="0">
                <a:latin typeface="Times New Roman" pitchFamily="18" charset="0"/>
                <a:cs typeface="Times New Roman" pitchFamily="18" charset="0"/>
              </a:rPr>
              <a:t>кіріспе</a:t>
            </a:r>
            <a:r>
              <a:rPr lang="kk-KZ" dirty="0" smtClean="0">
                <a:latin typeface="Times New Roman" pitchFamily="18" charset="0"/>
                <a:cs typeface="Times New Roman" pitchFamily="18" charset="0"/>
              </a:rPr>
              <a:t> </a:t>
            </a:r>
            <a:r>
              <a:rPr lang="kk-KZ" dirty="0">
                <a:latin typeface="Times New Roman" pitchFamily="18" charset="0"/>
                <a:cs typeface="Times New Roman" pitchFamily="18" charset="0"/>
              </a:rPr>
              <a:t>Басқару практикасына арналған зерттеу әдістері студенттердің басқару қызметі шеңберінде деректермен жұмыс істеу негіздерін түсінуін қалыптастыру үшін бағдарламаны заманауи зерттеу құралдары мен әдістерін зерттеу тақырыбымен толықтыру </a:t>
            </a:r>
            <a:r>
              <a:rPr lang="kk-KZ" dirty="0" smtClean="0">
                <a:latin typeface="Times New Roman" pitchFamily="18" charset="0"/>
                <a:cs typeface="Times New Roman" pitchFamily="18" charset="0"/>
              </a:rPr>
              <a:t>қажет.</a:t>
            </a:r>
            <a:r>
              <a:rPr lang="ru-RU" dirty="0">
                <a:latin typeface="Times New Roman" pitchFamily="18" charset="0"/>
                <a:cs typeface="Times New Roman" pitchFamily="18" charset="0"/>
              </a:rPr>
              <a:t> </a:t>
            </a:r>
            <a:r>
              <a:rPr lang="kk-KZ" dirty="0" smtClean="0">
                <a:latin typeface="Times New Roman" pitchFamily="18" charset="0"/>
                <a:cs typeface="Times New Roman" pitchFamily="18" charset="0"/>
              </a:rPr>
              <a:t>Бағдарламаның </a:t>
            </a:r>
            <a:r>
              <a:rPr lang="kk-KZ" dirty="0">
                <a:latin typeface="Times New Roman" pitchFamily="18" charset="0"/>
                <a:cs typeface="Times New Roman" pitchFamily="18" charset="0"/>
              </a:rPr>
              <a:t>практикалық құрамдас бөлігін күшейту, қазақстандық және халықаралық ұйымдардың қазіргі заманғы практикасынан практикалық кейстер негізінде оқыту құру ұсынылды. Әдебиеттер тізімін қосымша көздермен кеңейту (халықаралық тәжірибе, үздік тәжірибелер және т. б.)</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kk-KZ" dirty="0">
                <a:latin typeface="Times New Roman" pitchFamily="18" charset="0"/>
                <a:cs typeface="Times New Roman" pitchFamily="18" charset="0"/>
              </a:rPr>
              <a:t>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kk-KZ" b="1" i="1" dirty="0" smtClean="0">
                <a:solidFill>
                  <a:srgbClr val="0070C0"/>
                </a:solidFill>
                <a:latin typeface="Times New Roman" pitchFamily="18" charset="0"/>
                <a:cs typeface="Times New Roman" pitchFamily="18" charset="0"/>
              </a:rPr>
              <a:t>Талдау нәтижесі:</a:t>
            </a:r>
            <a:r>
              <a:rPr lang="ru-RU" dirty="0">
                <a:solidFill>
                  <a:srgbClr val="0070C0"/>
                </a:solidFill>
                <a:latin typeface="Times New Roman" pitchFamily="18" charset="0"/>
                <a:cs typeface="Times New Roman" pitchFamily="18" charset="0"/>
              </a:rPr>
              <a:t> </a:t>
            </a:r>
            <a:r>
              <a:rPr lang="kk-KZ" dirty="0" smtClean="0">
                <a:latin typeface="Times New Roman" pitchFamily="18" charset="0"/>
                <a:cs typeface="Times New Roman" pitchFamily="18" charset="0"/>
              </a:rPr>
              <a:t>«</a:t>
            </a:r>
            <a:r>
              <a:rPr lang="kk-KZ" dirty="0">
                <a:latin typeface="Times New Roman" pitchFamily="18" charset="0"/>
                <a:cs typeface="Times New Roman" pitchFamily="18" charset="0"/>
              </a:rPr>
              <a:t>Менеджментке кіріспе» пәнінің атауы  (Менеджмент негіздері) болып ауыстырылды. Менеджмент негіздері пәнінің сипаттамасы дұрысталып қайта реттелді. Оқыту бағдарламасында интерактивті әдістер қолданылуда, қазіргі заманғы практикадан әр тақырып бойынша практикалық жағдайларды зерттеу кіреді.</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93921435"/>
      </p:ext>
    </p:extLst>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TotalTime>
  <Words>2253</Words>
  <Application>Microsoft Office PowerPoint</Application>
  <PresentationFormat>Экран (4:3)</PresentationFormat>
  <Paragraphs>542</Paragraphs>
  <Slides>31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31</vt:i4>
      </vt:variant>
    </vt:vector>
  </HeadingPairs>
  <TitlesOfParts>
    <vt:vector size="40" baseType="lpstr">
      <vt:lpstr>Arial</vt:lpstr>
      <vt:lpstr>Calibri</vt:lpstr>
      <vt:lpstr>IMMHOD+Times New Roman Bold</vt:lpstr>
      <vt:lpstr>OVPAIO+Calibri Bold</vt:lpstr>
      <vt:lpstr>DQNCKC+Times New Roman Bold</vt:lpstr>
      <vt:lpstr>Times New Roman</vt:lpstr>
      <vt:lpstr>TFUKGI+Times New Roman</vt:lpstr>
      <vt:lpstr>LROVIO+Times New Roman</vt:lpstr>
      <vt:lpstr>Theme Office</vt:lpstr>
      <vt:lpstr>Презентация PowerPoint</vt:lpstr>
      <vt:lpstr>Менеджмент және туризм кафедрасының білім беру бағдарламалары</vt:lpstr>
      <vt:lpstr>Презентация PowerPoint</vt:lpstr>
      <vt:lpstr>Презентация PowerPoint</vt:lpstr>
      <vt:lpstr>6В04140-Менеджмент білім беру бағдарламасы бойынша Атамекен рейтинг нәтижелері</vt:lpstr>
      <vt:lpstr>6В04141-Мемлекеттік және жергілікті басқару білім беру бағдарламасы бойынша Атамекен рейтинг нәтижелері </vt:lpstr>
      <vt:lpstr>6В11157- Туризм білім беру бағдарламасы бойынша Атамекен рейтинг нәтижелері </vt:lpstr>
      <vt:lpstr>6В04140-Менеджмент   Жалпы, оқыту бағдарламасы Еңбек нарығының өзекті қажеттіліктеріне және жұмыс берушілердің үміттеріне сәйкес келеді. Теориялық білімді жақсы меңгеру және студенттерді ұйымдағы нақты жұмысқа бейімдеу үшін бағдарламаның практикалық компонентін күшейту қажет. Маңызды емес пәндерді алып тастау немесе олардың мазмұнын қайта қарау ұсынылады (сапа менеджменті, процестерді бағалау және өлшеу). Бағдарламаға өзгерістерді басқару негіздерін, тиімділікті және тиімді команданы қалыптастырудың негізгі принциптерін зерттеуді енгізу қажет. Оқытудың тиімділігі үшін дәрістер мен мастер-класстарды өткізу үшін іскер ортадан нақты сарапшыларды тарту өте пайдалы болар еді.  Талдау нәтижесі:  Білім беру бағдарламасы аясында ұсынылған пәндер мен оқыту нәтижелері  арасындағы байланыс нақты көрсетілді, сонымен қатар білім алушыдан нақты қандай жетістіктер күтіледі, бағдарлама аяқталғаннан кейін білім алушылар қандай прогреске қол жеткізді, қандай білім, дағды және құзыретке ие болатыны нақтыланды. Қажет емес пәндер алынып тасталынды. Жұмыс берушілердің, нарық талабына сай жаңа пәндер ұсынылды.   </vt:lpstr>
      <vt:lpstr>Менеджментке кіріспе Басқару практикасына арналған зерттеу әдістері студенттердің басқару қызметі шеңберінде деректермен жұмыс істеу негіздерін түсінуін қалыптастыру үшін бағдарламаны заманауи зерттеу құралдары мен әдістерін зерттеу тақырыбымен толықтыру қажет. Бағдарламаның практикалық құрамдас бөлігін күшейту, қазақстандық және халықаралық ұйымдардың қазіргі заманғы практикасынан практикалық кейстер негізінде оқыту құру ұсынылды. Әдебиеттер тізімін қосымша көздермен кеңейту (халықаралық тәжірибе, үздік тәжірибелер және т. б.)   Талдау нәтижесі: «Менеджментке кіріспе» пәнінің атауы  (Менеджмент негіздері) болып ауыстырылды. Менеджмент негіздері пәнінің сипаттамасы дұрысталып қайта реттелді. Оқыту бағдарламасында интерактивті әдістер қолданылуда, қазіргі заманғы практикадан әр тақырып бойынша практикалық жағдайларды зерттеу кіреді. </vt:lpstr>
      <vt:lpstr>Сапа менеджменті силлабуста тақырыптың мақсаты мен міндеттері дұрыс сипатталмаған, оны түзету қажет. Әдебиеттер тізімі дұрыс жасалмаған, оқулықтардың шығарылған күні көрсетілмеген, түзету және толықтыру қажет.  Талдау нәтижесі: Биылғы  2023-2024 оқу жылында «Сапа менеджменті» ЖК компанентіне кіреді. Пәннің мақсаты мен міндеті қайта қаралып, сипаттамалары дұрысталды. Менеджмент білім беру бағдарламасынның білімгерлеріне қажет пән болып табылады. Әдебиеттер тізімі қайта қаралып жаңа мәліметтермен ұсынылды.  Процестерді бағалау және өлшеу Пәннің сипаттамасы мен мазмұнында "Сапа менеджменті"пәнімен қайталану байқалды. Осы пәндерді біріктіру немесе оқу мазмұнын түзету ұсынылады. Бизнес-процестерді оңтайландыру, жақсарту және автоматтандыру (бизнес-процестерді басқару) тақырыптарын зерттеу өзекті болар еді.  Талдау нәтижесі: «Процестерді бағалау және өлшеу пәні» «сапа менеджменті» пәніне жақын келетіндіктен оларды біріктіріп  білім беру бағдарламасынан алып тасталынды.  Сапаны жүйелі басқару принциптері пәннің мазмұны қазіргі еңбек нарығының күтулері мен талаптарына аз дәрежеде сәйкес келеді. Оқыту бағдарламасы сол білім беру бағдарламасының сапа менеджменті пәндерін қайталайды. Пән жоғары мамандандырылған сипатқа ие және іс жүзінде қолданылатын құзыреттерді қалыптастырмайды. Талдау нәтижесі: «Сапаны жүйелі басқару принциптері» пәні «Сапа менеджменті» пәнін қайталайтындықтан бұл пәнді маңызды емес деп алып тасталынды.       </vt:lpstr>
      <vt:lpstr>Үлкен деректер мен блокчейн бір жағынан, пәннің мазмұны өте өзекті және жұмыс берушілердің заманауи қажеттіліктерін көрсетеді. Екінші жағынан, деректерді басқару туралы жеткілікті үстірт түсінік қалыптасады, оқытудың практикалық компонентін күшейту және нақты құзыреттерді қалыптастыру қажет. Дұрыс құрастырылмаған әдебиеттер тізімі түзетіліп, кеңейтілуі керек.   Талдау нәтижесі: «Үлкен деректер мен блокчейн» пәні цифрлық дағдылар, бағдарламалау тілдерін, деректерді талдау әдістері мен технологияларын білу – бұл кез-келген дайындық саласының маманы меңгеруі керек құзырет болып табылатындықтан,  бұл пәннің әдебиеттер тізімі түзетіліп, кеңейтілді.   Уақытты басқару пән ресурс ретінде уақытты басқару бойынша менеджмент құзыреттілігін қалыптастыру бойынша нақты бағытталған практикалық бағытқа ие. Көшбасшы жұмысының қазіргі шындығына қатысты. Әдебиеттер тізімін өзектендіру және кеңейту және практикалық компонентті күшейту қажет.   Талдау нәтижесі: Уақытты басқару пәні бойынша әдебиеттер тізімі жаңартылды.   </vt:lpstr>
      <vt:lpstr>Басқару және ұйымдастыру пәннің мазмұны қақтығыстарды басқару тақырыбын қоспағанда, сол білім беру бағдарламасының басқа пәндерінің мазмұнын қайталайды. Әдебиеттер тізімі оқу мазмұнына толық сәйкес келмейді. Пәнді командалық өзара әрекеттесуді басқару және ұйымдастыру, нәтиже мен тиімділікті басқару тақырыптарымен толықтыру ұсынылады, өйткені бұл тақырыптар білім беру бағдарламасының кез-келген пәнінде көрсетілмеген.   Талдау нәтижесі: «Басқару және ұйымдастыру» пәні сол білім беру бағдарламасының басқа пәндерінің мазмұнын қайталайтындықтан  «Бизнесті жоспарлау және ұйымдастыру» пәні болып өзгертілді. Әдебиеттер тізімі қайта қаралып ұсынылды. Пәнді командалық өзара әрекеттесуді басқару және ұйымдастыру бойынша нәтиже мен тиімділікті басқару тақырыптарымен толықтыру ұсынылды  Жұмыс берушілердің ұсынысы негізінде қосылған пәндер: 1. Шағын бизнестегі менеджмент, 2.Бренд  менеджмент, 3. Заманауи стратегиялық талдау, 4.Бизнестегі коммуникация      </vt:lpstr>
      <vt:lpstr>Мемлекеттік және жергілікті басқару БББ Атамекен ҰКП эксперттерінің ұсыныстары:  </vt:lpstr>
      <vt:lpstr>Талдау нәтижесі: БББ мазмұны бойынша "Аймақтық экономика және жергілікті өзін-өзі басқару" пәні мемлекеттің ерекше құрылымын, аймақтардың табиғи-климаттық, географиялық, демографиялық жағдайларының әр алуандығын, олардың әлеуметтік-экономикалық даму теңсіздігінің күшеюін ҚР әр аймағының ерекшелігін зерттейді, олардың дамуы мен қызмет етуінде рациональды тәсілді анықтайды. Курс барысында білімгер мемлекеттің экономикалық саясатында аймақтардың дамуын басқарудың тиімді механизмдерін жасау мен жүзеге асыру жолдарын меңгереді. "Жергілікті өзін-өзі басқару" пәні аясында білімгер жергілікті өзін-өзі басқарудың принциптерін, әдістері мен механизмдерін игереді, Қазақстан Республикасындағы жергілікті өзін-өзі басқару теориясы мен практикасын зерттейді. Сонымен қатар ұйымдастырушылық құрылымы мен функционалдық бағыттарын; демократия теориясының, тікелей демократия институтының, муниципалдық меншікті, жергілікті өзін-өзі басқарудың қаржылық ресурстарын басқаруды зерттейді; өзін-өзі басқарудың негізгі түйінді ұғымдарын біледі; Қазақстан Республикасындағы жергілікті мемлекеттік басқару және өзін-өзі басқарудың нормативтік-құқықтық базасын түсінеді. </vt:lpstr>
      <vt:lpstr>Мемлекеттік басқару теориясы: осы пәнді зерделеу кезінде біз тақырыптарды ашуды ұсынамыз: мемлекеттің басқару қызметінің теориялық аспектісі, мемлекеттік басқару теориясының әдіснамалық негізі, Мемлекеттік басқару объектілері мен субъектілері және олардың жүйелері, сонымен қатар мемлекеттік басқару теориясы макроэкономика, мемлекет және құқық теориясы, әкімшілік құқық, саясаттану сияқты көптеген ғылыми пәндермен зерттелетінін атап өтеміз, әлеуметтану, әлеуметтік басқару ғылымы, конфликтология және т.б. Осы ғылымдардың әрқайсысы мемлекеттің көп қырлы қызметінің өзіндік аспектісін зерттейді. Қазіргі кезеңдегі жаһандану және қауіпсіздік принциптері: зерттелетін әдебиеттер тізімін толықтыруды ұсынамыз Мемлекеттік басқару теориясы: мемлекеттің басқару қызметінің теориялық аспектісі, мемлекеттік басқару теориясының әдіснамалық негізі, Мемлекеттік басқару объектілері мен субъектілері және олардың жүйелері тақырыптары ашылды. Зерттелетін әдебиеттер тізімі толықтырылды: Региональные аспекты экономической безопасности страны в условиях глобализации / О.Н. Чувилова и др. - М.: Проспект, 2016. - 815 c., Социокультурное пограничье как феномен мировых х трансформаций. Междисциплинарное исследование: моногр. - М.: Либроком, 2018. - 504 c., Шишков, Ю.В. Догоняющее развитие в эпоху глобализации / Ю.В. Шишков. - Москва: СПб. [и др.]: Питер, 2016. - 448 c.  </vt:lpstr>
      <vt:lpstr>Қаланы басқару (Smart cities): оқылатын әдебиеттер тізімін толықтыруды ұсынамыз. Талдау нәтижесі: Қаланы басқару (Smart cities): оқылатын әдебиеттер тізімі толықтырылды: Преобразования и повышения эффективности системы городского управления. - М.: Олимп-Бизнес, 2020. - 304 c. Рассел, Джесси Главное архивное управление города Москвы / Джесси Рассел. - М.: VSD, 2019. - 679 c. 66 8. Ресин, В.И. Вероятностные технологии в управлении развитием города / В.И. Ресин., 2016. - 863 c. Тихоненко, Александр Гражданское управление городом. Заставьте чиновников работать на людей / Александр Тихоненко. - М.: Издательские решения, 2019. - 711 c.  Жұмыс берушілердің ұсынысы негізінде қосылған пәндер: 1.Мемлекеттік-жеке меншік әріптестік және тб.     </vt:lpstr>
      <vt:lpstr>Презентация PowerPoint</vt:lpstr>
      <vt:lpstr>  «6В04141– МЕМЛЕКЕТТІК ЖӘНЕ ЖЕРГІЛІКТІ БАСҚАРУ» БІЛІМ БЕРУ БАҒДАРЛАМАСЫ      Жұмыс берушілермен, мемлекеттік билік органдарымен,  бизнес өкілдерімен байланыс нәтижелері</vt:lpstr>
      <vt:lpstr>Презентация PowerPoint</vt:lpstr>
      <vt:lpstr>Презентация PowerPoint</vt:lpstr>
      <vt:lpstr>МЕМЛЕКЕТТІК ЖӘНЕ ЖЕРГІЛІКТІ БАСҚАРУ  БББ ТҮЛЕКТЕРІНІҢ ЖҰМЫСҚА ОРНАЛАСУЫ </vt:lpstr>
      <vt:lpstr>ТУРИЗМ БББ ТҮЛЕКТЕРІНІҢ ЖҰМЫСҚА ОРНАЛАСУЫ </vt:lpstr>
      <vt:lpstr>Презентация PowerPoint</vt:lpstr>
      <vt:lpstr>Презентация PowerPoint</vt:lpstr>
      <vt:lpstr>Менеджмент білім беру бағдарламасы пәндерінің оқу және ғылыми әдебиеттермен қамтамасыз етілу картасы (№2 қосымша-2023-2024)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doc2pdf</dc:creator>
  <cp:lastModifiedBy>user</cp:lastModifiedBy>
  <cp:revision>101</cp:revision>
  <dcterms:modified xsi:type="dcterms:W3CDTF">2024-03-04T10:58:32Z</dcterms:modified>
</cp:coreProperties>
</file>